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8"/>
  </p:notesMasterIdLst>
  <p:sldIdLst>
    <p:sldId id="256" r:id="rId5"/>
    <p:sldId id="476" r:id="rId6"/>
    <p:sldId id="477" r:id="rId7"/>
    <p:sldId id="479" r:id="rId8"/>
    <p:sldId id="480" r:id="rId9"/>
    <p:sldId id="503" r:id="rId10"/>
    <p:sldId id="498" r:id="rId11"/>
    <p:sldId id="517" r:id="rId12"/>
    <p:sldId id="482" r:id="rId13"/>
    <p:sldId id="500" r:id="rId14"/>
    <p:sldId id="501" r:id="rId15"/>
    <p:sldId id="485" r:id="rId16"/>
    <p:sldId id="507" r:id="rId17"/>
    <p:sldId id="508" r:id="rId18"/>
    <p:sldId id="489" r:id="rId19"/>
    <p:sldId id="511" r:id="rId20"/>
    <p:sldId id="524" r:id="rId21"/>
    <p:sldId id="510" r:id="rId22"/>
    <p:sldId id="513" r:id="rId23"/>
    <p:sldId id="518" r:id="rId24"/>
    <p:sldId id="514" r:id="rId25"/>
    <p:sldId id="515" r:id="rId26"/>
    <p:sldId id="519" r:id="rId27"/>
    <p:sldId id="521" r:id="rId28"/>
    <p:sldId id="520" r:id="rId29"/>
    <p:sldId id="493" r:id="rId30"/>
    <p:sldId id="543" r:id="rId31"/>
    <p:sldId id="540" r:id="rId32"/>
    <p:sldId id="541" r:id="rId33"/>
    <p:sldId id="544" r:id="rId34"/>
    <p:sldId id="545" r:id="rId35"/>
    <p:sldId id="548" r:id="rId36"/>
    <p:sldId id="535" r:id="rId37"/>
    <p:sldId id="512" r:id="rId38"/>
    <p:sldId id="536" r:id="rId39"/>
    <p:sldId id="509" r:id="rId40"/>
    <p:sldId id="532" r:id="rId41"/>
    <p:sldId id="533" r:id="rId42"/>
    <p:sldId id="534" r:id="rId43"/>
    <p:sldId id="549" r:id="rId44"/>
    <p:sldId id="554" r:id="rId45"/>
    <p:sldId id="553" r:id="rId46"/>
    <p:sldId id="542" r:id="rId4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A9013D4-3E72-1948-9D1B-E7E48DDE6B14}">
          <p14:sldIdLst>
            <p14:sldId id="256"/>
            <p14:sldId id="476"/>
            <p14:sldId id="477"/>
            <p14:sldId id="479"/>
          </p14:sldIdLst>
        </p14:section>
        <p14:section name="stage 1" id="{22C82DCE-76A7-7B4E-9EE0-C7F8C4E99E30}">
          <p14:sldIdLst>
            <p14:sldId id="480"/>
            <p14:sldId id="503"/>
            <p14:sldId id="498"/>
            <p14:sldId id="517"/>
            <p14:sldId id="482"/>
            <p14:sldId id="500"/>
            <p14:sldId id="501"/>
            <p14:sldId id="485"/>
          </p14:sldIdLst>
        </p14:section>
        <p14:section name="Stage 2" id="{3FA02DEE-7A4C-4E43-9B0B-EBA710650867}">
          <p14:sldIdLst>
            <p14:sldId id="507"/>
            <p14:sldId id="508"/>
            <p14:sldId id="489"/>
            <p14:sldId id="511"/>
            <p14:sldId id="524"/>
            <p14:sldId id="510"/>
            <p14:sldId id="513"/>
            <p14:sldId id="518"/>
            <p14:sldId id="514"/>
            <p14:sldId id="515"/>
            <p14:sldId id="519"/>
            <p14:sldId id="521"/>
            <p14:sldId id="520"/>
          </p14:sldIdLst>
        </p14:section>
        <p14:section name="Business Implementation" id="{33E1DF41-6F23-F540-B072-EA82356E2A87}">
          <p14:sldIdLst>
            <p14:sldId id="493"/>
            <p14:sldId id="543"/>
            <p14:sldId id="540"/>
            <p14:sldId id="541"/>
            <p14:sldId id="544"/>
            <p14:sldId id="545"/>
            <p14:sldId id="548"/>
            <p14:sldId id="535"/>
            <p14:sldId id="512"/>
            <p14:sldId id="536"/>
            <p14:sldId id="509"/>
            <p14:sldId id="532"/>
            <p14:sldId id="533"/>
            <p14:sldId id="534"/>
            <p14:sldId id="549"/>
          </p14:sldIdLst>
        </p14:section>
        <p14:section name="Conclusion" id="{EE306199-55EB-4C5B-A2B7-C75CAD0B99B0}">
          <p14:sldIdLst>
            <p14:sldId id="554"/>
            <p14:sldId id="553"/>
            <p14:sldId id="5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4566D2-9E73-58E4-8EE9-5940D00A670D}" name="#LIM HWEE MIN, GERALDLYNN#" initials="#G" userId="S::glim063@e.ntu.edu.sg::97ebfcc6-df94-416c-996e-3c5998071c1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D82"/>
    <a:srgbClr val="372DA0"/>
    <a:srgbClr val="E9052A"/>
    <a:srgbClr val="CE8E00"/>
    <a:srgbClr val="EC6C04"/>
    <a:srgbClr val="00408D"/>
    <a:srgbClr val="CB647D"/>
    <a:srgbClr val="F9F1F1"/>
    <a:srgbClr val="9EDFEA"/>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CCAEC-8251-30C4-8291-72019A5E4303}" v="390" dt="2022-10-29T01:28:56.080"/>
    <p1510:client id="{1DF7B72C-0FF5-43A6-89B5-1ADB7BA5B226}" v="1410" vWet="1412" dt="2022-10-29T13:49:45.369"/>
    <p1510:client id="{555455EF-2BDC-DE43-AAA3-B240682873C4}" v="9842" dt="2022-10-29T15:01:30.804"/>
    <p1510:client id="{7D16C38B-77C4-41AA-89DD-914FC3CA7624}" v="5147" vWet="5149" dt="2022-10-29T14:33:51.256"/>
    <p1510:client id="{AA94E75B-0870-094A-9B71-FC27D0A77433}" v="3344" dt="2022-10-29T14:48:06.353"/>
    <p1510:client id="{B5753C21-AD0B-496F-AF72-DD5243AAF606}" v="3347" vWet="3349" dt="2022-10-29T13:42:45.762"/>
    <p1510:client id="{C44FEF04-6884-CE40-8F2D-303E0F4CDCF0}" v="316" dt="2022-10-29T12:37:49.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94628"/>
  </p:normalViewPr>
  <p:slideViewPr>
    <p:cSldViewPr snapToGrid="0">
      <p:cViewPr>
        <p:scale>
          <a:sx n="110" d="100"/>
          <a:sy n="110" d="100"/>
        </p:scale>
        <p:origin x="87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954058095212454"/>
          <c:y val="7.1405499211290593E-2"/>
          <c:w val="0.62933031001039941"/>
          <c:h val="0.78940197049143168"/>
        </c:manualLayout>
      </c:layout>
      <c:pieChart>
        <c:varyColors val="1"/>
        <c:ser>
          <c:idx val="0"/>
          <c:order val="0"/>
          <c:tx>
            <c:strRef>
              <c:f>Sheet1!$B$1</c:f>
              <c:strCache>
                <c:ptCount val="1"/>
                <c:pt idx="0">
                  <c:v>Funding</c:v>
                </c:pt>
              </c:strCache>
            </c:strRef>
          </c:tx>
          <c:spPr>
            <a:solidFill>
              <a:schemeClr val="accent2">
                <a:lumMod val="75000"/>
              </a:schemeClr>
            </a:solidFill>
          </c:spPr>
          <c:dPt>
            <c:idx val="0"/>
            <c:bubble3D val="0"/>
            <c:spPr>
              <a:solidFill>
                <a:schemeClr val="accent2">
                  <a:lumMod val="7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32E-4CA0-865A-7A12C4224513}"/>
              </c:ext>
            </c:extLst>
          </c:dPt>
          <c:dPt>
            <c:idx val="1"/>
            <c:bubble3D val="0"/>
            <c:spPr>
              <a:solidFill>
                <a:srgbClr val="2D2D8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32E-4CA0-865A-7A12C422451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High Risk</c:v>
                </c:pt>
                <c:pt idx="1">
                  <c:v>Low Risk</c:v>
                </c:pt>
              </c:strCache>
            </c:strRef>
          </c:cat>
          <c:val>
            <c:numRef>
              <c:f>Sheet1!$B$2:$B$3</c:f>
              <c:numCache>
                <c:formatCode>General</c:formatCode>
                <c:ptCount val="2"/>
                <c:pt idx="0">
                  <c:v>9</c:v>
                </c:pt>
                <c:pt idx="1">
                  <c:v>91</c:v>
                </c:pt>
              </c:numCache>
            </c:numRef>
          </c:val>
          <c:extLst>
            <c:ext xmlns:c16="http://schemas.microsoft.com/office/drawing/2014/chart" uri="{C3380CC4-5D6E-409C-BE32-E72D297353CC}">
              <c16:uniqueId val="{00000004-332E-4CA0-865A-7A12C422451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73639782095310469"/>
          <c:y val="0.7204097483987999"/>
          <c:w val="0.25783966539306546"/>
          <c:h val="0.2795902516012000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B60F3222-6643-E641-AEBD-01A467B56C5C}" type="datetimeFigureOut">
              <a:rPr lang="en-US" smtClean="0"/>
              <a:pPr/>
              <a:t>10/28/22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5E2FA06A-B0F4-8241-95E9-A11DC7FAE054}" type="slidenum">
              <a:rPr lang="en-US" smtClean="0"/>
              <a:pPr/>
              <a:t>‹#›</a:t>
            </a:fld>
            <a:endParaRPr lang="en-US"/>
          </a:p>
        </p:txBody>
      </p:sp>
    </p:spTree>
    <p:extLst>
      <p:ext uri="{BB962C8B-B14F-4D97-AF65-F5344CB8AC3E}">
        <p14:creationId xmlns:p14="http://schemas.microsoft.com/office/powerpoint/2010/main" val="235293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Good evening, ladies and gentlemen.</a:t>
            </a:r>
          </a:p>
          <a:p>
            <a:pPr marL="0" lvl="0" indent="0" algn="l" rtl="0">
              <a:spcBef>
                <a:spcPts val="0"/>
              </a:spcBef>
              <a:spcAft>
                <a:spcPts val="0"/>
              </a:spcAft>
              <a:buNone/>
            </a:pPr>
            <a:r>
              <a:rPr lang="en-SG"/>
              <a:t>We are from Team 6, and today we will be presenting on our solution: HeartDetect – a 2 stage preventive approach for heart diseases.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Modelling: 1. logistic regression </a:t>
            </a:r>
          </a:p>
          <a:p>
            <a:r>
              <a:rPr lang="en-SG" b="0" i="0">
                <a:solidFill>
                  <a:srgbClr val="222222"/>
                </a:solidFill>
                <a:effectLst/>
                <a:latin typeface="Lato" panose="020F0502020204030204" pitchFamily="34" charset="0"/>
              </a:rPr>
              <a:t>highly stable as the average answers given by a large number of trees are taken</a:t>
            </a:r>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10</a:t>
            </a:fld>
            <a:endParaRPr lang="en-US"/>
          </a:p>
        </p:txBody>
      </p:sp>
    </p:spTree>
    <p:extLst>
      <p:ext uri="{BB962C8B-B14F-4D97-AF65-F5344CB8AC3E}">
        <p14:creationId xmlns:p14="http://schemas.microsoft.com/office/powerpoint/2010/main" val="2365672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Modelling: 1. logistic regression </a:t>
            </a:r>
          </a:p>
          <a:p>
            <a:pPr marL="228600" indent="-228600">
              <a:buAutoNum type="arabicPeriod"/>
            </a:pPr>
            <a:r>
              <a:rPr lang="en-US" sz="1200">
                <a:solidFill>
                  <a:schemeClr val="tx1"/>
                </a:solidFill>
                <a:latin typeface="Arial" panose="020B0604020202020204" pitchFamily="34" charset="0"/>
                <a:cs typeface="Arial" panose="020B0604020202020204" pitchFamily="34" charset="0"/>
              </a:rPr>
              <a:t>Physical Health</a:t>
            </a:r>
          </a:p>
          <a:p>
            <a:pPr marL="228600" indent="-228600">
              <a:buAutoNum type="arabicPeriod"/>
            </a:pPr>
            <a:r>
              <a:rPr lang="en-US" sz="1200">
                <a:solidFill>
                  <a:schemeClr val="tx1"/>
                </a:solidFill>
                <a:latin typeface="Arial" panose="020B0604020202020204" pitchFamily="34" charset="0"/>
                <a:cs typeface="Arial" panose="020B0604020202020204" pitchFamily="34" charset="0"/>
              </a:rPr>
              <a:t>Mental Health</a:t>
            </a:r>
          </a:p>
          <a:p>
            <a:pPr marL="228600" indent="-228600">
              <a:buAutoNum type="arabicPeriod"/>
            </a:pPr>
            <a:r>
              <a:rPr lang="en-US" sz="1200">
                <a:solidFill>
                  <a:schemeClr val="tx1"/>
                </a:solidFill>
                <a:latin typeface="Arial" panose="020B0604020202020204" pitchFamily="34" charset="0"/>
                <a:cs typeface="Arial" panose="020B0604020202020204" pitchFamily="34" charset="0"/>
              </a:rPr>
              <a:t>Smoking</a:t>
            </a:r>
          </a:p>
          <a:p>
            <a:pPr marL="228600" indent="-228600">
              <a:buAutoNum type="arabicPeriod"/>
            </a:pPr>
            <a:r>
              <a:rPr lang="en-US" sz="1200">
                <a:solidFill>
                  <a:schemeClr val="tx1"/>
                </a:solidFill>
                <a:latin typeface="Arial" panose="020B0604020202020204" pitchFamily="34" charset="0"/>
                <a:cs typeface="Arial" panose="020B0604020202020204" pitchFamily="34" charset="0"/>
              </a:rPr>
              <a:t>Stroke</a:t>
            </a:r>
          </a:p>
          <a:p>
            <a:pPr marL="228600" indent="-228600">
              <a:buAutoNum type="arabicPeriod"/>
            </a:pPr>
            <a:r>
              <a:rPr lang="en-US" sz="1200">
                <a:solidFill>
                  <a:schemeClr val="tx1"/>
                </a:solidFill>
                <a:latin typeface="Arial" panose="020B0604020202020204" pitchFamily="34" charset="0"/>
                <a:cs typeface="Arial" panose="020B0604020202020204" pitchFamily="34" charset="0"/>
              </a:rPr>
              <a:t>Physical Activity </a:t>
            </a:r>
          </a:p>
          <a:p>
            <a:pPr marL="228600" indent="-228600">
              <a:buAutoNum type="arabicPeriod"/>
            </a:pPr>
            <a:r>
              <a:rPr lang="en-US" sz="1200">
                <a:solidFill>
                  <a:schemeClr val="tx1"/>
                </a:solidFill>
                <a:latin typeface="Arial" panose="020B0604020202020204" pitchFamily="34" charset="0"/>
                <a:cs typeface="Arial" panose="020B0604020202020204" pitchFamily="34" charset="0"/>
              </a:rPr>
              <a:t>Skin Cancer</a:t>
            </a:r>
          </a:p>
          <a:p>
            <a:pPr marL="228600" indent="-228600">
              <a:buAutoNum type="arabicPeriod"/>
            </a:pPr>
            <a:r>
              <a:rPr lang="en-US" sz="1200">
                <a:solidFill>
                  <a:schemeClr val="tx1"/>
                </a:solidFill>
                <a:latin typeface="Arial" panose="020B0604020202020204" pitchFamily="34" charset="0"/>
                <a:cs typeface="Arial" panose="020B0604020202020204" pitchFamily="34" charset="0"/>
              </a:rPr>
              <a:t>Asthma</a:t>
            </a:r>
          </a:p>
          <a:p>
            <a:pPr marL="228600" indent="-228600">
              <a:buAutoNum type="arabicPeriod"/>
            </a:pPr>
            <a:r>
              <a:rPr lang="en-US" sz="1200">
                <a:solidFill>
                  <a:schemeClr val="tx1"/>
                </a:solidFill>
                <a:latin typeface="Arial" panose="020B0604020202020204" pitchFamily="34" charset="0"/>
                <a:cs typeface="Arial" panose="020B0604020202020204" pitchFamily="34" charset="0"/>
              </a:rPr>
              <a:t>Kidney Disease </a:t>
            </a:r>
          </a:p>
          <a:p>
            <a:pPr marL="228600" indent="-228600">
              <a:buAutoNum type="arabicPeriod"/>
            </a:pPr>
            <a:r>
              <a:rPr lang="en-US" sz="1200">
                <a:solidFill>
                  <a:schemeClr val="tx1"/>
                </a:solidFill>
                <a:latin typeface="Arial" panose="020B0604020202020204" pitchFamily="34" charset="0"/>
                <a:cs typeface="Arial" panose="020B0604020202020204" pitchFamily="34" charset="0"/>
              </a:rPr>
              <a:t>Alcohol Drinking  </a:t>
            </a:r>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11</a:t>
            </a:fld>
            <a:endParaRPr lang="en-US"/>
          </a:p>
        </p:txBody>
      </p:sp>
    </p:spTree>
    <p:extLst>
      <p:ext uri="{BB962C8B-B14F-4D97-AF65-F5344CB8AC3E}">
        <p14:creationId xmlns:p14="http://schemas.microsoft.com/office/powerpoint/2010/main" val="3048973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figure out which parts of the interpretable inputs contribute to the predictions, we perturb the inputs around their neighborhoods and see how the model's predictions behave. We then weight these perturbed data points by their proximity to the original example, and learn an interpretable model on these and related predictions.</a:t>
            </a:r>
          </a:p>
          <a:p>
            <a:endParaRPr lang="en-US"/>
          </a:p>
          <a:p>
            <a:r>
              <a:rPr lang="en-SG" b="0" i="0">
                <a:solidFill>
                  <a:srgbClr val="292929"/>
                </a:solidFill>
                <a:effectLst/>
                <a:latin typeface="source-serif-pro"/>
              </a:rPr>
              <a:t>the explanation for individual predictions should at least be </a:t>
            </a:r>
            <a:r>
              <a:rPr lang="en-SG" b="0" i="1">
                <a:solidFill>
                  <a:srgbClr val="292929"/>
                </a:solidFill>
                <a:effectLst/>
                <a:latin typeface="source-serif-pro"/>
              </a:rPr>
              <a:t>locally faithful</a:t>
            </a:r>
            <a:r>
              <a:rPr lang="en-SG" b="0" i="0">
                <a:solidFill>
                  <a:srgbClr val="292929"/>
                </a:solidFill>
                <a:effectLst/>
                <a:latin typeface="source-serif-pro"/>
              </a:rPr>
              <a:t>, i.e. it must correspond to how the model behaves in the vicinity of the individual observation being predicted. The authors address that local fidelity does not imply global fidelity: globally important features may not be important in the local context, and vice versa. Because of this, it could be the case that only a handful of variables directly relate to a local (individual) prediction, even if a model has hundreds of variables globally.</a:t>
            </a:r>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12</a:t>
            </a:fld>
            <a:endParaRPr lang="en-US"/>
          </a:p>
        </p:txBody>
      </p:sp>
    </p:spTree>
    <p:extLst>
      <p:ext uri="{BB962C8B-B14F-4D97-AF65-F5344CB8AC3E}">
        <p14:creationId xmlns:p14="http://schemas.microsoft.com/office/powerpoint/2010/main" val="3143813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Stage 2 Prediction at primary care: [listing data, overview of dataset]</a:t>
            </a:r>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13</a:t>
            </a:fld>
            <a:endParaRPr lang="en-US"/>
          </a:p>
        </p:txBody>
      </p:sp>
    </p:spTree>
    <p:extLst>
      <p:ext uri="{BB962C8B-B14F-4D97-AF65-F5344CB8AC3E}">
        <p14:creationId xmlns:p14="http://schemas.microsoft.com/office/powerpoint/2010/main" val="2683185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14</a:t>
            </a:fld>
            <a:endParaRPr lang="en-US"/>
          </a:p>
        </p:txBody>
      </p:sp>
    </p:spTree>
    <p:extLst>
      <p:ext uri="{BB962C8B-B14F-4D97-AF65-F5344CB8AC3E}">
        <p14:creationId xmlns:p14="http://schemas.microsoft.com/office/powerpoint/2010/main" val="2069014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15</a:t>
            </a:fld>
            <a:endParaRPr lang="en-US"/>
          </a:p>
        </p:txBody>
      </p:sp>
    </p:spTree>
    <p:extLst>
      <p:ext uri="{BB962C8B-B14F-4D97-AF65-F5344CB8AC3E}">
        <p14:creationId xmlns:p14="http://schemas.microsoft.com/office/powerpoint/2010/main" val="74711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16</a:t>
            </a:fld>
            <a:endParaRPr lang="en-US"/>
          </a:p>
        </p:txBody>
      </p:sp>
    </p:spTree>
    <p:extLst>
      <p:ext uri="{BB962C8B-B14F-4D97-AF65-F5344CB8AC3E}">
        <p14:creationId xmlns:p14="http://schemas.microsoft.com/office/powerpoint/2010/main" val="165126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17</a:t>
            </a:fld>
            <a:endParaRPr lang="en-US"/>
          </a:p>
        </p:txBody>
      </p:sp>
    </p:spTree>
    <p:extLst>
      <p:ext uri="{BB962C8B-B14F-4D97-AF65-F5344CB8AC3E}">
        <p14:creationId xmlns:p14="http://schemas.microsoft.com/office/powerpoint/2010/main" val="877452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18</a:t>
            </a:fld>
            <a:endParaRPr lang="en-US"/>
          </a:p>
        </p:txBody>
      </p:sp>
    </p:spTree>
    <p:extLst>
      <p:ext uri="{BB962C8B-B14F-4D97-AF65-F5344CB8AC3E}">
        <p14:creationId xmlns:p14="http://schemas.microsoft.com/office/powerpoint/2010/main" val="190123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19</a:t>
            </a:fld>
            <a:endParaRPr lang="en-US"/>
          </a:p>
        </p:txBody>
      </p:sp>
    </p:spTree>
    <p:extLst>
      <p:ext uri="{BB962C8B-B14F-4D97-AF65-F5344CB8AC3E}">
        <p14:creationId xmlns:p14="http://schemas.microsoft.com/office/powerpoint/2010/main" val="4215267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Background of cvd in Singapore -&gt; Report 1.2</a:t>
            </a:r>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a:t>
            </a:fld>
            <a:endParaRPr lang="en-US"/>
          </a:p>
        </p:txBody>
      </p:sp>
    </p:spTree>
    <p:extLst>
      <p:ext uri="{BB962C8B-B14F-4D97-AF65-F5344CB8AC3E}">
        <p14:creationId xmlns:p14="http://schemas.microsoft.com/office/powerpoint/2010/main" val="186795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20</a:t>
            </a:fld>
            <a:endParaRPr lang="en-US"/>
          </a:p>
        </p:txBody>
      </p:sp>
    </p:spTree>
    <p:extLst>
      <p:ext uri="{BB962C8B-B14F-4D97-AF65-F5344CB8AC3E}">
        <p14:creationId xmlns:p14="http://schemas.microsoft.com/office/powerpoint/2010/main" val="3349678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21</a:t>
            </a:fld>
            <a:endParaRPr lang="en-US"/>
          </a:p>
        </p:txBody>
      </p:sp>
    </p:spTree>
    <p:extLst>
      <p:ext uri="{BB962C8B-B14F-4D97-AF65-F5344CB8AC3E}">
        <p14:creationId xmlns:p14="http://schemas.microsoft.com/office/powerpoint/2010/main" val="965258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22</a:t>
            </a:fld>
            <a:endParaRPr lang="en-US"/>
          </a:p>
        </p:txBody>
      </p:sp>
    </p:spTree>
    <p:extLst>
      <p:ext uri="{BB962C8B-B14F-4D97-AF65-F5344CB8AC3E}">
        <p14:creationId xmlns:p14="http://schemas.microsoft.com/office/powerpoint/2010/main" val="1767915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23</a:t>
            </a:fld>
            <a:endParaRPr lang="en-US"/>
          </a:p>
        </p:txBody>
      </p:sp>
    </p:spTree>
    <p:extLst>
      <p:ext uri="{BB962C8B-B14F-4D97-AF65-F5344CB8AC3E}">
        <p14:creationId xmlns:p14="http://schemas.microsoft.com/office/powerpoint/2010/main" val="1808828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24</a:t>
            </a:fld>
            <a:endParaRPr lang="en-US"/>
          </a:p>
        </p:txBody>
      </p:sp>
    </p:spTree>
    <p:extLst>
      <p:ext uri="{BB962C8B-B14F-4D97-AF65-F5344CB8AC3E}">
        <p14:creationId xmlns:p14="http://schemas.microsoft.com/office/powerpoint/2010/main" val="1644839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25</a:t>
            </a:fld>
            <a:endParaRPr lang="en-US"/>
          </a:p>
        </p:txBody>
      </p:sp>
    </p:spTree>
    <p:extLst>
      <p:ext uri="{BB962C8B-B14F-4D97-AF65-F5344CB8AC3E}">
        <p14:creationId xmlns:p14="http://schemas.microsoft.com/office/powerpoint/2010/main" val="2435221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26</a:t>
            </a:fld>
            <a:endParaRPr lang="en-US"/>
          </a:p>
        </p:txBody>
      </p:sp>
    </p:spTree>
    <p:extLst>
      <p:ext uri="{BB962C8B-B14F-4D97-AF65-F5344CB8AC3E}">
        <p14:creationId xmlns:p14="http://schemas.microsoft.com/office/powerpoint/2010/main" val="1940496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28</a:t>
            </a:fld>
            <a:endParaRPr lang="en-US"/>
          </a:p>
        </p:txBody>
      </p:sp>
    </p:spTree>
    <p:extLst>
      <p:ext uri="{BB962C8B-B14F-4D97-AF65-F5344CB8AC3E}">
        <p14:creationId xmlns:p14="http://schemas.microsoft.com/office/powerpoint/2010/main" val="55394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29</a:t>
            </a:fld>
            <a:endParaRPr lang="en-US"/>
          </a:p>
        </p:txBody>
      </p:sp>
    </p:spTree>
    <p:extLst>
      <p:ext uri="{BB962C8B-B14F-4D97-AF65-F5344CB8AC3E}">
        <p14:creationId xmlns:p14="http://schemas.microsoft.com/office/powerpoint/2010/main" val="4020409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2FA06A-B0F4-8241-95E9-A11DC7FAE054}" type="slidenum">
              <a:rPr lang="en-US" smtClean="0"/>
              <a:pPr/>
              <a:t>31</a:t>
            </a:fld>
            <a:endParaRPr lang="en-US"/>
          </a:p>
        </p:txBody>
      </p:sp>
    </p:spTree>
    <p:extLst>
      <p:ext uri="{BB962C8B-B14F-4D97-AF65-F5344CB8AC3E}">
        <p14:creationId xmlns:p14="http://schemas.microsoft.com/office/powerpoint/2010/main" val="1306463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Business problem -&gt; draw main points </a:t>
            </a:r>
          </a:p>
          <a:p>
            <a:pPr marL="171450" indent="-171450">
              <a:buFontTx/>
              <a:buChar char="-"/>
            </a:pPr>
            <a:r>
              <a:rPr lang="en-US"/>
              <a:t>Report 1.1 (highlight nhcs statistics [do some more research will be better])</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3</a:t>
            </a:fld>
            <a:endParaRPr lang="en-US"/>
          </a:p>
        </p:txBody>
      </p:sp>
    </p:spTree>
    <p:extLst>
      <p:ext uri="{BB962C8B-B14F-4D97-AF65-F5344CB8AC3E}">
        <p14:creationId xmlns:p14="http://schemas.microsoft.com/office/powerpoint/2010/main" val="3065313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32</a:t>
            </a:fld>
            <a:endParaRPr lang="en-US"/>
          </a:p>
        </p:txBody>
      </p:sp>
    </p:spTree>
    <p:extLst>
      <p:ext uri="{BB962C8B-B14F-4D97-AF65-F5344CB8AC3E}">
        <p14:creationId xmlns:p14="http://schemas.microsoft.com/office/powerpoint/2010/main" val="325807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Expected outcome</a:t>
            </a:r>
          </a:p>
          <a:p>
            <a:endParaRPr lang="en-US"/>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33</a:t>
            </a:fld>
            <a:endParaRPr lang="en-US"/>
          </a:p>
        </p:txBody>
      </p:sp>
    </p:spTree>
    <p:extLst>
      <p:ext uri="{BB962C8B-B14F-4D97-AF65-F5344CB8AC3E}">
        <p14:creationId xmlns:p14="http://schemas.microsoft.com/office/powerpoint/2010/main" val="4280111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Expected outcome</a:t>
            </a:r>
          </a:p>
          <a:p>
            <a:endParaRPr lang="en-US"/>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34</a:t>
            </a:fld>
            <a:endParaRPr lang="en-US"/>
          </a:p>
        </p:txBody>
      </p:sp>
    </p:spTree>
    <p:extLst>
      <p:ext uri="{BB962C8B-B14F-4D97-AF65-F5344CB8AC3E}">
        <p14:creationId xmlns:p14="http://schemas.microsoft.com/office/powerpoint/2010/main" val="212573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Expected outcome</a:t>
            </a:r>
          </a:p>
          <a:p>
            <a:endParaRPr lang="en-US"/>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35</a:t>
            </a:fld>
            <a:endParaRPr lang="en-US"/>
          </a:p>
        </p:txBody>
      </p:sp>
    </p:spTree>
    <p:extLst>
      <p:ext uri="{BB962C8B-B14F-4D97-AF65-F5344CB8AC3E}">
        <p14:creationId xmlns:p14="http://schemas.microsoft.com/office/powerpoint/2010/main" val="1085046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 and future improvements </a:t>
            </a:r>
          </a:p>
          <a:p>
            <a:endParaRPr lang="en-US"/>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36</a:t>
            </a:fld>
            <a:endParaRPr lang="en-US"/>
          </a:p>
        </p:txBody>
      </p:sp>
    </p:spTree>
    <p:extLst>
      <p:ext uri="{BB962C8B-B14F-4D97-AF65-F5344CB8AC3E}">
        <p14:creationId xmlns:p14="http://schemas.microsoft.com/office/powerpoint/2010/main" val="592604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 and future improvements </a:t>
            </a:r>
          </a:p>
          <a:p>
            <a:endParaRPr lang="en-US"/>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37</a:t>
            </a:fld>
            <a:endParaRPr lang="en-US"/>
          </a:p>
        </p:txBody>
      </p:sp>
    </p:spTree>
    <p:extLst>
      <p:ext uri="{BB962C8B-B14F-4D97-AF65-F5344CB8AC3E}">
        <p14:creationId xmlns:p14="http://schemas.microsoft.com/office/powerpoint/2010/main" val="2599985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 and future improvements </a:t>
            </a:r>
          </a:p>
          <a:p>
            <a:endParaRPr lang="en-US"/>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38</a:t>
            </a:fld>
            <a:endParaRPr lang="en-US"/>
          </a:p>
        </p:txBody>
      </p:sp>
    </p:spTree>
    <p:extLst>
      <p:ext uri="{BB962C8B-B14F-4D97-AF65-F5344CB8AC3E}">
        <p14:creationId xmlns:p14="http://schemas.microsoft.com/office/powerpoint/2010/main" val="2006393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 and future improvements </a:t>
            </a:r>
          </a:p>
          <a:p>
            <a:endParaRPr lang="en-US"/>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39</a:t>
            </a:fld>
            <a:endParaRPr lang="en-US"/>
          </a:p>
        </p:txBody>
      </p:sp>
    </p:spTree>
    <p:extLst>
      <p:ext uri="{BB962C8B-B14F-4D97-AF65-F5344CB8AC3E}">
        <p14:creationId xmlns:p14="http://schemas.microsoft.com/office/powerpoint/2010/main" val="3604227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 and future improvements </a:t>
            </a:r>
          </a:p>
          <a:p>
            <a:endParaRPr lang="en-US"/>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40</a:t>
            </a:fld>
            <a:endParaRPr lang="en-US"/>
          </a:p>
        </p:txBody>
      </p:sp>
    </p:spTree>
    <p:extLst>
      <p:ext uri="{BB962C8B-B14F-4D97-AF65-F5344CB8AC3E}">
        <p14:creationId xmlns:p14="http://schemas.microsoft.com/office/powerpoint/2010/main" val="1398889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43</a:t>
            </a:fld>
            <a:endParaRPr lang="en-US"/>
          </a:p>
        </p:txBody>
      </p:sp>
    </p:spTree>
    <p:extLst>
      <p:ext uri="{BB962C8B-B14F-4D97-AF65-F5344CB8AC3E}">
        <p14:creationId xmlns:p14="http://schemas.microsoft.com/office/powerpoint/2010/main" val="4185373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[2 stage]</a:t>
            </a:r>
          </a:p>
          <a:p>
            <a:pPr marL="171450" indent="-171450">
              <a:buFontTx/>
              <a:buChar char="-"/>
            </a:pPr>
            <a:r>
              <a:rPr lang="en-US" dirty="0"/>
              <a:t>Aims </a:t>
            </a:r>
          </a:p>
          <a:p>
            <a:pPr marL="171450" indent="-171450">
              <a:buFontTx/>
              <a:buChar char="-"/>
            </a:pPr>
            <a:r>
              <a:rPr lang="en-US" dirty="0"/>
              <a:t>Report 1.4</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E2FA06A-B0F4-8241-95E9-A11DC7FAE054}" type="slidenum">
              <a:rPr lang="en-US" smtClean="0"/>
              <a:pPr/>
              <a:t>4</a:t>
            </a:fld>
            <a:endParaRPr lang="en-US"/>
          </a:p>
        </p:txBody>
      </p:sp>
    </p:spTree>
    <p:extLst>
      <p:ext uri="{BB962C8B-B14F-4D97-AF65-F5344CB8AC3E}">
        <p14:creationId xmlns:p14="http://schemas.microsoft.com/office/powerpoint/2010/main" val="382078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 1: Individual empowerment [listing data, overview of dataset]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SimSun" panose="02010600030101010101" pitchFamily="2" charset="-122"/>
                <a:cs typeface="Arial" panose="020B0604020202020204" pitchFamily="34" charset="0"/>
              </a:rPr>
              <a:t>The first stage of our proposed solution is to allow individuals to easily assess the risk of heart disease using their medical history, lifestyle, recent health condition, etc. If individuals find they are in a high-risk group using the prediction model, they can monitor their health more closely and seek timely medical treatment.</a:t>
            </a:r>
            <a:endParaRPr lang="en-SG" sz="1800" dirty="0">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Demographic Variable: </a:t>
            </a:r>
            <a:r>
              <a:rPr lang="en-SG" dirty="0">
                <a:effectLst/>
                <a:latin typeface="Helvetica Neue" panose="02000503000000020004" pitchFamily="2" charset="0"/>
              </a:rPr>
              <a:t>age, gender, race, </a:t>
            </a:r>
            <a:r>
              <a:rPr lang="en-US" sz="1800" dirty="0">
                <a:effectLst/>
                <a:latin typeface="Arial" panose="020B0604020202020204" pitchFamily="34" charset="0"/>
                <a:ea typeface="SimSun" panose="02010600030101010101" pitchFamily="2" charset="-122"/>
              </a:rPr>
              <a:t>BMI</a:t>
            </a:r>
            <a:r>
              <a:rPr lang="en-SG" dirty="0">
                <a:effectLst/>
              </a:rPr>
              <a:t> </a:t>
            </a:r>
            <a:endParaRPr lang="en-SG" dirty="0">
              <a:effectLst/>
              <a:latin typeface="Helvetica Neue" panose="02000503000000020004" pitchFamily="2" charset="0"/>
            </a:endParaRPr>
          </a:p>
          <a:p>
            <a:r>
              <a:rPr lang="en-US" dirty="0"/>
              <a:t>Medical History: </a:t>
            </a:r>
            <a:r>
              <a:rPr lang="en-US" sz="1800" dirty="0">
                <a:effectLst/>
                <a:latin typeface="Arial" panose="020B0604020202020204" pitchFamily="34" charset="0"/>
                <a:ea typeface="SimSun" panose="02010600030101010101" pitchFamily="2" charset="-122"/>
              </a:rPr>
              <a:t>Stroke</a:t>
            </a:r>
            <a:r>
              <a:rPr lang="en-SG" sz="1800" dirty="0">
                <a:effectLst/>
                <a:latin typeface="Arial" panose="020B0604020202020204" pitchFamily="34" charset="0"/>
                <a:ea typeface="SimSun" panose="02010600030101010101" pitchFamily="2" charset="-122"/>
              </a:rPr>
              <a:t>, </a:t>
            </a:r>
            <a:r>
              <a:rPr lang="en-US" sz="1800" dirty="0">
                <a:effectLst/>
                <a:latin typeface="Arial" panose="020B0604020202020204" pitchFamily="34" charset="0"/>
                <a:ea typeface="SimSun" panose="02010600030101010101" pitchFamily="2" charset="-122"/>
              </a:rPr>
              <a:t>Diabetic</a:t>
            </a:r>
            <a:r>
              <a:rPr lang="en-SG" sz="1800" dirty="0">
                <a:effectLst/>
                <a:latin typeface="Arial" panose="020B0604020202020204" pitchFamily="34" charset="0"/>
                <a:ea typeface="SimSun" panose="02010600030101010101" pitchFamily="2" charset="-122"/>
              </a:rPr>
              <a:t>, </a:t>
            </a:r>
            <a:r>
              <a:rPr lang="en-US" sz="1800" dirty="0">
                <a:effectLst/>
                <a:latin typeface="Arial" panose="020B0604020202020204" pitchFamily="34" charset="0"/>
                <a:ea typeface="SimSun" panose="02010600030101010101" pitchFamily="2" charset="-122"/>
              </a:rPr>
              <a:t>Asthma</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KidneyDisease</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SkinCancer</a:t>
            </a:r>
            <a:r>
              <a:rPr lang="en-SG" dirty="0">
                <a:effectLst/>
              </a:rPr>
              <a:t> </a:t>
            </a:r>
          </a:p>
          <a:p>
            <a:r>
              <a:rPr lang="en-SG" dirty="0">
                <a:effectLst/>
              </a:rPr>
              <a:t>Lifestyle: </a:t>
            </a:r>
            <a:r>
              <a:rPr lang="en-US" sz="1800" dirty="0">
                <a:effectLst/>
                <a:latin typeface="Arial" panose="020B0604020202020204" pitchFamily="34" charset="0"/>
                <a:ea typeface="SimSun" panose="02010600030101010101" pitchFamily="2" charset="-122"/>
              </a:rPr>
              <a:t>Smoking</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AlcoholDrinking</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PhysicalActivity</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SleepTime</a:t>
            </a:r>
            <a:r>
              <a:rPr lang="en-SG" dirty="0">
                <a:effectLst/>
              </a:rPr>
              <a:t> </a:t>
            </a:r>
          </a:p>
          <a:p>
            <a:r>
              <a:rPr lang="en-SG" dirty="0">
                <a:effectLst/>
              </a:rPr>
              <a:t>Recent Health condition: </a:t>
            </a:r>
            <a:r>
              <a:rPr lang="en-US" sz="1800">
                <a:effectLst/>
                <a:latin typeface="Arial" panose="020B0604020202020204" pitchFamily="34" charset="0"/>
                <a:ea typeface="SimSun" panose="02010600030101010101" pitchFamily="2" charset="-122"/>
              </a:rPr>
              <a:t>DiffWalking</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GenHealth</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PhysicalHealth</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MentalHealth</a:t>
            </a:r>
            <a:r>
              <a:rPr lang="en-SG" dirty="0">
                <a:effectLst/>
              </a:rPr>
              <a:t> </a:t>
            </a:r>
            <a:endParaRPr lang="en-US" dirty="0"/>
          </a:p>
        </p:txBody>
      </p:sp>
      <p:sp>
        <p:nvSpPr>
          <p:cNvPr id="4" name="Slide Number Placeholder 3"/>
          <p:cNvSpPr>
            <a:spLocks noGrp="1"/>
          </p:cNvSpPr>
          <p:nvPr>
            <p:ph type="sldNum" sz="quarter" idx="5"/>
          </p:nvPr>
        </p:nvSpPr>
        <p:spPr/>
        <p:txBody>
          <a:bodyPr/>
          <a:lstStyle/>
          <a:p>
            <a:fld id="{5E2FA06A-B0F4-8241-95E9-A11DC7FAE054}" type="slidenum">
              <a:rPr lang="en-US" smtClean="0"/>
              <a:pPr/>
              <a:t>5</a:t>
            </a:fld>
            <a:endParaRPr lang="en-US"/>
          </a:p>
        </p:txBody>
      </p:sp>
    </p:spTree>
    <p:extLst>
      <p:ext uri="{BB962C8B-B14F-4D97-AF65-F5344CB8AC3E}">
        <p14:creationId xmlns:p14="http://schemas.microsoft.com/office/powerpoint/2010/main" val="4139883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 1: Individual empowerment [listing data, overview of dataset]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SimSun" panose="02010600030101010101" pitchFamily="2" charset="-122"/>
                <a:cs typeface="Arial" panose="020B0604020202020204" pitchFamily="34" charset="0"/>
              </a:rPr>
              <a:t>The first stage of our proposed solution is to allow individuals to easily assess the risk of heart disease using their medical history, lifestyle, recent health condition, etc. If individuals find they are in a high-risk group using the prediction model, they can monitor their health more closely and seek timely medical treatment.</a:t>
            </a:r>
            <a:endParaRPr lang="en-SG" sz="1800" dirty="0">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Demographic Variable: </a:t>
            </a:r>
            <a:r>
              <a:rPr lang="en-SG" dirty="0">
                <a:effectLst/>
                <a:latin typeface="Helvetica Neue" panose="02000503000000020004" pitchFamily="2" charset="0"/>
              </a:rPr>
              <a:t>age, gender, race, </a:t>
            </a:r>
            <a:r>
              <a:rPr lang="en-US" sz="1800" dirty="0">
                <a:effectLst/>
                <a:latin typeface="Arial" panose="020B0604020202020204" pitchFamily="34" charset="0"/>
                <a:ea typeface="SimSun" panose="02010600030101010101" pitchFamily="2" charset="-122"/>
              </a:rPr>
              <a:t>BMI</a:t>
            </a:r>
            <a:r>
              <a:rPr lang="en-SG" dirty="0">
                <a:effectLst/>
              </a:rPr>
              <a:t> </a:t>
            </a:r>
            <a:endParaRPr lang="en-SG" dirty="0">
              <a:effectLst/>
              <a:latin typeface="Helvetica Neue" panose="02000503000000020004" pitchFamily="2" charset="0"/>
            </a:endParaRPr>
          </a:p>
          <a:p>
            <a:r>
              <a:rPr lang="en-US" dirty="0"/>
              <a:t>Medical History: </a:t>
            </a:r>
            <a:r>
              <a:rPr lang="en-US" sz="1800" dirty="0">
                <a:effectLst/>
                <a:latin typeface="Arial" panose="020B0604020202020204" pitchFamily="34" charset="0"/>
                <a:ea typeface="SimSun" panose="02010600030101010101" pitchFamily="2" charset="-122"/>
              </a:rPr>
              <a:t>Stroke</a:t>
            </a:r>
            <a:r>
              <a:rPr lang="en-SG" sz="1800" dirty="0">
                <a:effectLst/>
                <a:latin typeface="Arial" panose="020B0604020202020204" pitchFamily="34" charset="0"/>
                <a:ea typeface="SimSun" panose="02010600030101010101" pitchFamily="2" charset="-122"/>
              </a:rPr>
              <a:t>, </a:t>
            </a:r>
            <a:r>
              <a:rPr lang="en-US" sz="1800" dirty="0">
                <a:effectLst/>
                <a:latin typeface="Arial" panose="020B0604020202020204" pitchFamily="34" charset="0"/>
                <a:ea typeface="SimSun" panose="02010600030101010101" pitchFamily="2" charset="-122"/>
              </a:rPr>
              <a:t>Diabetic</a:t>
            </a:r>
            <a:r>
              <a:rPr lang="en-SG" sz="1800" dirty="0">
                <a:effectLst/>
                <a:latin typeface="Arial" panose="020B0604020202020204" pitchFamily="34" charset="0"/>
                <a:ea typeface="SimSun" panose="02010600030101010101" pitchFamily="2" charset="-122"/>
              </a:rPr>
              <a:t>, </a:t>
            </a:r>
            <a:r>
              <a:rPr lang="en-US" sz="1800" dirty="0">
                <a:effectLst/>
                <a:latin typeface="Arial" panose="020B0604020202020204" pitchFamily="34" charset="0"/>
                <a:ea typeface="SimSun" panose="02010600030101010101" pitchFamily="2" charset="-122"/>
              </a:rPr>
              <a:t>Asthma</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KidneyDisease</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SkinCancer</a:t>
            </a:r>
            <a:r>
              <a:rPr lang="en-SG" dirty="0">
                <a:effectLst/>
              </a:rPr>
              <a:t> </a:t>
            </a:r>
          </a:p>
          <a:p>
            <a:r>
              <a:rPr lang="en-SG" dirty="0">
                <a:effectLst/>
              </a:rPr>
              <a:t>Lifestyle: </a:t>
            </a:r>
            <a:r>
              <a:rPr lang="en-US" sz="1800" dirty="0">
                <a:effectLst/>
                <a:latin typeface="Arial" panose="020B0604020202020204" pitchFamily="34" charset="0"/>
                <a:ea typeface="SimSun" panose="02010600030101010101" pitchFamily="2" charset="-122"/>
              </a:rPr>
              <a:t>Smoking</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AlcoholDrinking</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PhysicalActivity</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SleepTime</a:t>
            </a:r>
            <a:r>
              <a:rPr lang="en-SG" dirty="0">
                <a:effectLst/>
              </a:rPr>
              <a:t> </a:t>
            </a:r>
          </a:p>
          <a:p>
            <a:r>
              <a:rPr lang="en-SG" dirty="0">
                <a:effectLst/>
              </a:rPr>
              <a:t>Recent Health condition: </a:t>
            </a:r>
            <a:r>
              <a:rPr lang="en-US" sz="1800">
                <a:effectLst/>
                <a:latin typeface="Arial" panose="020B0604020202020204" pitchFamily="34" charset="0"/>
                <a:ea typeface="SimSun" panose="02010600030101010101" pitchFamily="2" charset="-122"/>
              </a:rPr>
              <a:t>DiffWalking</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GenHealth</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PhysicalHealth</a:t>
            </a:r>
            <a:r>
              <a:rPr lang="en-SG" sz="1800" dirty="0">
                <a:effectLst/>
                <a:latin typeface="Arial" panose="020B0604020202020204" pitchFamily="34" charset="0"/>
                <a:ea typeface="SimSun" panose="02010600030101010101" pitchFamily="2" charset="-122"/>
              </a:rPr>
              <a:t>, </a:t>
            </a:r>
            <a:r>
              <a:rPr lang="en-US" sz="1800">
                <a:effectLst/>
                <a:latin typeface="Arial" panose="020B0604020202020204" pitchFamily="34" charset="0"/>
                <a:ea typeface="SimSun" panose="02010600030101010101" pitchFamily="2" charset="-122"/>
              </a:rPr>
              <a:t>MentalHealth</a:t>
            </a:r>
            <a:r>
              <a:rPr lang="en-SG" dirty="0">
                <a:effectLst/>
              </a:rPr>
              <a:t> </a:t>
            </a:r>
            <a:endParaRPr lang="en-US" dirty="0"/>
          </a:p>
        </p:txBody>
      </p:sp>
      <p:sp>
        <p:nvSpPr>
          <p:cNvPr id="4" name="Slide Number Placeholder 3"/>
          <p:cNvSpPr>
            <a:spLocks noGrp="1"/>
          </p:cNvSpPr>
          <p:nvPr>
            <p:ph type="sldNum" sz="quarter" idx="5"/>
          </p:nvPr>
        </p:nvSpPr>
        <p:spPr/>
        <p:txBody>
          <a:bodyPr/>
          <a:lstStyle/>
          <a:p>
            <a:fld id="{5E2FA06A-B0F4-8241-95E9-A11DC7FAE054}" type="slidenum">
              <a:rPr lang="en-US" smtClean="0"/>
              <a:pPr/>
              <a:t>6</a:t>
            </a:fld>
            <a:endParaRPr lang="en-US"/>
          </a:p>
        </p:txBody>
      </p:sp>
    </p:spTree>
    <p:extLst>
      <p:ext uri="{BB962C8B-B14F-4D97-AF65-F5344CB8AC3E}">
        <p14:creationId xmlns:p14="http://schemas.microsoft.com/office/powerpoint/2010/main" val="1859119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1: data exploration </a:t>
            </a:r>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7</a:t>
            </a:fld>
            <a:endParaRPr lang="en-US"/>
          </a:p>
        </p:txBody>
      </p:sp>
    </p:spTree>
    <p:extLst>
      <p:ext uri="{BB962C8B-B14F-4D97-AF65-F5344CB8AC3E}">
        <p14:creationId xmlns:p14="http://schemas.microsoft.com/office/powerpoint/2010/main" val="3066378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1: data exploration </a:t>
            </a:r>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8</a:t>
            </a:fld>
            <a:endParaRPr lang="en-US"/>
          </a:p>
        </p:txBody>
      </p:sp>
    </p:spTree>
    <p:extLst>
      <p:ext uri="{BB962C8B-B14F-4D97-AF65-F5344CB8AC3E}">
        <p14:creationId xmlns:p14="http://schemas.microsoft.com/office/powerpoint/2010/main" val="1497582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Modelling: preparation + metrics + oversampling </a:t>
            </a:r>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9</a:t>
            </a:fld>
            <a:endParaRPr lang="en-US"/>
          </a:p>
        </p:txBody>
      </p:sp>
    </p:spTree>
    <p:extLst>
      <p:ext uri="{BB962C8B-B14F-4D97-AF65-F5344CB8AC3E}">
        <p14:creationId xmlns:p14="http://schemas.microsoft.com/office/powerpoint/2010/main" val="3150583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10" name="Slide Number Placeholder 5">
            <a:extLst>
              <a:ext uri="{FF2B5EF4-FFF2-40B4-BE49-F238E27FC236}">
                <a16:creationId xmlns:a16="http://schemas.microsoft.com/office/drawing/2014/main" id="{4139469E-8DE0-0D4C-B348-E60BB432B180}"/>
              </a:ext>
            </a:extLst>
          </p:cNvPr>
          <p:cNvSpPr>
            <a:spLocks noGrp="1"/>
          </p:cNvSpPr>
          <p:nvPr>
            <p:ph type="sldNum" sz="quarter" idx="12"/>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93615A-5FCE-D249-AE04-C8A28409B699}"/>
              </a:ext>
            </a:extLst>
          </p:cNvPr>
          <p:cNvSpPr>
            <a:spLocks noGrp="1"/>
          </p:cNvSpPr>
          <p:nvPr>
            <p:ph type="sldNum" sz="quarter" idx="12"/>
          </p:nvPr>
        </p:nvSpPr>
        <p:spPr>
          <a:xfrm>
            <a:off x="9276575" y="6487159"/>
            <a:ext cx="2743200" cy="365125"/>
          </a:xfrm>
          <a:prstGeom prst="rect">
            <a:avLst/>
          </a:prstGeom>
        </p:spPr>
        <p:txBody>
          <a:bodyPr/>
          <a:lstStyle>
            <a:lvl1pPr>
              <a:defRPr sz="1600" b="1">
                <a:solidFill>
                  <a:schemeClr val="tx1"/>
                </a:solidFill>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93A275-7E69-894A-B96D-DFE627E201D3}"/>
              </a:ext>
            </a:extLst>
          </p:cNvPr>
          <p:cNvSpPr>
            <a:spLocks noGrp="1"/>
          </p:cNvSpPr>
          <p:nvPr>
            <p:ph type="sldNum" sz="quarter" idx="12"/>
          </p:nvPr>
        </p:nvSpPr>
        <p:spPr>
          <a:xfrm>
            <a:off x="9276575" y="6487159"/>
            <a:ext cx="2743200" cy="365125"/>
          </a:xfrm>
          <a:prstGeom prst="rect">
            <a:avLst/>
          </a:prstGeom>
        </p:spPr>
        <p:txBody>
          <a:bodyPr/>
          <a:lstStyle>
            <a:lvl1pPr>
              <a:defRPr sz="1600" b="1">
                <a:solidFill>
                  <a:schemeClr val="tx1"/>
                </a:solidFill>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8" name="Slide Number Placeholder 5">
            <a:extLst>
              <a:ext uri="{FF2B5EF4-FFF2-40B4-BE49-F238E27FC236}">
                <a16:creationId xmlns:a16="http://schemas.microsoft.com/office/drawing/2014/main" id="{B141B3D3-171D-884A-879F-C7E735D9FD32}"/>
              </a:ext>
            </a:extLst>
          </p:cNvPr>
          <p:cNvSpPr>
            <a:spLocks noGrp="1"/>
          </p:cNvSpPr>
          <p:nvPr>
            <p:ph type="sldNum" sz="quarter" idx="12"/>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8" name="Slide Number Placeholder 5">
            <a:extLst>
              <a:ext uri="{FF2B5EF4-FFF2-40B4-BE49-F238E27FC236}">
                <a16:creationId xmlns:a16="http://schemas.microsoft.com/office/drawing/2014/main" id="{B07812F1-4DD7-224C-9AB5-2946191C7A3D}"/>
              </a:ext>
            </a:extLst>
          </p:cNvPr>
          <p:cNvSpPr>
            <a:spLocks noGrp="1"/>
          </p:cNvSpPr>
          <p:nvPr>
            <p:ph type="sldNum" sz="quarter" idx="12"/>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7" name="Slide Number Placeholder 5">
            <a:extLst>
              <a:ext uri="{FF2B5EF4-FFF2-40B4-BE49-F238E27FC236}">
                <a16:creationId xmlns:a16="http://schemas.microsoft.com/office/drawing/2014/main" id="{F7FBF7AC-9210-8A4C-87B7-9E6EF72E47F7}"/>
              </a:ext>
            </a:extLst>
          </p:cNvPr>
          <p:cNvSpPr>
            <a:spLocks noGrp="1"/>
          </p:cNvSpPr>
          <p:nvPr>
            <p:ph type="sldNum" sz="quarter" idx="12"/>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7" name="Slide Number Placeholder 5">
            <a:extLst>
              <a:ext uri="{FF2B5EF4-FFF2-40B4-BE49-F238E27FC236}">
                <a16:creationId xmlns:a16="http://schemas.microsoft.com/office/drawing/2014/main" id="{BF798FC4-968D-A64B-984B-81DE43736396}"/>
              </a:ext>
            </a:extLst>
          </p:cNvPr>
          <p:cNvSpPr>
            <a:spLocks noGrp="1"/>
          </p:cNvSpPr>
          <p:nvPr>
            <p:ph type="sldNum" sz="quarter" idx="12"/>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51"/>
        <p:cNvGrpSpPr/>
        <p:nvPr/>
      </p:nvGrpSpPr>
      <p:grpSpPr>
        <a:xfrm>
          <a:off x="0" y="0"/>
          <a:ext cx="0" cy="0"/>
          <a:chOff x="0" y="0"/>
          <a:chExt cx="0" cy="0"/>
        </a:xfrm>
      </p:grpSpPr>
      <p:pic>
        <p:nvPicPr>
          <p:cNvPr id="452" name="Google Shape;452;p22"/>
          <p:cNvPicPr preferRelativeResize="0"/>
          <p:nvPr/>
        </p:nvPicPr>
        <p:blipFill>
          <a:blip r:embed="rId2">
            <a:alphaModFix/>
          </a:blip>
          <a:stretch>
            <a:fillRect/>
          </a:stretch>
        </p:blipFill>
        <p:spPr>
          <a:xfrm>
            <a:off x="371858" y="251767"/>
            <a:ext cx="11448285" cy="6354468"/>
          </a:xfrm>
          <a:prstGeom prst="rect">
            <a:avLst/>
          </a:prstGeom>
          <a:noFill/>
          <a:ln>
            <a:noFill/>
          </a:ln>
        </p:spPr>
      </p:pic>
      <p:sp>
        <p:nvSpPr>
          <p:cNvPr id="453" name="Google Shape;453;p22"/>
          <p:cNvSpPr txBox="1">
            <a:spLocks noGrp="1"/>
          </p:cNvSpPr>
          <p:nvPr>
            <p:ph type="title"/>
          </p:nvPr>
        </p:nvSpPr>
        <p:spPr>
          <a:xfrm>
            <a:off x="960000" y="713333"/>
            <a:ext cx="10272000" cy="7820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54" name="Google Shape;454;p22"/>
          <p:cNvGrpSpPr/>
          <p:nvPr/>
        </p:nvGrpSpPr>
        <p:grpSpPr>
          <a:xfrm rot="16200000" flipH="1">
            <a:off x="8178699" y="162042"/>
            <a:ext cx="276229" cy="428103"/>
            <a:chOff x="815599" y="717719"/>
            <a:chExt cx="207172" cy="321077"/>
          </a:xfrm>
        </p:grpSpPr>
        <p:sp>
          <p:nvSpPr>
            <p:cNvPr id="455" name="Google Shape;455;p22"/>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56" name="Google Shape;456;p22"/>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57" name="Google Shape;457;p22"/>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58" name="Google Shape;458;p22"/>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59" name="Google Shape;459;p22"/>
          <p:cNvGrpSpPr/>
          <p:nvPr/>
        </p:nvGrpSpPr>
        <p:grpSpPr>
          <a:xfrm>
            <a:off x="217067" y="3910287"/>
            <a:ext cx="276229" cy="739163"/>
            <a:chOff x="568750" y="238125"/>
            <a:chExt cx="402275" cy="1076450"/>
          </a:xfrm>
        </p:grpSpPr>
        <p:sp>
          <p:nvSpPr>
            <p:cNvPr id="460" name="Google Shape;460;p22"/>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1" name="Google Shape;461;p22"/>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2" name="Google Shape;462;p22"/>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3" name="Google Shape;463;p22"/>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4" name="Google Shape;464;p22"/>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5" name="Google Shape;465;p22"/>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66" name="Google Shape;466;p22"/>
          <p:cNvGrpSpPr/>
          <p:nvPr/>
        </p:nvGrpSpPr>
        <p:grpSpPr>
          <a:xfrm flipH="1">
            <a:off x="11657899" y="3807775"/>
            <a:ext cx="276229" cy="428103"/>
            <a:chOff x="815599" y="717719"/>
            <a:chExt cx="207172" cy="321077"/>
          </a:xfrm>
        </p:grpSpPr>
        <p:sp>
          <p:nvSpPr>
            <p:cNvPr id="467" name="Google Shape;467;p22"/>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8" name="Google Shape;468;p22"/>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9" name="Google Shape;469;p22"/>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70" name="Google Shape;470;p22"/>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extLst>
      <p:ext uri="{BB962C8B-B14F-4D97-AF65-F5344CB8AC3E}">
        <p14:creationId xmlns:p14="http://schemas.microsoft.com/office/powerpoint/2010/main" val="3765786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6027426-E1C9-9842-B143-E38D1EA72A9F}"/>
              </a:ext>
            </a:extLst>
          </p:cNvPr>
          <p:cNvSpPr>
            <a:spLocks noGrp="1"/>
          </p:cNvSpPr>
          <p:nvPr>
            <p:ph type="sldNum" sz="quarter" idx="12"/>
          </p:nvPr>
        </p:nvSpPr>
        <p:spPr>
          <a:xfrm>
            <a:off x="9448800" y="6533946"/>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graphicFrame>
        <p:nvGraphicFramePr>
          <p:cNvPr id="8" name="Table 10">
            <a:extLst>
              <a:ext uri="{FF2B5EF4-FFF2-40B4-BE49-F238E27FC236}">
                <a16:creationId xmlns:a16="http://schemas.microsoft.com/office/drawing/2014/main" id="{86EB2EC3-B174-AC45-AC74-BD1F36D79C9C}"/>
              </a:ext>
            </a:extLst>
          </p:cNvPr>
          <p:cNvGraphicFramePr>
            <a:graphicFrameLocks noGrp="1"/>
          </p:cNvGraphicFramePr>
          <p:nvPr userDrawn="1">
            <p:extLst>
              <p:ext uri="{D42A27DB-BD31-4B8C-83A1-F6EECF244321}">
                <p14:modId xmlns:p14="http://schemas.microsoft.com/office/powerpoint/2010/main" val="4179726757"/>
              </p:ext>
            </p:extLst>
          </p:nvPr>
        </p:nvGraphicFramePr>
        <p:xfrm>
          <a:off x="0" y="6533946"/>
          <a:ext cx="11914632" cy="304800"/>
        </p:xfrm>
        <a:graphic>
          <a:graphicData uri="http://schemas.openxmlformats.org/drawingml/2006/table">
            <a:tbl>
              <a:tblPr firstRow="1" bandRow="1">
                <a:tableStyleId>{5C22544A-7EE6-4342-B048-85BDC9FD1C3A}</a:tableStyleId>
              </a:tblPr>
              <a:tblGrid>
                <a:gridCol w="2312894">
                  <a:extLst>
                    <a:ext uri="{9D8B030D-6E8A-4147-A177-3AD203B41FA5}">
                      <a16:colId xmlns:a16="http://schemas.microsoft.com/office/drawing/2014/main" val="3627566543"/>
                    </a:ext>
                  </a:extLst>
                </a:gridCol>
                <a:gridCol w="1828800">
                  <a:extLst>
                    <a:ext uri="{9D8B030D-6E8A-4147-A177-3AD203B41FA5}">
                      <a16:colId xmlns:a16="http://schemas.microsoft.com/office/drawing/2014/main" val="953425198"/>
                    </a:ext>
                  </a:extLst>
                </a:gridCol>
                <a:gridCol w="2286000">
                  <a:extLst>
                    <a:ext uri="{9D8B030D-6E8A-4147-A177-3AD203B41FA5}">
                      <a16:colId xmlns:a16="http://schemas.microsoft.com/office/drawing/2014/main" val="3394290717"/>
                    </a:ext>
                  </a:extLst>
                </a:gridCol>
                <a:gridCol w="3402106">
                  <a:extLst>
                    <a:ext uri="{9D8B030D-6E8A-4147-A177-3AD203B41FA5}">
                      <a16:colId xmlns:a16="http://schemas.microsoft.com/office/drawing/2014/main" val="3090531166"/>
                    </a:ext>
                  </a:extLst>
                </a:gridCol>
                <a:gridCol w="2084832">
                  <a:extLst>
                    <a:ext uri="{9D8B030D-6E8A-4147-A177-3AD203B41FA5}">
                      <a16:colId xmlns:a16="http://schemas.microsoft.com/office/drawing/2014/main" val="1975857963"/>
                    </a:ext>
                  </a:extLst>
                </a:gridCol>
              </a:tblGrid>
              <a:tr h="0">
                <a:tc>
                  <a:txBody>
                    <a:bodyPr/>
                    <a:lstStyle/>
                    <a:p>
                      <a:pPr algn="ctr"/>
                      <a:r>
                        <a:rPr lang="en-US" sz="1400">
                          <a:solidFill>
                            <a:sysClr val="windowText" lastClr="000000"/>
                          </a:solidFill>
                          <a:latin typeface="Arial" panose="020B0604020202020204" pitchFamily="34" charset="0"/>
                        </a:rPr>
                        <a:t>Business 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lumMod val="75000"/>
                            </a:schemeClr>
                          </a:solidFill>
                          <a:latin typeface="Arial" panose="020B0604020202020204" pitchFamily="34" charset="0"/>
                        </a:rPr>
                        <a:t>Stage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lumMod val="75000"/>
                            </a:schemeClr>
                          </a:solidFill>
                          <a:latin typeface="Arial" panose="020B0604020202020204" pitchFamily="34" charset="0"/>
                        </a:rPr>
                        <a:t>Stage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lumMod val="75000"/>
                            </a:schemeClr>
                          </a:solidFill>
                          <a:latin typeface="Arial" panose="020B0604020202020204" pitchFamily="34" charset="0"/>
                        </a:rPr>
                        <a:t>Business Implementation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lumMod val="75000"/>
                            </a:schemeClr>
                          </a:solidFill>
                          <a:latin typeface="Arial" panose="020B0604020202020204" pitchFamily="34" charset="0"/>
                        </a:rPr>
                        <a:t>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266497"/>
                  </a:ext>
                </a:extLst>
              </a:tr>
            </a:tbl>
          </a:graphicData>
        </a:graphic>
      </p:graphicFrame>
      <p:cxnSp>
        <p:nvCxnSpPr>
          <p:cNvPr id="9" name="Straight Connector 8">
            <a:extLst>
              <a:ext uri="{FF2B5EF4-FFF2-40B4-BE49-F238E27FC236}">
                <a16:creationId xmlns:a16="http://schemas.microsoft.com/office/drawing/2014/main" id="{81186A8A-37E1-7542-BC66-B95CD7691858}"/>
              </a:ext>
            </a:extLst>
          </p:cNvPr>
          <p:cNvCxnSpPr>
            <a:cxnSpLocks/>
          </p:cNvCxnSpPr>
          <p:nvPr userDrawn="1"/>
        </p:nvCxnSpPr>
        <p:spPr>
          <a:xfrm>
            <a:off x="0" y="6526176"/>
            <a:ext cx="12192000" cy="777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5F6DD6-F400-F94E-BA38-EA1FEF40D11F}"/>
              </a:ext>
            </a:extLst>
          </p:cNvPr>
          <p:cNvSpPr/>
          <p:nvPr userDrawn="1"/>
        </p:nvSpPr>
        <p:spPr>
          <a:xfrm>
            <a:off x="132577" y="143641"/>
            <a:ext cx="182734" cy="57907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6027426-E1C9-9842-B143-E38D1EA72A9F}"/>
              </a:ext>
            </a:extLst>
          </p:cNvPr>
          <p:cNvSpPr>
            <a:spLocks noGrp="1"/>
          </p:cNvSpPr>
          <p:nvPr>
            <p:ph type="sldNum" sz="quarter" idx="12"/>
          </p:nvPr>
        </p:nvSpPr>
        <p:spPr>
          <a:xfrm>
            <a:off x="9448800" y="6533946"/>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graphicFrame>
        <p:nvGraphicFramePr>
          <p:cNvPr id="8" name="Table 10">
            <a:extLst>
              <a:ext uri="{FF2B5EF4-FFF2-40B4-BE49-F238E27FC236}">
                <a16:creationId xmlns:a16="http://schemas.microsoft.com/office/drawing/2014/main" id="{86EB2EC3-B174-AC45-AC74-BD1F36D79C9C}"/>
              </a:ext>
            </a:extLst>
          </p:cNvPr>
          <p:cNvGraphicFramePr>
            <a:graphicFrameLocks noGrp="1"/>
          </p:cNvGraphicFramePr>
          <p:nvPr userDrawn="1">
            <p:extLst>
              <p:ext uri="{D42A27DB-BD31-4B8C-83A1-F6EECF244321}">
                <p14:modId xmlns:p14="http://schemas.microsoft.com/office/powerpoint/2010/main" val="2324329165"/>
              </p:ext>
            </p:extLst>
          </p:nvPr>
        </p:nvGraphicFramePr>
        <p:xfrm>
          <a:off x="0" y="6533946"/>
          <a:ext cx="11914632" cy="304800"/>
        </p:xfrm>
        <a:graphic>
          <a:graphicData uri="http://schemas.openxmlformats.org/drawingml/2006/table">
            <a:tbl>
              <a:tblPr firstRow="1" bandRow="1">
                <a:tableStyleId>{5C22544A-7EE6-4342-B048-85BDC9FD1C3A}</a:tableStyleId>
              </a:tblPr>
              <a:tblGrid>
                <a:gridCol w="2312894">
                  <a:extLst>
                    <a:ext uri="{9D8B030D-6E8A-4147-A177-3AD203B41FA5}">
                      <a16:colId xmlns:a16="http://schemas.microsoft.com/office/drawing/2014/main" val="3627566543"/>
                    </a:ext>
                  </a:extLst>
                </a:gridCol>
                <a:gridCol w="1828800">
                  <a:extLst>
                    <a:ext uri="{9D8B030D-6E8A-4147-A177-3AD203B41FA5}">
                      <a16:colId xmlns:a16="http://schemas.microsoft.com/office/drawing/2014/main" val="953425198"/>
                    </a:ext>
                  </a:extLst>
                </a:gridCol>
                <a:gridCol w="2286000">
                  <a:extLst>
                    <a:ext uri="{9D8B030D-6E8A-4147-A177-3AD203B41FA5}">
                      <a16:colId xmlns:a16="http://schemas.microsoft.com/office/drawing/2014/main" val="3394290717"/>
                    </a:ext>
                  </a:extLst>
                </a:gridCol>
                <a:gridCol w="3402106">
                  <a:extLst>
                    <a:ext uri="{9D8B030D-6E8A-4147-A177-3AD203B41FA5}">
                      <a16:colId xmlns:a16="http://schemas.microsoft.com/office/drawing/2014/main" val="3090531166"/>
                    </a:ext>
                  </a:extLst>
                </a:gridCol>
                <a:gridCol w="2084832">
                  <a:extLst>
                    <a:ext uri="{9D8B030D-6E8A-4147-A177-3AD203B41FA5}">
                      <a16:colId xmlns:a16="http://schemas.microsoft.com/office/drawing/2014/main" val="1975857963"/>
                    </a:ext>
                  </a:extLst>
                </a:gridCol>
              </a:tblGrid>
              <a:tr h="0">
                <a:tc>
                  <a:txBody>
                    <a:bodyPr/>
                    <a:lstStyle/>
                    <a:p>
                      <a:pPr algn="ctr"/>
                      <a:r>
                        <a:rPr lang="en-US" sz="1400">
                          <a:solidFill>
                            <a:schemeClr val="bg1">
                              <a:lumMod val="75000"/>
                            </a:schemeClr>
                          </a:solidFill>
                          <a:latin typeface="Arial" panose="020B0604020202020204" pitchFamily="34" charset="0"/>
                        </a:rPr>
                        <a:t>Business 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ysClr val="windowText" lastClr="000000"/>
                          </a:solidFill>
                          <a:latin typeface="Arial" panose="020B0604020202020204" pitchFamily="34" charset="0"/>
                        </a:rPr>
                        <a:t>Stage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lumMod val="75000"/>
                            </a:schemeClr>
                          </a:solidFill>
                          <a:latin typeface="Arial" panose="020B0604020202020204" pitchFamily="34" charset="0"/>
                        </a:rPr>
                        <a:t>Stage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lumMod val="75000"/>
                            </a:schemeClr>
                          </a:solidFill>
                          <a:latin typeface="Arial" panose="020B0604020202020204" pitchFamily="34" charset="0"/>
                        </a:rPr>
                        <a:t>Business Implementation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lumMod val="75000"/>
                            </a:schemeClr>
                          </a:solidFill>
                          <a:latin typeface="Arial" panose="020B0604020202020204" pitchFamily="34" charset="0"/>
                        </a:rPr>
                        <a:t>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266497"/>
                  </a:ext>
                </a:extLst>
              </a:tr>
            </a:tbl>
          </a:graphicData>
        </a:graphic>
      </p:graphicFrame>
      <p:cxnSp>
        <p:nvCxnSpPr>
          <p:cNvPr id="9" name="Straight Connector 8">
            <a:extLst>
              <a:ext uri="{FF2B5EF4-FFF2-40B4-BE49-F238E27FC236}">
                <a16:creationId xmlns:a16="http://schemas.microsoft.com/office/drawing/2014/main" id="{81186A8A-37E1-7542-BC66-B95CD7691858}"/>
              </a:ext>
            </a:extLst>
          </p:cNvPr>
          <p:cNvCxnSpPr>
            <a:cxnSpLocks/>
          </p:cNvCxnSpPr>
          <p:nvPr userDrawn="1"/>
        </p:nvCxnSpPr>
        <p:spPr>
          <a:xfrm>
            <a:off x="0" y="6526176"/>
            <a:ext cx="12192000" cy="777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5F6DD6-F400-F94E-BA38-EA1FEF40D11F}"/>
              </a:ext>
            </a:extLst>
          </p:cNvPr>
          <p:cNvSpPr/>
          <p:nvPr userDrawn="1"/>
        </p:nvSpPr>
        <p:spPr>
          <a:xfrm>
            <a:off x="132577" y="143641"/>
            <a:ext cx="182734" cy="57907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4134050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6027426-E1C9-9842-B143-E38D1EA72A9F}"/>
              </a:ext>
            </a:extLst>
          </p:cNvPr>
          <p:cNvSpPr>
            <a:spLocks noGrp="1"/>
          </p:cNvSpPr>
          <p:nvPr>
            <p:ph type="sldNum" sz="quarter" idx="12"/>
          </p:nvPr>
        </p:nvSpPr>
        <p:spPr>
          <a:xfrm>
            <a:off x="9448800" y="6533946"/>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graphicFrame>
        <p:nvGraphicFramePr>
          <p:cNvPr id="8" name="Table 10">
            <a:extLst>
              <a:ext uri="{FF2B5EF4-FFF2-40B4-BE49-F238E27FC236}">
                <a16:creationId xmlns:a16="http://schemas.microsoft.com/office/drawing/2014/main" id="{86EB2EC3-B174-AC45-AC74-BD1F36D79C9C}"/>
              </a:ext>
            </a:extLst>
          </p:cNvPr>
          <p:cNvGraphicFramePr>
            <a:graphicFrameLocks noGrp="1"/>
          </p:cNvGraphicFramePr>
          <p:nvPr userDrawn="1">
            <p:extLst>
              <p:ext uri="{D42A27DB-BD31-4B8C-83A1-F6EECF244321}">
                <p14:modId xmlns:p14="http://schemas.microsoft.com/office/powerpoint/2010/main" val="2619294428"/>
              </p:ext>
            </p:extLst>
          </p:nvPr>
        </p:nvGraphicFramePr>
        <p:xfrm>
          <a:off x="0" y="6533946"/>
          <a:ext cx="11914632" cy="304800"/>
        </p:xfrm>
        <a:graphic>
          <a:graphicData uri="http://schemas.openxmlformats.org/drawingml/2006/table">
            <a:tbl>
              <a:tblPr firstRow="1" bandRow="1">
                <a:tableStyleId>{5C22544A-7EE6-4342-B048-85BDC9FD1C3A}</a:tableStyleId>
              </a:tblPr>
              <a:tblGrid>
                <a:gridCol w="2312894">
                  <a:extLst>
                    <a:ext uri="{9D8B030D-6E8A-4147-A177-3AD203B41FA5}">
                      <a16:colId xmlns:a16="http://schemas.microsoft.com/office/drawing/2014/main" val="3627566543"/>
                    </a:ext>
                  </a:extLst>
                </a:gridCol>
                <a:gridCol w="1828800">
                  <a:extLst>
                    <a:ext uri="{9D8B030D-6E8A-4147-A177-3AD203B41FA5}">
                      <a16:colId xmlns:a16="http://schemas.microsoft.com/office/drawing/2014/main" val="953425198"/>
                    </a:ext>
                  </a:extLst>
                </a:gridCol>
                <a:gridCol w="2286000">
                  <a:extLst>
                    <a:ext uri="{9D8B030D-6E8A-4147-A177-3AD203B41FA5}">
                      <a16:colId xmlns:a16="http://schemas.microsoft.com/office/drawing/2014/main" val="3394290717"/>
                    </a:ext>
                  </a:extLst>
                </a:gridCol>
                <a:gridCol w="3402106">
                  <a:extLst>
                    <a:ext uri="{9D8B030D-6E8A-4147-A177-3AD203B41FA5}">
                      <a16:colId xmlns:a16="http://schemas.microsoft.com/office/drawing/2014/main" val="3090531166"/>
                    </a:ext>
                  </a:extLst>
                </a:gridCol>
                <a:gridCol w="2084832">
                  <a:extLst>
                    <a:ext uri="{9D8B030D-6E8A-4147-A177-3AD203B41FA5}">
                      <a16:colId xmlns:a16="http://schemas.microsoft.com/office/drawing/2014/main" val="1975857963"/>
                    </a:ext>
                  </a:extLst>
                </a:gridCol>
              </a:tblGrid>
              <a:tr h="0">
                <a:tc>
                  <a:txBody>
                    <a:bodyPr/>
                    <a:lstStyle/>
                    <a:p>
                      <a:pPr algn="ctr"/>
                      <a:r>
                        <a:rPr lang="en-US" sz="1400">
                          <a:solidFill>
                            <a:schemeClr val="bg1">
                              <a:lumMod val="75000"/>
                            </a:schemeClr>
                          </a:solidFill>
                          <a:latin typeface="Arial" panose="020B0604020202020204" pitchFamily="34" charset="0"/>
                        </a:rPr>
                        <a:t>Business 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lumMod val="75000"/>
                            </a:schemeClr>
                          </a:solidFill>
                          <a:latin typeface="Arial" panose="020B0604020202020204" pitchFamily="34" charset="0"/>
                        </a:rPr>
                        <a:t>Stage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ysClr val="windowText" lastClr="000000"/>
                          </a:solidFill>
                          <a:latin typeface="Arial" panose="020B0604020202020204" pitchFamily="34" charset="0"/>
                        </a:rPr>
                        <a:t>Stage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lumMod val="75000"/>
                            </a:schemeClr>
                          </a:solidFill>
                          <a:latin typeface="Arial" panose="020B0604020202020204" pitchFamily="34" charset="0"/>
                        </a:rPr>
                        <a:t>Business Implementation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lumMod val="75000"/>
                            </a:schemeClr>
                          </a:solidFill>
                          <a:latin typeface="Arial" panose="020B0604020202020204" pitchFamily="34" charset="0"/>
                        </a:rPr>
                        <a:t>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266497"/>
                  </a:ext>
                </a:extLst>
              </a:tr>
            </a:tbl>
          </a:graphicData>
        </a:graphic>
      </p:graphicFrame>
      <p:cxnSp>
        <p:nvCxnSpPr>
          <p:cNvPr id="9" name="Straight Connector 8">
            <a:extLst>
              <a:ext uri="{FF2B5EF4-FFF2-40B4-BE49-F238E27FC236}">
                <a16:creationId xmlns:a16="http://schemas.microsoft.com/office/drawing/2014/main" id="{81186A8A-37E1-7542-BC66-B95CD7691858}"/>
              </a:ext>
            </a:extLst>
          </p:cNvPr>
          <p:cNvCxnSpPr>
            <a:cxnSpLocks/>
          </p:cNvCxnSpPr>
          <p:nvPr userDrawn="1"/>
        </p:nvCxnSpPr>
        <p:spPr>
          <a:xfrm>
            <a:off x="0" y="6526176"/>
            <a:ext cx="12192000" cy="777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5F6DD6-F400-F94E-BA38-EA1FEF40D11F}"/>
              </a:ext>
            </a:extLst>
          </p:cNvPr>
          <p:cNvSpPr/>
          <p:nvPr userDrawn="1"/>
        </p:nvSpPr>
        <p:spPr>
          <a:xfrm>
            <a:off x="132577" y="143641"/>
            <a:ext cx="182734" cy="57907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3414098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6027426-E1C9-9842-B143-E38D1EA72A9F}"/>
              </a:ext>
            </a:extLst>
          </p:cNvPr>
          <p:cNvSpPr>
            <a:spLocks noGrp="1"/>
          </p:cNvSpPr>
          <p:nvPr>
            <p:ph type="sldNum" sz="quarter" idx="12"/>
          </p:nvPr>
        </p:nvSpPr>
        <p:spPr>
          <a:xfrm>
            <a:off x="9448800" y="6533946"/>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graphicFrame>
        <p:nvGraphicFramePr>
          <p:cNvPr id="8" name="Table 10">
            <a:extLst>
              <a:ext uri="{FF2B5EF4-FFF2-40B4-BE49-F238E27FC236}">
                <a16:creationId xmlns:a16="http://schemas.microsoft.com/office/drawing/2014/main" id="{86EB2EC3-B174-AC45-AC74-BD1F36D79C9C}"/>
              </a:ext>
            </a:extLst>
          </p:cNvPr>
          <p:cNvGraphicFramePr>
            <a:graphicFrameLocks noGrp="1"/>
          </p:cNvGraphicFramePr>
          <p:nvPr userDrawn="1">
            <p:extLst>
              <p:ext uri="{D42A27DB-BD31-4B8C-83A1-F6EECF244321}">
                <p14:modId xmlns:p14="http://schemas.microsoft.com/office/powerpoint/2010/main" val="1989725110"/>
              </p:ext>
            </p:extLst>
          </p:nvPr>
        </p:nvGraphicFramePr>
        <p:xfrm>
          <a:off x="0" y="6533946"/>
          <a:ext cx="11914632" cy="304800"/>
        </p:xfrm>
        <a:graphic>
          <a:graphicData uri="http://schemas.openxmlformats.org/drawingml/2006/table">
            <a:tbl>
              <a:tblPr firstRow="1" bandRow="1">
                <a:tableStyleId>{5C22544A-7EE6-4342-B048-85BDC9FD1C3A}</a:tableStyleId>
              </a:tblPr>
              <a:tblGrid>
                <a:gridCol w="2312894">
                  <a:extLst>
                    <a:ext uri="{9D8B030D-6E8A-4147-A177-3AD203B41FA5}">
                      <a16:colId xmlns:a16="http://schemas.microsoft.com/office/drawing/2014/main" val="3627566543"/>
                    </a:ext>
                  </a:extLst>
                </a:gridCol>
                <a:gridCol w="1828800">
                  <a:extLst>
                    <a:ext uri="{9D8B030D-6E8A-4147-A177-3AD203B41FA5}">
                      <a16:colId xmlns:a16="http://schemas.microsoft.com/office/drawing/2014/main" val="953425198"/>
                    </a:ext>
                  </a:extLst>
                </a:gridCol>
                <a:gridCol w="2286000">
                  <a:extLst>
                    <a:ext uri="{9D8B030D-6E8A-4147-A177-3AD203B41FA5}">
                      <a16:colId xmlns:a16="http://schemas.microsoft.com/office/drawing/2014/main" val="3394290717"/>
                    </a:ext>
                  </a:extLst>
                </a:gridCol>
                <a:gridCol w="3402106">
                  <a:extLst>
                    <a:ext uri="{9D8B030D-6E8A-4147-A177-3AD203B41FA5}">
                      <a16:colId xmlns:a16="http://schemas.microsoft.com/office/drawing/2014/main" val="3090531166"/>
                    </a:ext>
                  </a:extLst>
                </a:gridCol>
                <a:gridCol w="2084832">
                  <a:extLst>
                    <a:ext uri="{9D8B030D-6E8A-4147-A177-3AD203B41FA5}">
                      <a16:colId xmlns:a16="http://schemas.microsoft.com/office/drawing/2014/main" val="1975857963"/>
                    </a:ext>
                  </a:extLst>
                </a:gridCol>
              </a:tblGrid>
              <a:tr h="0">
                <a:tc>
                  <a:txBody>
                    <a:bodyPr/>
                    <a:lstStyle/>
                    <a:p>
                      <a:pPr algn="ctr"/>
                      <a:r>
                        <a:rPr lang="en-US" sz="1400">
                          <a:solidFill>
                            <a:schemeClr val="bg1">
                              <a:lumMod val="75000"/>
                            </a:schemeClr>
                          </a:solidFill>
                          <a:latin typeface="Arial" panose="020B0604020202020204" pitchFamily="34" charset="0"/>
                        </a:rPr>
                        <a:t>Business 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lumMod val="75000"/>
                            </a:schemeClr>
                          </a:solidFill>
                          <a:latin typeface="Arial" panose="020B0604020202020204" pitchFamily="34" charset="0"/>
                        </a:rPr>
                        <a:t>Stage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lumMod val="75000"/>
                            </a:schemeClr>
                          </a:solidFill>
                          <a:latin typeface="Arial" panose="020B0604020202020204" pitchFamily="34" charset="0"/>
                        </a:rPr>
                        <a:t>Stage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ysClr val="windowText" lastClr="000000"/>
                          </a:solidFill>
                          <a:latin typeface="Arial" panose="020B0604020202020204" pitchFamily="34" charset="0"/>
                        </a:rPr>
                        <a:t>Business Implementation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lumMod val="75000"/>
                            </a:schemeClr>
                          </a:solidFill>
                          <a:latin typeface="Arial" panose="020B0604020202020204" pitchFamily="34" charset="0"/>
                        </a:rPr>
                        <a:t>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266497"/>
                  </a:ext>
                </a:extLst>
              </a:tr>
            </a:tbl>
          </a:graphicData>
        </a:graphic>
      </p:graphicFrame>
      <p:cxnSp>
        <p:nvCxnSpPr>
          <p:cNvPr id="9" name="Straight Connector 8">
            <a:extLst>
              <a:ext uri="{FF2B5EF4-FFF2-40B4-BE49-F238E27FC236}">
                <a16:creationId xmlns:a16="http://schemas.microsoft.com/office/drawing/2014/main" id="{81186A8A-37E1-7542-BC66-B95CD7691858}"/>
              </a:ext>
            </a:extLst>
          </p:cNvPr>
          <p:cNvCxnSpPr>
            <a:cxnSpLocks/>
          </p:cNvCxnSpPr>
          <p:nvPr userDrawn="1"/>
        </p:nvCxnSpPr>
        <p:spPr>
          <a:xfrm>
            <a:off x="0" y="6526176"/>
            <a:ext cx="12192000" cy="777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5F6DD6-F400-F94E-BA38-EA1FEF40D11F}"/>
              </a:ext>
            </a:extLst>
          </p:cNvPr>
          <p:cNvSpPr/>
          <p:nvPr userDrawn="1"/>
        </p:nvSpPr>
        <p:spPr>
          <a:xfrm>
            <a:off x="132577" y="143641"/>
            <a:ext cx="182734" cy="57907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3642213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6027426-E1C9-9842-B143-E38D1EA72A9F}"/>
              </a:ext>
            </a:extLst>
          </p:cNvPr>
          <p:cNvSpPr>
            <a:spLocks noGrp="1"/>
          </p:cNvSpPr>
          <p:nvPr>
            <p:ph type="sldNum" sz="quarter" idx="12"/>
          </p:nvPr>
        </p:nvSpPr>
        <p:spPr>
          <a:xfrm>
            <a:off x="9448800" y="6533946"/>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graphicFrame>
        <p:nvGraphicFramePr>
          <p:cNvPr id="8" name="Table 10">
            <a:extLst>
              <a:ext uri="{FF2B5EF4-FFF2-40B4-BE49-F238E27FC236}">
                <a16:creationId xmlns:a16="http://schemas.microsoft.com/office/drawing/2014/main" id="{86EB2EC3-B174-AC45-AC74-BD1F36D79C9C}"/>
              </a:ext>
            </a:extLst>
          </p:cNvPr>
          <p:cNvGraphicFramePr>
            <a:graphicFrameLocks noGrp="1"/>
          </p:cNvGraphicFramePr>
          <p:nvPr userDrawn="1">
            <p:extLst>
              <p:ext uri="{D42A27DB-BD31-4B8C-83A1-F6EECF244321}">
                <p14:modId xmlns:p14="http://schemas.microsoft.com/office/powerpoint/2010/main" val="1656106616"/>
              </p:ext>
            </p:extLst>
          </p:nvPr>
        </p:nvGraphicFramePr>
        <p:xfrm>
          <a:off x="0" y="6533946"/>
          <a:ext cx="11914632" cy="304800"/>
        </p:xfrm>
        <a:graphic>
          <a:graphicData uri="http://schemas.openxmlformats.org/drawingml/2006/table">
            <a:tbl>
              <a:tblPr firstRow="1" bandRow="1">
                <a:tableStyleId>{5C22544A-7EE6-4342-B048-85BDC9FD1C3A}</a:tableStyleId>
              </a:tblPr>
              <a:tblGrid>
                <a:gridCol w="2312894">
                  <a:extLst>
                    <a:ext uri="{9D8B030D-6E8A-4147-A177-3AD203B41FA5}">
                      <a16:colId xmlns:a16="http://schemas.microsoft.com/office/drawing/2014/main" val="3627566543"/>
                    </a:ext>
                  </a:extLst>
                </a:gridCol>
                <a:gridCol w="1828800">
                  <a:extLst>
                    <a:ext uri="{9D8B030D-6E8A-4147-A177-3AD203B41FA5}">
                      <a16:colId xmlns:a16="http://schemas.microsoft.com/office/drawing/2014/main" val="953425198"/>
                    </a:ext>
                  </a:extLst>
                </a:gridCol>
                <a:gridCol w="2286000">
                  <a:extLst>
                    <a:ext uri="{9D8B030D-6E8A-4147-A177-3AD203B41FA5}">
                      <a16:colId xmlns:a16="http://schemas.microsoft.com/office/drawing/2014/main" val="3394290717"/>
                    </a:ext>
                  </a:extLst>
                </a:gridCol>
                <a:gridCol w="3402106">
                  <a:extLst>
                    <a:ext uri="{9D8B030D-6E8A-4147-A177-3AD203B41FA5}">
                      <a16:colId xmlns:a16="http://schemas.microsoft.com/office/drawing/2014/main" val="3090531166"/>
                    </a:ext>
                  </a:extLst>
                </a:gridCol>
                <a:gridCol w="2084832">
                  <a:extLst>
                    <a:ext uri="{9D8B030D-6E8A-4147-A177-3AD203B41FA5}">
                      <a16:colId xmlns:a16="http://schemas.microsoft.com/office/drawing/2014/main" val="1975857963"/>
                    </a:ext>
                  </a:extLst>
                </a:gridCol>
              </a:tblGrid>
              <a:tr h="0">
                <a:tc>
                  <a:txBody>
                    <a:bodyPr/>
                    <a:lstStyle/>
                    <a:p>
                      <a:pPr algn="ctr"/>
                      <a:r>
                        <a:rPr lang="en-US" sz="1400">
                          <a:solidFill>
                            <a:schemeClr val="bg1">
                              <a:lumMod val="75000"/>
                            </a:schemeClr>
                          </a:solidFill>
                          <a:latin typeface="Arial" panose="020B0604020202020204" pitchFamily="34" charset="0"/>
                        </a:rPr>
                        <a:t>Business 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lumMod val="75000"/>
                            </a:schemeClr>
                          </a:solidFill>
                          <a:latin typeface="Arial" panose="020B0604020202020204" pitchFamily="34" charset="0"/>
                        </a:rPr>
                        <a:t>Stage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lumMod val="75000"/>
                            </a:schemeClr>
                          </a:solidFill>
                          <a:latin typeface="Arial" panose="020B0604020202020204" pitchFamily="34" charset="0"/>
                        </a:rPr>
                        <a:t>Stage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lumMod val="75000"/>
                            </a:schemeClr>
                          </a:solidFill>
                          <a:latin typeface="Arial" panose="020B0604020202020204" pitchFamily="34" charset="0"/>
                        </a:rPr>
                        <a:t>Business Implementation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ysClr val="windowText" lastClr="000000"/>
                          </a:solidFill>
                          <a:latin typeface="Arial" panose="020B0604020202020204" pitchFamily="34" charset="0"/>
                        </a:rPr>
                        <a:t>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266497"/>
                  </a:ext>
                </a:extLst>
              </a:tr>
            </a:tbl>
          </a:graphicData>
        </a:graphic>
      </p:graphicFrame>
      <p:cxnSp>
        <p:nvCxnSpPr>
          <p:cNvPr id="9" name="Straight Connector 8">
            <a:extLst>
              <a:ext uri="{FF2B5EF4-FFF2-40B4-BE49-F238E27FC236}">
                <a16:creationId xmlns:a16="http://schemas.microsoft.com/office/drawing/2014/main" id="{81186A8A-37E1-7542-BC66-B95CD7691858}"/>
              </a:ext>
            </a:extLst>
          </p:cNvPr>
          <p:cNvCxnSpPr>
            <a:cxnSpLocks/>
          </p:cNvCxnSpPr>
          <p:nvPr userDrawn="1"/>
        </p:nvCxnSpPr>
        <p:spPr>
          <a:xfrm>
            <a:off x="0" y="6526176"/>
            <a:ext cx="12192000" cy="777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5F6DD6-F400-F94E-BA38-EA1FEF40D11F}"/>
              </a:ext>
            </a:extLst>
          </p:cNvPr>
          <p:cNvSpPr/>
          <p:nvPr userDrawn="1"/>
        </p:nvSpPr>
        <p:spPr>
          <a:xfrm>
            <a:off x="132577" y="143641"/>
            <a:ext cx="182734" cy="57907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881978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6027426-E1C9-9842-B143-E38D1EA72A9F}"/>
              </a:ext>
            </a:extLst>
          </p:cNvPr>
          <p:cNvSpPr>
            <a:spLocks noGrp="1"/>
          </p:cNvSpPr>
          <p:nvPr>
            <p:ph type="sldNum" sz="quarter" idx="12"/>
          </p:nvPr>
        </p:nvSpPr>
        <p:spPr>
          <a:xfrm>
            <a:off x="9448800" y="6533946"/>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graphicFrame>
        <p:nvGraphicFramePr>
          <p:cNvPr id="8" name="Table 10">
            <a:extLst>
              <a:ext uri="{FF2B5EF4-FFF2-40B4-BE49-F238E27FC236}">
                <a16:creationId xmlns:a16="http://schemas.microsoft.com/office/drawing/2014/main" id="{86EB2EC3-B174-AC45-AC74-BD1F36D79C9C}"/>
              </a:ext>
            </a:extLst>
          </p:cNvPr>
          <p:cNvGraphicFramePr>
            <a:graphicFrameLocks noGrp="1"/>
          </p:cNvGraphicFramePr>
          <p:nvPr userDrawn="1">
            <p:extLst>
              <p:ext uri="{D42A27DB-BD31-4B8C-83A1-F6EECF244321}">
                <p14:modId xmlns:p14="http://schemas.microsoft.com/office/powerpoint/2010/main" val="3221092617"/>
              </p:ext>
            </p:extLst>
          </p:nvPr>
        </p:nvGraphicFramePr>
        <p:xfrm>
          <a:off x="0" y="6533946"/>
          <a:ext cx="11914632" cy="304800"/>
        </p:xfrm>
        <a:graphic>
          <a:graphicData uri="http://schemas.openxmlformats.org/drawingml/2006/table">
            <a:tbl>
              <a:tblPr firstRow="1" bandRow="1">
                <a:tableStyleId>{5C22544A-7EE6-4342-B048-85BDC9FD1C3A}</a:tableStyleId>
              </a:tblPr>
              <a:tblGrid>
                <a:gridCol w="2312894">
                  <a:extLst>
                    <a:ext uri="{9D8B030D-6E8A-4147-A177-3AD203B41FA5}">
                      <a16:colId xmlns:a16="http://schemas.microsoft.com/office/drawing/2014/main" val="3627566543"/>
                    </a:ext>
                  </a:extLst>
                </a:gridCol>
                <a:gridCol w="1828800">
                  <a:extLst>
                    <a:ext uri="{9D8B030D-6E8A-4147-A177-3AD203B41FA5}">
                      <a16:colId xmlns:a16="http://schemas.microsoft.com/office/drawing/2014/main" val="953425198"/>
                    </a:ext>
                  </a:extLst>
                </a:gridCol>
                <a:gridCol w="2286000">
                  <a:extLst>
                    <a:ext uri="{9D8B030D-6E8A-4147-A177-3AD203B41FA5}">
                      <a16:colId xmlns:a16="http://schemas.microsoft.com/office/drawing/2014/main" val="3394290717"/>
                    </a:ext>
                  </a:extLst>
                </a:gridCol>
                <a:gridCol w="3402106">
                  <a:extLst>
                    <a:ext uri="{9D8B030D-6E8A-4147-A177-3AD203B41FA5}">
                      <a16:colId xmlns:a16="http://schemas.microsoft.com/office/drawing/2014/main" val="3090531166"/>
                    </a:ext>
                  </a:extLst>
                </a:gridCol>
                <a:gridCol w="2084832">
                  <a:extLst>
                    <a:ext uri="{9D8B030D-6E8A-4147-A177-3AD203B41FA5}">
                      <a16:colId xmlns:a16="http://schemas.microsoft.com/office/drawing/2014/main" val="1975857963"/>
                    </a:ext>
                  </a:extLst>
                </a:gridCol>
              </a:tblGrid>
              <a:tr h="0">
                <a:tc>
                  <a:txBody>
                    <a:bodyPr/>
                    <a:lstStyle/>
                    <a:p>
                      <a:pPr algn="ctr"/>
                      <a:r>
                        <a:rPr lang="en-US" sz="1400">
                          <a:solidFill>
                            <a:sysClr val="windowText" lastClr="000000"/>
                          </a:solidFill>
                          <a:latin typeface="Arial" panose="020B0604020202020204" pitchFamily="34" charset="0"/>
                        </a:rPr>
                        <a:t>Business 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ysClr val="windowText" lastClr="000000"/>
                          </a:solidFill>
                          <a:latin typeface="Arial" panose="020B0604020202020204" pitchFamily="34" charset="0"/>
                        </a:rPr>
                        <a:t>Stage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ysClr val="windowText" lastClr="000000"/>
                          </a:solidFill>
                          <a:latin typeface="Arial" panose="020B0604020202020204" pitchFamily="34" charset="0"/>
                        </a:rPr>
                        <a:t>Stage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ysClr val="windowText" lastClr="000000"/>
                          </a:solidFill>
                          <a:latin typeface="Arial" panose="020B0604020202020204" pitchFamily="34" charset="0"/>
                        </a:rPr>
                        <a:t>Business Implementation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ysClr val="windowText" lastClr="000000"/>
                          </a:solidFill>
                          <a:latin typeface="Arial" panose="020B0604020202020204" pitchFamily="34" charset="0"/>
                        </a:rPr>
                        <a:t>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266497"/>
                  </a:ext>
                </a:extLst>
              </a:tr>
            </a:tbl>
          </a:graphicData>
        </a:graphic>
      </p:graphicFrame>
      <p:cxnSp>
        <p:nvCxnSpPr>
          <p:cNvPr id="9" name="Straight Connector 8">
            <a:extLst>
              <a:ext uri="{FF2B5EF4-FFF2-40B4-BE49-F238E27FC236}">
                <a16:creationId xmlns:a16="http://schemas.microsoft.com/office/drawing/2014/main" id="{81186A8A-37E1-7542-BC66-B95CD7691858}"/>
              </a:ext>
            </a:extLst>
          </p:cNvPr>
          <p:cNvCxnSpPr>
            <a:cxnSpLocks/>
          </p:cNvCxnSpPr>
          <p:nvPr userDrawn="1"/>
        </p:nvCxnSpPr>
        <p:spPr>
          <a:xfrm>
            <a:off x="0" y="6526176"/>
            <a:ext cx="12192000" cy="777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5F6DD6-F400-F94E-BA38-EA1FEF40D11F}"/>
              </a:ext>
            </a:extLst>
          </p:cNvPr>
          <p:cNvSpPr/>
          <p:nvPr userDrawn="1"/>
        </p:nvSpPr>
        <p:spPr>
          <a:xfrm>
            <a:off x="132577" y="143641"/>
            <a:ext cx="182734" cy="57907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120375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7" name="Slide Number Placeholder 5">
            <a:extLst>
              <a:ext uri="{FF2B5EF4-FFF2-40B4-BE49-F238E27FC236}">
                <a16:creationId xmlns:a16="http://schemas.microsoft.com/office/drawing/2014/main" id="{F004D913-8A9C-3A40-82A6-FEA79CB0D4DA}"/>
              </a:ext>
            </a:extLst>
          </p:cNvPr>
          <p:cNvSpPr>
            <a:spLocks noGrp="1"/>
          </p:cNvSpPr>
          <p:nvPr>
            <p:ph type="sldNum" sz="quarter" idx="12"/>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8" name="Slide Number Placeholder 5">
            <a:extLst>
              <a:ext uri="{FF2B5EF4-FFF2-40B4-BE49-F238E27FC236}">
                <a16:creationId xmlns:a16="http://schemas.microsoft.com/office/drawing/2014/main" id="{B15D2C0D-4513-F944-94D5-FAFAA1E1F33A}"/>
              </a:ext>
            </a:extLst>
          </p:cNvPr>
          <p:cNvSpPr>
            <a:spLocks noGrp="1"/>
          </p:cNvSpPr>
          <p:nvPr>
            <p:ph type="sldNum" sz="quarter" idx="12"/>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GB"/>
          </a:p>
        </p:txBody>
      </p:sp>
      <p:sp>
        <p:nvSpPr>
          <p:cNvPr id="7" name="Slide Number Placeholder 5">
            <a:extLst>
              <a:ext uri="{FF2B5EF4-FFF2-40B4-BE49-F238E27FC236}">
                <a16:creationId xmlns:a16="http://schemas.microsoft.com/office/drawing/2014/main" id="{5A72D1D5-F652-2C45-91A4-375A479F02A8}"/>
              </a:ext>
            </a:extLst>
          </p:cNvPr>
          <p:cNvSpPr>
            <a:spLocks noGrp="1"/>
          </p:cNvSpPr>
          <p:nvPr>
            <p:ph type="sldNum" sz="quarter" idx="4"/>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sp>
        <p:nvSpPr>
          <p:cNvPr id="12" name="Rectangle 11">
            <a:extLst>
              <a:ext uri="{FF2B5EF4-FFF2-40B4-BE49-F238E27FC236}">
                <a16:creationId xmlns:a16="http://schemas.microsoft.com/office/drawing/2014/main" id="{4CC1B355-5093-5AF0-1F4F-3C4D85C4EE43}"/>
              </a:ext>
            </a:extLst>
          </p:cNvPr>
          <p:cNvSpPr/>
          <p:nvPr userDrawn="1"/>
        </p:nvSpPr>
        <p:spPr>
          <a:xfrm>
            <a:off x="-906206" y="9525"/>
            <a:ext cx="711200" cy="71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3" name="Rectangle 12">
            <a:extLst>
              <a:ext uri="{FF2B5EF4-FFF2-40B4-BE49-F238E27FC236}">
                <a16:creationId xmlns:a16="http://schemas.microsoft.com/office/drawing/2014/main" id="{B5CD8BC9-B103-DDF8-DFDE-A801D15DBB0B}"/>
              </a:ext>
            </a:extLst>
          </p:cNvPr>
          <p:cNvSpPr/>
          <p:nvPr userDrawn="1"/>
        </p:nvSpPr>
        <p:spPr>
          <a:xfrm>
            <a:off x="-906206" y="809625"/>
            <a:ext cx="711200" cy="711200"/>
          </a:xfrm>
          <a:prstGeom prst="rect">
            <a:avLst/>
          </a:prstGeom>
          <a:solidFill>
            <a:srgbClr val="2D2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4" name="Rectangle 13">
            <a:extLst>
              <a:ext uri="{FF2B5EF4-FFF2-40B4-BE49-F238E27FC236}">
                <a16:creationId xmlns:a16="http://schemas.microsoft.com/office/drawing/2014/main" id="{ABBAC70B-DBC7-F9CA-70AF-1BD1BD446B54}"/>
              </a:ext>
            </a:extLst>
          </p:cNvPr>
          <p:cNvSpPr/>
          <p:nvPr userDrawn="1"/>
        </p:nvSpPr>
        <p:spPr>
          <a:xfrm>
            <a:off x="-906206" y="1644650"/>
            <a:ext cx="711200" cy="711200"/>
          </a:xfrm>
          <a:prstGeom prst="rect">
            <a:avLst/>
          </a:prstGeom>
          <a:solidFill>
            <a:schemeClr val="accent2">
              <a:lumMod val="75000"/>
            </a:schemeClr>
          </a:solid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4" r:id="rId4"/>
    <p:sldLayoutId id="2147483675" r:id="rId5"/>
    <p:sldLayoutId id="2147483676" r:id="rId6"/>
    <p:sldLayoutId id="2147483677"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7.jpe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3.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39.png"/><Relationship Id="rId10" Type="http://schemas.openxmlformats.org/officeDocument/2006/relationships/image" Target="../media/image61.png"/><Relationship Id="rId4" Type="http://schemas.openxmlformats.org/officeDocument/2006/relationships/image" Target="../media/image34.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jpe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8.jpeg"/><Relationship Id="rId3" Type="http://schemas.openxmlformats.org/officeDocument/2006/relationships/image" Target="../media/image83.png"/><Relationship Id="rId7" Type="http://schemas.openxmlformats.org/officeDocument/2006/relationships/image" Target="../media/image95.png"/><Relationship Id="rId12"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94.svg"/><Relationship Id="rId11" Type="http://schemas.openxmlformats.org/officeDocument/2006/relationships/image" Target="../media/image86.png"/><Relationship Id="rId5" Type="http://schemas.openxmlformats.org/officeDocument/2006/relationships/image" Target="../media/image93.png"/><Relationship Id="rId10" Type="http://schemas.openxmlformats.org/officeDocument/2006/relationships/image" Target="../media/image87.png"/><Relationship Id="rId4" Type="http://schemas.openxmlformats.org/officeDocument/2006/relationships/image" Target="../media/image92.png"/><Relationship Id="rId9"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3.png"/><Relationship Id="rId7" Type="http://schemas.openxmlformats.org/officeDocument/2006/relationships/image" Target="../media/image102.jpe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01.png"/><Relationship Id="rId11" Type="http://schemas.openxmlformats.org/officeDocument/2006/relationships/image" Target="../media/image79.png"/><Relationship Id="rId5" Type="http://schemas.openxmlformats.org/officeDocument/2006/relationships/image" Target="../media/image82.png"/><Relationship Id="rId10" Type="http://schemas.openxmlformats.org/officeDocument/2006/relationships/image" Target="../media/image105.jpeg"/><Relationship Id="rId4" Type="http://schemas.openxmlformats.org/officeDocument/2006/relationships/image" Target="../media/image94.svg"/><Relationship Id="rId9" Type="http://schemas.openxmlformats.org/officeDocument/2006/relationships/image" Target="../media/image104.jpe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94.sv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94.sv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94.svg"/></Relationships>
</file>

<file path=ppt/slides/_rels/slide39.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3.png"/><Relationship Id="rId7"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18.svg"/><Relationship Id="rId11" Type="http://schemas.openxmlformats.org/officeDocument/2006/relationships/image" Target="../media/image124.png"/><Relationship Id="rId5" Type="http://schemas.openxmlformats.org/officeDocument/2006/relationships/image" Target="../media/image117.png"/><Relationship Id="rId10" Type="http://schemas.openxmlformats.org/officeDocument/2006/relationships/image" Target="../media/image123.png"/><Relationship Id="rId4" Type="http://schemas.openxmlformats.org/officeDocument/2006/relationships/image" Target="../media/image94.svg"/><Relationship Id="rId9"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3.png"/><Relationship Id="rId7"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94.sv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sv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svg"/><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hyperlink" Target="mailto:Jlei002@e.ntu.edu.sg" TargetMode="External"/><Relationship Id="rId2" Type="http://schemas.openxmlformats.org/officeDocument/2006/relationships/image" Target="../media/image13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s://github.com/xJQx/bc2406-projec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healthhub.sg/a-z/diseases-and-conditions/716/Heart-Failure-Alcohol-and-"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file:////Users/bryan/Library/Group%20Containers/UBF8T346G9.ms/WebArchiveCopyPasteTempFiles/com.microsoft.Word/AEAAACAQQQqAAAAADCIQAUAAAAABhGoAAAAAMAgAhUAAAAAGESgAgAAAACDCFQAAAAAYBCBCgAAAAAM+j8BEEH7rQYJdQAAAABJRU5ErkJggg==" TargetMode="External"/><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file:////Users/bryan/Library/Group%20Containers/UBF8T346G9.ms/WebArchiveCopyPasteTempFiles/com.microsoft.Word/bvv+BuGbOfEAAAAASUVORK5CYII=" TargetMode="External"/><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2" name="Picture 1">
            <a:extLst>
              <a:ext uri="{FF2B5EF4-FFF2-40B4-BE49-F238E27FC236}">
                <a16:creationId xmlns:a16="http://schemas.microsoft.com/office/drawing/2014/main" id="{FD6956FE-D349-39A3-BE48-3BAE587E8DD3}"/>
              </a:ext>
            </a:extLst>
          </p:cNvPr>
          <p:cNvPicPr>
            <a:picLocks noChangeAspect="1"/>
          </p:cNvPicPr>
          <p:nvPr/>
        </p:nvPicPr>
        <p:blipFill>
          <a:blip r:embed="rId3"/>
          <a:stretch>
            <a:fillRect/>
          </a:stretch>
        </p:blipFill>
        <p:spPr>
          <a:xfrm>
            <a:off x="5622271" y="781398"/>
            <a:ext cx="6410807" cy="5233514"/>
          </a:xfrm>
          <a:prstGeom prst="rect">
            <a:avLst/>
          </a:prstGeom>
        </p:spPr>
      </p:pic>
      <p:pic>
        <p:nvPicPr>
          <p:cNvPr id="6" name="Picture 5" descr="Logo&#10;&#10;Description automatically generated">
            <a:extLst>
              <a:ext uri="{FF2B5EF4-FFF2-40B4-BE49-F238E27FC236}">
                <a16:creationId xmlns:a16="http://schemas.microsoft.com/office/drawing/2014/main" id="{6041D002-7603-39EF-E531-773284382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289" y="922746"/>
            <a:ext cx="1887179" cy="1605688"/>
          </a:xfrm>
          <a:prstGeom prst="rect">
            <a:avLst/>
          </a:prstGeom>
        </p:spPr>
      </p:pic>
      <p:sp>
        <p:nvSpPr>
          <p:cNvPr id="472" name="TextBox 471">
            <a:extLst>
              <a:ext uri="{FF2B5EF4-FFF2-40B4-BE49-F238E27FC236}">
                <a16:creationId xmlns:a16="http://schemas.microsoft.com/office/drawing/2014/main" id="{29582CB6-8FB6-CFFF-D05C-7F6871EE965D}"/>
              </a:ext>
            </a:extLst>
          </p:cNvPr>
          <p:cNvSpPr txBox="1"/>
          <p:nvPr/>
        </p:nvSpPr>
        <p:spPr>
          <a:xfrm>
            <a:off x="1033836" y="2644103"/>
            <a:ext cx="4980084" cy="1508105"/>
          </a:xfrm>
          <a:prstGeom prst="rect">
            <a:avLst/>
          </a:prstGeom>
          <a:noFill/>
        </p:spPr>
        <p:txBody>
          <a:bodyPr wrap="square" rtlCol="0">
            <a:spAutoFit/>
          </a:bodyPr>
          <a:lstStyle/>
          <a:p>
            <a:pPr algn="ctr"/>
            <a:r>
              <a:rPr lang="en-US" sz="2400" b="1" dirty="0">
                <a:latin typeface="Avenir Next LT Pro" panose="020B0504020202020204" pitchFamily="34" charset="0"/>
                <a:cs typeface="Arial"/>
              </a:rPr>
              <a:t>Seminar Group 7 Team 6</a:t>
            </a:r>
          </a:p>
          <a:p>
            <a:pPr algn="ctr"/>
            <a:r>
              <a:rPr lang="en-US" sz="2800" b="1" dirty="0">
                <a:solidFill>
                  <a:srgbClr val="372DA0"/>
                </a:solidFill>
                <a:latin typeface="Avenir Next LT Pro" panose="020B0504020202020204" pitchFamily="34" charset="0"/>
                <a:cs typeface="Arial"/>
              </a:rPr>
              <a:t>Heart Detect</a:t>
            </a:r>
          </a:p>
          <a:p>
            <a:pPr algn="ctr"/>
            <a:r>
              <a:rPr lang="en-US" sz="2000" dirty="0">
                <a:solidFill>
                  <a:srgbClr val="372DA0"/>
                </a:solidFill>
                <a:latin typeface="Avenir Next LT Pro" panose="020B0504020202020204" pitchFamily="34" charset="0"/>
                <a:cs typeface="Arial"/>
              </a:rPr>
              <a:t>A two-stage, analytics-based approach to heart disease prevention</a:t>
            </a:r>
          </a:p>
        </p:txBody>
      </p:sp>
      <p:sp>
        <p:nvSpPr>
          <p:cNvPr id="474" name="TextBox 473">
            <a:extLst>
              <a:ext uri="{FF2B5EF4-FFF2-40B4-BE49-F238E27FC236}">
                <a16:creationId xmlns:a16="http://schemas.microsoft.com/office/drawing/2014/main" id="{EB69D881-AAF7-A0F0-AA7F-7A98246411C6}"/>
              </a:ext>
            </a:extLst>
          </p:cNvPr>
          <p:cNvSpPr txBox="1"/>
          <p:nvPr/>
        </p:nvSpPr>
        <p:spPr>
          <a:xfrm>
            <a:off x="158922" y="4271406"/>
            <a:ext cx="6553200" cy="2031325"/>
          </a:xfrm>
          <a:prstGeom prst="rect">
            <a:avLst/>
          </a:prstGeom>
          <a:noFill/>
        </p:spPr>
        <p:txBody>
          <a:bodyPr wrap="square">
            <a:spAutoFit/>
          </a:bodyPr>
          <a:lstStyle/>
          <a:p>
            <a:pPr algn="ctr"/>
            <a:r>
              <a:rPr lang="en-US" sz="1800">
                <a:latin typeface="Avenir Next LT Pro" panose="020B0504020202020204" pitchFamily="34" charset="0"/>
              </a:rPr>
              <a:t>Bryan Lim Kai Wei (U2121763H)</a:t>
            </a:r>
          </a:p>
          <a:p>
            <a:pPr algn="ctr"/>
            <a:r>
              <a:rPr lang="en-US">
                <a:latin typeface="Avenir Next LT Pro" panose="020B0504020202020204" pitchFamily="34" charset="0"/>
              </a:rPr>
              <a:t>Gerald Ong Jon Kai (U2122864K)</a:t>
            </a:r>
          </a:p>
          <a:p>
            <a:pPr algn="ctr"/>
            <a:r>
              <a:rPr lang="en-US" sz="1800">
                <a:latin typeface="Avenir Next LT Pro" panose="020B0504020202020204" pitchFamily="34" charset="0"/>
              </a:rPr>
              <a:t>Hong Zhi Hao (U2121820G)</a:t>
            </a:r>
          </a:p>
          <a:p>
            <a:pPr algn="ctr"/>
            <a:r>
              <a:rPr lang="en-US" sz="1800">
                <a:latin typeface="Avenir Next LT Pro" panose="020B0504020202020204" pitchFamily="34" charset="0"/>
              </a:rPr>
              <a:t>Jiang Lei (U2121557B)</a:t>
            </a:r>
          </a:p>
          <a:p>
            <a:pPr algn="ctr"/>
            <a:r>
              <a:rPr lang="en-US">
                <a:latin typeface="Avenir Next LT Pro" panose="020B0504020202020204" pitchFamily="34" charset="0"/>
              </a:rPr>
              <a:t>Toh Jing Qiang (U2121442H)</a:t>
            </a:r>
          </a:p>
          <a:p>
            <a:pPr algn="ctr"/>
            <a:r>
              <a:rPr lang="en-US" sz="1800">
                <a:latin typeface="Avenir Next LT Pro" panose="020B0504020202020204" pitchFamily="34" charset="0"/>
              </a:rPr>
              <a:t>Zainab Zuvairiyah D/O V M Saifudeen (U2010049J)</a:t>
            </a:r>
          </a:p>
          <a:p>
            <a:pPr algn="ctr"/>
            <a:endParaRPr lang="en-US" sz="1800" b="1">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2D146D-8257-8A51-B5B8-E1CCB2F34694}"/>
              </a:ext>
            </a:extLst>
          </p:cNvPr>
          <p:cNvSpPr txBox="1"/>
          <p:nvPr/>
        </p:nvSpPr>
        <p:spPr>
          <a:xfrm>
            <a:off x="399367" y="224454"/>
            <a:ext cx="10020300" cy="461665"/>
          </a:xfrm>
          <a:prstGeom prst="rect">
            <a:avLst/>
          </a:prstGeom>
          <a:noFill/>
        </p:spPr>
        <p:txBody>
          <a:bodyPr wrap="square" rtlCol="0">
            <a:spAutoFit/>
          </a:bodyPr>
          <a:lstStyle/>
          <a:p>
            <a:r>
              <a:rPr lang="en-US" sz="2400" b="1">
                <a:latin typeface="Avenir Next LT Pro" panose="020B0504020202020204" pitchFamily="34" charset="77"/>
                <a:cs typeface="Arial"/>
              </a:rPr>
              <a:t>Stage 1: </a:t>
            </a:r>
            <a:r>
              <a:rPr lang="en-US" sz="2400" b="1" i="1">
                <a:solidFill>
                  <a:srgbClr val="372DA0"/>
                </a:solidFill>
                <a:latin typeface="Avenir Next LT Pro" panose="020B0504020202020204" pitchFamily="34" charset="77"/>
                <a:cs typeface="Arial"/>
              </a:rPr>
              <a:t>Individual Empowerment – </a:t>
            </a:r>
            <a:r>
              <a:rPr lang="en-US" sz="2400" b="1">
                <a:latin typeface="Avenir Next LT Pro" panose="020B0504020202020204" pitchFamily="34" charset="77"/>
                <a:cs typeface="Arial"/>
              </a:rPr>
              <a:t>Models</a:t>
            </a:r>
            <a:endParaRPr lang="en-US" sz="2400" b="1">
              <a:solidFill>
                <a:srgbClr val="372DA0"/>
              </a:solidFill>
              <a:latin typeface="Avenir Next LT Pro" panose="020B0504020202020204" pitchFamily="34" charset="77"/>
            </a:endParaRPr>
          </a:p>
        </p:txBody>
      </p:sp>
      <p:sp>
        <p:nvSpPr>
          <p:cNvPr id="48" name="Rectangle 47">
            <a:extLst>
              <a:ext uri="{FF2B5EF4-FFF2-40B4-BE49-F238E27FC236}">
                <a16:creationId xmlns:a16="http://schemas.microsoft.com/office/drawing/2014/main" id="{01270687-FC81-3A06-803A-BF2FD328EB0F}"/>
              </a:ext>
            </a:extLst>
          </p:cNvPr>
          <p:cNvSpPr/>
          <p:nvPr/>
        </p:nvSpPr>
        <p:spPr>
          <a:xfrm>
            <a:off x="5601204" y="901462"/>
            <a:ext cx="2937148" cy="68558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5185F768-CC93-68EF-6551-902CCC0A88F1}"/>
              </a:ext>
            </a:extLst>
          </p:cNvPr>
          <p:cNvSpPr txBox="1"/>
          <p:nvPr/>
        </p:nvSpPr>
        <p:spPr>
          <a:xfrm>
            <a:off x="6111016" y="938410"/>
            <a:ext cx="2320458" cy="646331"/>
          </a:xfrm>
          <a:prstGeom prst="rect">
            <a:avLst/>
          </a:prstGeom>
          <a:noFill/>
        </p:spPr>
        <p:txBody>
          <a:bodyPr wrap="square" rtlCol="0">
            <a:spAutoFit/>
          </a:bodyPr>
          <a:lstStyle/>
          <a:p>
            <a:r>
              <a:rPr lang="en-US" b="1">
                <a:latin typeface="Avenir Next LT Pro" panose="020B0504020202020204" pitchFamily="34" charset="77"/>
              </a:rPr>
              <a:t>Gradient Boosting Classifier </a:t>
            </a:r>
          </a:p>
        </p:txBody>
      </p:sp>
      <p:sp>
        <p:nvSpPr>
          <p:cNvPr id="50" name="Oval 49">
            <a:extLst>
              <a:ext uri="{FF2B5EF4-FFF2-40B4-BE49-F238E27FC236}">
                <a16:creationId xmlns:a16="http://schemas.microsoft.com/office/drawing/2014/main" id="{38894EA0-F60E-8729-F8A7-F5CCEB041ACB}"/>
              </a:ext>
            </a:extLst>
          </p:cNvPr>
          <p:cNvSpPr/>
          <p:nvPr/>
        </p:nvSpPr>
        <p:spPr>
          <a:xfrm>
            <a:off x="5246415" y="901463"/>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86518036-2C12-9F80-A960-44EF5BDDE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867" y="1052931"/>
            <a:ext cx="420924" cy="420924"/>
          </a:xfrm>
          <a:prstGeom prst="rect">
            <a:avLst/>
          </a:prstGeom>
        </p:spPr>
      </p:pic>
      <p:sp>
        <p:nvSpPr>
          <p:cNvPr id="52" name="Rectangle 51">
            <a:extLst>
              <a:ext uri="{FF2B5EF4-FFF2-40B4-BE49-F238E27FC236}">
                <a16:creationId xmlns:a16="http://schemas.microsoft.com/office/drawing/2014/main" id="{F971B023-88FA-5C44-1B88-50A30B55EDE2}"/>
              </a:ext>
            </a:extLst>
          </p:cNvPr>
          <p:cNvSpPr/>
          <p:nvPr/>
        </p:nvSpPr>
        <p:spPr>
          <a:xfrm>
            <a:off x="9146326" y="911520"/>
            <a:ext cx="2566470" cy="685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E0F5775-A163-6F71-F7D2-3C09F42917A3}"/>
              </a:ext>
            </a:extLst>
          </p:cNvPr>
          <p:cNvSpPr txBox="1"/>
          <p:nvPr/>
        </p:nvSpPr>
        <p:spPr>
          <a:xfrm>
            <a:off x="9597157" y="948203"/>
            <a:ext cx="2175014" cy="646331"/>
          </a:xfrm>
          <a:prstGeom prst="rect">
            <a:avLst/>
          </a:prstGeom>
          <a:noFill/>
        </p:spPr>
        <p:txBody>
          <a:bodyPr wrap="square" rtlCol="0">
            <a:spAutoFit/>
          </a:bodyPr>
          <a:lstStyle/>
          <a:p>
            <a:r>
              <a:rPr lang="en-US" b="1">
                <a:latin typeface="Avenir Next LT Pro" panose="020B0504020202020204" pitchFamily="34" charset="77"/>
              </a:rPr>
              <a:t>Random Forest</a:t>
            </a:r>
          </a:p>
          <a:p>
            <a:r>
              <a:rPr lang="en-US" b="1">
                <a:latin typeface="Avenir Next LT Pro" panose="020B0504020202020204" pitchFamily="34" charset="77"/>
              </a:rPr>
              <a:t>Model </a:t>
            </a:r>
          </a:p>
        </p:txBody>
      </p:sp>
      <p:sp>
        <p:nvSpPr>
          <p:cNvPr id="54" name="Oval 53">
            <a:extLst>
              <a:ext uri="{FF2B5EF4-FFF2-40B4-BE49-F238E27FC236}">
                <a16:creationId xmlns:a16="http://schemas.microsoft.com/office/drawing/2014/main" id="{54DF534A-77F0-056B-F8F3-C0E8941C4B21}"/>
              </a:ext>
            </a:extLst>
          </p:cNvPr>
          <p:cNvSpPr/>
          <p:nvPr/>
        </p:nvSpPr>
        <p:spPr>
          <a:xfrm>
            <a:off x="8791537" y="911521"/>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B6BA1B43-F097-3BFB-EEF4-BB6E2521F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4829" y="1013431"/>
            <a:ext cx="436004" cy="436004"/>
          </a:xfrm>
          <a:prstGeom prst="rect">
            <a:avLst/>
          </a:prstGeom>
        </p:spPr>
      </p:pic>
      <p:grpSp>
        <p:nvGrpSpPr>
          <p:cNvPr id="87" name="Group 86">
            <a:extLst>
              <a:ext uri="{FF2B5EF4-FFF2-40B4-BE49-F238E27FC236}">
                <a16:creationId xmlns:a16="http://schemas.microsoft.com/office/drawing/2014/main" id="{37A60026-08B1-3206-005A-AEAFC89852E4}"/>
              </a:ext>
            </a:extLst>
          </p:cNvPr>
          <p:cNvGrpSpPr/>
          <p:nvPr/>
        </p:nvGrpSpPr>
        <p:grpSpPr>
          <a:xfrm>
            <a:off x="2151154" y="1710881"/>
            <a:ext cx="2953155" cy="3299761"/>
            <a:chOff x="8241354" y="1810962"/>
            <a:chExt cx="3106003" cy="3731026"/>
          </a:xfrm>
        </p:grpSpPr>
        <p:sp>
          <p:nvSpPr>
            <p:cNvPr id="88" name="Rectangle 87">
              <a:extLst>
                <a:ext uri="{FF2B5EF4-FFF2-40B4-BE49-F238E27FC236}">
                  <a16:creationId xmlns:a16="http://schemas.microsoft.com/office/drawing/2014/main" id="{DF043652-8087-EA3B-AC38-2ED4C02E969C}"/>
                </a:ext>
              </a:extLst>
            </p:cNvPr>
            <p:cNvSpPr/>
            <p:nvPr/>
          </p:nvSpPr>
          <p:spPr>
            <a:xfrm>
              <a:off x="8241354" y="1810962"/>
              <a:ext cx="3106003"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rial"/>
                  <a:cs typeface="Arial"/>
                </a:rPr>
                <a:t>Efficient machine learning </a:t>
              </a:r>
              <a:r>
                <a:rPr lang="en-US" sz="1400" b="1">
                  <a:solidFill>
                    <a:schemeClr val="tx1"/>
                  </a:solidFill>
                  <a:latin typeface="Arial"/>
                  <a:cs typeface="Arial"/>
                </a:rPr>
                <a:t>classification</a:t>
              </a:r>
              <a:r>
                <a:rPr lang="en-US" sz="1400">
                  <a:solidFill>
                    <a:schemeClr val="tx1"/>
                  </a:solidFill>
                  <a:latin typeface="Arial"/>
                  <a:cs typeface="Arial"/>
                </a:rPr>
                <a:t> algorithms </a:t>
              </a:r>
              <a:endParaRPr lang="en-US" sz="1600"/>
            </a:p>
          </p:txBody>
        </p:sp>
        <p:sp>
          <p:nvSpPr>
            <p:cNvPr id="90" name="Rectangle 89">
              <a:extLst>
                <a:ext uri="{FF2B5EF4-FFF2-40B4-BE49-F238E27FC236}">
                  <a16:creationId xmlns:a16="http://schemas.microsoft.com/office/drawing/2014/main" id="{7736538D-03E1-6184-1E5F-669B852131DF}"/>
                </a:ext>
              </a:extLst>
            </p:cNvPr>
            <p:cNvSpPr/>
            <p:nvPr/>
          </p:nvSpPr>
          <p:spPr>
            <a:xfrm>
              <a:off x="8241354" y="2997444"/>
              <a:ext cx="3106003" cy="13637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rial"/>
                  <a:cs typeface="Arial"/>
                </a:rPr>
                <a:t>3 Models Trained with</a:t>
              </a:r>
            </a:p>
            <a:p>
              <a:pPr algn="ctr"/>
              <a:r>
                <a:rPr lang="en-US" sz="1400" b="1">
                  <a:solidFill>
                    <a:schemeClr val="tx1"/>
                  </a:solidFill>
                  <a:latin typeface="Arial"/>
                  <a:cs typeface="Arial"/>
                </a:rPr>
                <a:t>Recursive Feature Elimination </a:t>
              </a:r>
            </a:p>
            <a:p>
              <a:pPr algn="ctr"/>
              <a:r>
                <a:rPr lang="en-US" sz="1400">
                  <a:solidFill>
                    <a:schemeClr val="tx1"/>
                  </a:solidFill>
                  <a:latin typeface="Arial"/>
                  <a:cs typeface="Arial"/>
                </a:rPr>
                <a:t>Cleaned dataset contains up to 50 one-hot-encoding variables </a:t>
              </a:r>
              <a:endParaRPr lang="en-US" sz="1400">
                <a:solidFill>
                  <a:schemeClr val="tx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2EE89EED-E184-7F89-0844-9A750959B5A5}"/>
                </a:ext>
              </a:extLst>
            </p:cNvPr>
            <p:cNvSpPr/>
            <p:nvPr/>
          </p:nvSpPr>
          <p:spPr>
            <a:xfrm>
              <a:off x="8241354" y="4487614"/>
              <a:ext cx="3106003"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rial"/>
                  <a:cs typeface="Arial"/>
                </a:rPr>
                <a:t>Optimal Model uses </a:t>
              </a:r>
            </a:p>
            <a:p>
              <a:pPr algn="ctr"/>
              <a:r>
                <a:rPr lang="en-US" sz="1600" b="1">
                  <a:solidFill>
                    <a:schemeClr val="tx1"/>
                  </a:solidFill>
                  <a:latin typeface="Arial"/>
                  <a:cs typeface="Arial"/>
                </a:rPr>
                <a:t>21</a:t>
              </a:r>
              <a:r>
                <a:rPr lang="en-US" sz="1600">
                  <a:solidFill>
                    <a:schemeClr val="tx1"/>
                  </a:solidFill>
                  <a:latin typeface="Arial"/>
                  <a:cs typeface="Arial"/>
                </a:rPr>
                <a:t> variables (7 features) </a:t>
              </a:r>
              <a:endParaRPr lang="en-US" sz="1200">
                <a:solidFill>
                  <a:schemeClr val="tx1"/>
                </a:solidFill>
                <a:latin typeface="Arial"/>
                <a:cs typeface="Arial"/>
              </a:endParaRPr>
            </a:p>
          </p:txBody>
        </p:sp>
      </p:grpSp>
      <p:grpSp>
        <p:nvGrpSpPr>
          <p:cNvPr id="92" name="Group 91">
            <a:extLst>
              <a:ext uri="{FF2B5EF4-FFF2-40B4-BE49-F238E27FC236}">
                <a16:creationId xmlns:a16="http://schemas.microsoft.com/office/drawing/2014/main" id="{20CE3411-6252-7BA4-50EE-8EB1D81E8CC4}"/>
              </a:ext>
            </a:extLst>
          </p:cNvPr>
          <p:cNvGrpSpPr/>
          <p:nvPr/>
        </p:nvGrpSpPr>
        <p:grpSpPr>
          <a:xfrm>
            <a:off x="5592788" y="1710881"/>
            <a:ext cx="2953155" cy="3299761"/>
            <a:chOff x="8241354" y="1810962"/>
            <a:chExt cx="3106003" cy="3731026"/>
          </a:xfrm>
        </p:grpSpPr>
        <p:sp>
          <p:nvSpPr>
            <p:cNvPr id="93" name="Rectangle 92">
              <a:extLst>
                <a:ext uri="{FF2B5EF4-FFF2-40B4-BE49-F238E27FC236}">
                  <a16:creationId xmlns:a16="http://schemas.microsoft.com/office/drawing/2014/main" id="{10E17A9D-882B-E6F4-79A3-935290EDC9AD}"/>
                </a:ext>
              </a:extLst>
            </p:cNvPr>
            <p:cNvSpPr/>
            <p:nvPr/>
          </p:nvSpPr>
          <p:spPr>
            <a:xfrm>
              <a:off x="8241354" y="1810962"/>
              <a:ext cx="3106003"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rial"/>
                  <a:cs typeface="Arial"/>
                </a:rPr>
                <a:t>A more robust model</a:t>
              </a:r>
            </a:p>
            <a:p>
              <a:pPr algn="ctr"/>
              <a:r>
                <a:rPr lang="en-US" sz="1400" b="1">
                  <a:solidFill>
                    <a:schemeClr val="tx1"/>
                  </a:solidFill>
                  <a:latin typeface="Arial"/>
                  <a:cs typeface="Arial"/>
                </a:rPr>
                <a:t>learns iteratively from each weak learner</a:t>
              </a:r>
              <a:r>
                <a:rPr lang="en-SG" sz="1400" b="1">
                  <a:solidFill>
                    <a:schemeClr val="tx1"/>
                  </a:solidFill>
                  <a:latin typeface="Arial"/>
                  <a:cs typeface="Arial"/>
                </a:rPr>
                <a:t> </a:t>
              </a:r>
              <a:r>
                <a:rPr lang="en-US" sz="1400" b="1">
                  <a:solidFill>
                    <a:schemeClr val="tx1"/>
                  </a:solidFill>
                  <a:latin typeface="Arial"/>
                  <a:cs typeface="Arial"/>
                </a:rPr>
                <a:t> </a:t>
              </a:r>
            </a:p>
          </p:txBody>
        </p:sp>
        <p:sp>
          <p:nvSpPr>
            <p:cNvPr id="94" name="Rectangle 93">
              <a:extLst>
                <a:ext uri="{FF2B5EF4-FFF2-40B4-BE49-F238E27FC236}">
                  <a16:creationId xmlns:a16="http://schemas.microsoft.com/office/drawing/2014/main" id="{534048FF-FEE2-F2E1-A221-52A6839AAADE}"/>
                </a:ext>
              </a:extLst>
            </p:cNvPr>
            <p:cNvSpPr/>
            <p:nvPr/>
          </p:nvSpPr>
          <p:spPr>
            <a:xfrm>
              <a:off x="8241354" y="2997444"/>
              <a:ext cx="3106003" cy="13637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a:solidFill>
                  <a:schemeClr val="tx1"/>
                </a:solidFill>
                <a:latin typeface="Arial"/>
                <a:cs typeface="Arial"/>
              </a:endParaRPr>
            </a:p>
            <a:p>
              <a:pPr algn="ctr"/>
              <a:r>
                <a:rPr lang="en-US" sz="1400">
                  <a:solidFill>
                    <a:schemeClr val="tx1"/>
                  </a:solidFill>
                  <a:latin typeface="Arial"/>
                  <a:cs typeface="Arial"/>
                </a:rPr>
                <a:t>Model trained with </a:t>
              </a:r>
            </a:p>
            <a:p>
              <a:pPr algn="ctr"/>
              <a:r>
                <a:rPr lang="en-US" sz="1400" b="1">
                  <a:solidFill>
                    <a:schemeClr val="tx1"/>
                  </a:solidFill>
                  <a:latin typeface="Arial"/>
                  <a:cs typeface="Arial"/>
                </a:rPr>
                <a:t>Hyperparameter Tuning</a:t>
              </a:r>
            </a:p>
            <a:p>
              <a:pPr algn="ctr"/>
              <a:endParaRPr lang="en-US" sz="400">
                <a:solidFill>
                  <a:schemeClr val="tx1"/>
                </a:solidFill>
                <a:latin typeface="Arial"/>
                <a:cs typeface="Arial"/>
              </a:endParaRPr>
            </a:p>
            <a:p>
              <a:pPr algn="ctr"/>
              <a:r>
                <a:rPr lang="en-US" sz="1400" i="1">
                  <a:solidFill>
                    <a:schemeClr val="tx1"/>
                  </a:solidFill>
                  <a:latin typeface="Arial"/>
                  <a:cs typeface="Arial"/>
                </a:rPr>
                <a:t>Conducted on 2 parameters</a:t>
              </a:r>
            </a:p>
            <a:p>
              <a:pPr algn="ctr"/>
              <a:r>
                <a:rPr lang="en-US" sz="1400" i="1">
                  <a:solidFill>
                    <a:schemeClr val="tx1"/>
                  </a:solidFill>
                  <a:latin typeface="Arial"/>
                  <a:cs typeface="Arial"/>
                </a:rPr>
                <a:t>n_estimators, learning_rate  </a:t>
              </a:r>
            </a:p>
            <a:p>
              <a:pPr algn="ctr"/>
              <a:endParaRPr lang="en-US" sz="1400">
                <a:solidFill>
                  <a:schemeClr val="tx1"/>
                </a:solidFill>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02D91362-315B-4A1B-B876-92FA09E2ABA2}"/>
                </a:ext>
              </a:extLst>
            </p:cNvPr>
            <p:cNvSpPr/>
            <p:nvPr/>
          </p:nvSpPr>
          <p:spPr>
            <a:xfrm>
              <a:off x="8241354" y="4487614"/>
              <a:ext cx="3106003"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11</a:t>
              </a:r>
              <a:r>
                <a:rPr lang="en-US" sz="1600">
                  <a:solidFill>
                    <a:schemeClr val="tx1"/>
                  </a:solidFill>
                  <a:latin typeface="Arial"/>
                  <a:cs typeface="Arial"/>
                </a:rPr>
                <a:t> Important features </a:t>
              </a:r>
            </a:p>
            <a:p>
              <a:pPr algn="ctr"/>
              <a:r>
                <a:rPr lang="en-US" sz="1600">
                  <a:solidFill>
                    <a:schemeClr val="tx1"/>
                  </a:solidFill>
                  <a:latin typeface="Arial"/>
                  <a:cs typeface="Arial"/>
                </a:rPr>
                <a:t>are highlighted </a:t>
              </a:r>
              <a:endParaRPr lang="en-US" sz="1200">
                <a:solidFill>
                  <a:schemeClr val="tx1"/>
                </a:solidFill>
                <a:latin typeface="Arial"/>
                <a:cs typeface="Arial"/>
              </a:endParaRPr>
            </a:p>
          </p:txBody>
        </p:sp>
      </p:grpSp>
      <p:grpSp>
        <p:nvGrpSpPr>
          <p:cNvPr id="96" name="Group 95">
            <a:extLst>
              <a:ext uri="{FF2B5EF4-FFF2-40B4-BE49-F238E27FC236}">
                <a16:creationId xmlns:a16="http://schemas.microsoft.com/office/drawing/2014/main" id="{9C6C044C-C02B-40D4-D946-00FFC19E0905}"/>
              </a:ext>
            </a:extLst>
          </p:cNvPr>
          <p:cNvGrpSpPr/>
          <p:nvPr/>
        </p:nvGrpSpPr>
        <p:grpSpPr>
          <a:xfrm>
            <a:off x="8943089" y="1710881"/>
            <a:ext cx="2769707" cy="3299761"/>
            <a:chOff x="8241354" y="1810962"/>
            <a:chExt cx="2913060" cy="3731026"/>
          </a:xfrm>
        </p:grpSpPr>
        <p:sp>
          <p:nvSpPr>
            <p:cNvPr id="97" name="Rectangle 96">
              <a:extLst>
                <a:ext uri="{FF2B5EF4-FFF2-40B4-BE49-F238E27FC236}">
                  <a16:creationId xmlns:a16="http://schemas.microsoft.com/office/drawing/2014/main" id="{24341241-8BDD-9488-D63F-108A5675F330}"/>
                </a:ext>
              </a:extLst>
            </p:cNvPr>
            <p:cNvSpPr/>
            <p:nvPr/>
          </p:nvSpPr>
          <p:spPr>
            <a:xfrm>
              <a:off x="8241354" y="1810962"/>
              <a:ext cx="291306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rial"/>
                  <a:cs typeface="Arial"/>
                </a:rPr>
                <a:t>an ensemble of decision trees</a:t>
              </a:r>
            </a:p>
            <a:p>
              <a:pPr algn="ctr"/>
              <a:r>
                <a:rPr lang="en-US" sz="1400">
                  <a:solidFill>
                    <a:schemeClr val="tx1"/>
                  </a:solidFill>
                  <a:latin typeface="Arial"/>
                  <a:cs typeface="Arial"/>
                </a:rPr>
                <a:t>randomly selects variables and averages the prediction results</a:t>
              </a:r>
              <a:r>
                <a:rPr lang="en-SG" sz="1400">
                  <a:solidFill>
                    <a:schemeClr val="tx1"/>
                  </a:solidFill>
                  <a:latin typeface="Arial"/>
                  <a:cs typeface="Arial"/>
                </a:rPr>
                <a:t>  </a:t>
              </a:r>
              <a:endParaRPr lang="en-US" sz="1400">
                <a:solidFill>
                  <a:schemeClr val="tx1"/>
                </a:solidFill>
                <a:latin typeface="Arial"/>
                <a:cs typeface="Arial"/>
              </a:endParaRPr>
            </a:p>
          </p:txBody>
        </p:sp>
        <p:sp>
          <p:nvSpPr>
            <p:cNvPr id="98" name="Rectangle 97">
              <a:extLst>
                <a:ext uri="{FF2B5EF4-FFF2-40B4-BE49-F238E27FC236}">
                  <a16:creationId xmlns:a16="http://schemas.microsoft.com/office/drawing/2014/main" id="{FAEBB4E5-58DD-C069-89EC-454ACF530846}"/>
                </a:ext>
              </a:extLst>
            </p:cNvPr>
            <p:cNvSpPr/>
            <p:nvPr/>
          </p:nvSpPr>
          <p:spPr>
            <a:xfrm>
              <a:off x="8241354" y="2997444"/>
              <a:ext cx="2913060" cy="13637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
                <a:solidFill>
                  <a:schemeClr val="tx1"/>
                </a:solidFill>
                <a:latin typeface="Arial"/>
                <a:cs typeface="Arial"/>
              </a:endParaRPr>
            </a:p>
            <a:p>
              <a:pPr algn="ctr"/>
              <a:r>
                <a:rPr lang="en-US" sz="1400">
                  <a:solidFill>
                    <a:schemeClr val="tx1"/>
                  </a:solidFill>
                  <a:latin typeface="Arial"/>
                  <a:cs typeface="Arial"/>
                </a:rPr>
                <a:t>Mitigate overfitting issue </a:t>
              </a:r>
              <a:r>
                <a:rPr lang="en-SG" sz="1400">
                  <a:solidFill>
                    <a:schemeClr val="tx1"/>
                  </a:solidFill>
                  <a:latin typeface="Arial"/>
                  <a:cs typeface="Arial"/>
                </a:rPr>
                <a:t> </a:t>
              </a:r>
            </a:p>
            <a:p>
              <a:pPr algn="ctr">
                <a:lnSpc>
                  <a:spcPct val="150000"/>
                </a:lnSpc>
              </a:pPr>
              <a:r>
                <a:rPr lang="en-SG" sz="1400">
                  <a:solidFill>
                    <a:schemeClr val="tx1"/>
                  </a:solidFill>
                  <a:latin typeface="Arial"/>
                  <a:cs typeface="Arial"/>
                </a:rPr>
                <a:t>Highly stable</a:t>
              </a:r>
            </a:p>
            <a:p>
              <a:pPr algn="ctr"/>
              <a:r>
                <a:rPr lang="en-SG" sz="1400">
                  <a:solidFill>
                    <a:schemeClr val="tx1"/>
                  </a:solidFill>
                  <a:latin typeface="Arial"/>
                  <a:cs typeface="Arial"/>
                </a:rPr>
                <a:t>Training time longer due to complexity</a:t>
              </a:r>
              <a:endParaRPr lang="en-US" sz="1400">
                <a:solidFill>
                  <a:schemeClr val="tx1"/>
                </a:solidFill>
                <a:latin typeface="Arial"/>
                <a:cs typeface="Arial"/>
              </a:endParaRPr>
            </a:p>
          </p:txBody>
        </p:sp>
        <p:sp>
          <p:nvSpPr>
            <p:cNvPr id="99" name="Rectangle 98">
              <a:extLst>
                <a:ext uri="{FF2B5EF4-FFF2-40B4-BE49-F238E27FC236}">
                  <a16:creationId xmlns:a16="http://schemas.microsoft.com/office/drawing/2014/main" id="{9FAD6A74-06C4-DB33-B1B3-9B5A3E24C803}"/>
                </a:ext>
              </a:extLst>
            </p:cNvPr>
            <p:cNvSpPr/>
            <p:nvPr/>
          </p:nvSpPr>
          <p:spPr>
            <a:xfrm>
              <a:off x="8241354" y="4487614"/>
              <a:ext cx="291306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All 17</a:t>
              </a:r>
              <a:r>
                <a:rPr lang="en-US" sz="1600">
                  <a:solidFill>
                    <a:schemeClr val="tx1"/>
                  </a:solidFill>
                  <a:latin typeface="Arial"/>
                  <a:cs typeface="Arial"/>
                </a:rPr>
                <a:t> features are used</a:t>
              </a:r>
              <a:endParaRPr lang="en-US" sz="1200">
                <a:solidFill>
                  <a:schemeClr val="tx1"/>
                </a:solidFill>
                <a:latin typeface="Arial"/>
                <a:cs typeface="Arial"/>
              </a:endParaRPr>
            </a:p>
          </p:txBody>
        </p:sp>
      </p:grpSp>
      <p:sp>
        <p:nvSpPr>
          <p:cNvPr id="104" name="Rectangle 103">
            <a:extLst>
              <a:ext uri="{FF2B5EF4-FFF2-40B4-BE49-F238E27FC236}">
                <a16:creationId xmlns:a16="http://schemas.microsoft.com/office/drawing/2014/main" id="{5AC4D30B-99A0-1BCF-BC65-79AF6B00C1BB}"/>
              </a:ext>
            </a:extLst>
          </p:cNvPr>
          <p:cNvSpPr/>
          <p:nvPr/>
        </p:nvSpPr>
        <p:spPr>
          <a:xfrm>
            <a:off x="2380986" y="901463"/>
            <a:ext cx="2723324" cy="6855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5" name="Group 104">
            <a:extLst>
              <a:ext uri="{FF2B5EF4-FFF2-40B4-BE49-F238E27FC236}">
                <a16:creationId xmlns:a16="http://schemas.microsoft.com/office/drawing/2014/main" id="{745D25F3-F436-8EF2-25C8-D8A56E6640CA}"/>
              </a:ext>
            </a:extLst>
          </p:cNvPr>
          <p:cNvGrpSpPr/>
          <p:nvPr/>
        </p:nvGrpSpPr>
        <p:grpSpPr>
          <a:xfrm>
            <a:off x="2024500" y="901464"/>
            <a:ext cx="722496" cy="700111"/>
            <a:chOff x="1727618" y="901464"/>
            <a:chExt cx="722496" cy="700111"/>
          </a:xfrm>
        </p:grpSpPr>
        <p:sp>
          <p:nvSpPr>
            <p:cNvPr id="106" name="Oval 105">
              <a:extLst>
                <a:ext uri="{FF2B5EF4-FFF2-40B4-BE49-F238E27FC236}">
                  <a16:creationId xmlns:a16="http://schemas.microsoft.com/office/drawing/2014/main" id="{AA749957-692C-3E5A-121D-CC8801724AA1}"/>
                </a:ext>
              </a:extLst>
            </p:cNvPr>
            <p:cNvSpPr/>
            <p:nvPr/>
          </p:nvSpPr>
          <p:spPr>
            <a:xfrm>
              <a:off x="1727618" y="901464"/>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B93AB3C9-DD35-60E0-A1FA-E9A30CF69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273" y="1025297"/>
              <a:ext cx="461665" cy="461665"/>
            </a:xfrm>
            <a:prstGeom prst="rect">
              <a:avLst/>
            </a:prstGeom>
          </p:spPr>
        </p:pic>
      </p:grpSp>
      <p:sp>
        <p:nvSpPr>
          <p:cNvPr id="108" name="TextBox 107">
            <a:extLst>
              <a:ext uri="{FF2B5EF4-FFF2-40B4-BE49-F238E27FC236}">
                <a16:creationId xmlns:a16="http://schemas.microsoft.com/office/drawing/2014/main" id="{CDED95DC-E213-3F12-EAD4-DB73615B55C1}"/>
              </a:ext>
            </a:extLst>
          </p:cNvPr>
          <p:cNvSpPr txBox="1"/>
          <p:nvPr/>
        </p:nvSpPr>
        <p:spPr>
          <a:xfrm>
            <a:off x="2734270" y="926047"/>
            <a:ext cx="2566470" cy="646331"/>
          </a:xfrm>
          <a:prstGeom prst="rect">
            <a:avLst/>
          </a:prstGeom>
          <a:noFill/>
        </p:spPr>
        <p:txBody>
          <a:bodyPr wrap="square" rtlCol="0">
            <a:spAutoFit/>
          </a:bodyPr>
          <a:lstStyle/>
          <a:p>
            <a:r>
              <a:rPr lang="en-US" b="1">
                <a:latin typeface="Avenir Next LT Pro" panose="020B0504020202020204" pitchFamily="34" charset="77"/>
              </a:rPr>
              <a:t>Logistic Regression</a:t>
            </a:r>
          </a:p>
          <a:p>
            <a:r>
              <a:rPr lang="en-US" b="1">
                <a:latin typeface="Avenir Next LT Pro" panose="020B0504020202020204" pitchFamily="34" charset="77"/>
              </a:rPr>
              <a:t>Model </a:t>
            </a:r>
          </a:p>
        </p:txBody>
      </p:sp>
      <p:sp>
        <p:nvSpPr>
          <p:cNvPr id="109" name="Arrow: Right 2">
            <a:extLst>
              <a:ext uri="{FF2B5EF4-FFF2-40B4-BE49-F238E27FC236}">
                <a16:creationId xmlns:a16="http://schemas.microsoft.com/office/drawing/2014/main" id="{22D41798-DE38-052A-9560-8F50DC796B58}"/>
              </a:ext>
            </a:extLst>
          </p:cNvPr>
          <p:cNvSpPr/>
          <p:nvPr/>
        </p:nvSpPr>
        <p:spPr>
          <a:xfrm>
            <a:off x="2151154" y="5231562"/>
            <a:ext cx="9561642" cy="37728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0" name="Arrow: Right 2">
            <a:extLst>
              <a:ext uri="{FF2B5EF4-FFF2-40B4-BE49-F238E27FC236}">
                <a16:creationId xmlns:a16="http://schemas.microsoft.com/office/drawing/2014/main" id="{8E65CC26-CFE6-5F9D-CEB3-B5033FAF349C}"/>
              </a:ext>
            </a:extLst>
          </p:cNvPr>
          <p:cNvSpPr/>
          <p:nvPr/>
        </p:nvSpPr>
        <p:spPr>
          <a:xfrm rot="5400000">
            <a:off x="-66424" y="3810044"/>
            <a:ext cx="2465761" cy="37728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1" name="TextBox 110">
            <a:extLst>
              <a:ext uri="{FF2B5EF4-FFF2-40B4-BE49-F238E27FC236}">
                <a16:creationId xmlns:a16="http://schemas.microsoft.com/office/drawing/2014/main" id="{486BFED0-0487-99A9-A4E0-DF68DDC144E0}"/>
              </a:ext>
            </a:extLst>
          </p:cNvPr>
          <p:cNvSpPr txBox="1"/>
          <p:nvPr/>
        </p:nvSpPr>
        <p:spPr>
          <a:xfrm>
            <a:off x="4506852" y="5654091"/>
            <a:ext cx="4873981" cy="584775"/>
          </a:xfrm>
          <a:prstGeom prst="rect">
            <a:avLst/>
          </a:prstGeom>
          <a:noFill/>
          <a:ln w="19050">
            <a:solidFill>
              <a:srgbClr val="F5B183"/>
            </a:solidFill>
          </a:ln>
        </p:spPr>
        <p:txBody>
          <a:bodyPr wrap="square" rtlCol="0">
            <a:spAutoFit/>
          </a:bodyPr>
          <a:lstStyle/>
          <a:p>
            <a:pPr algn="ctr"/>
            <a:r>
              <a:rPr lang="en-US" sz="1600" b="1">
                <a:latin typeface="Avenir Next LT Pro" panose="020B0504020202020204" pitchFamily="34" charset="77"/>
              </a:rPr>
              <a:t>Finding the best model based on </a:t>
            </a:r>
          </a:p>
          <a:p>
            <a:pPr algn="ctr"/>
            <a:r>
              <a:rPr lang="en-US" sz="1600" b="1">
                <a:latin typeface="Avenir Next LT Pro" panose="020B0504020202020204" pitchFamily="34" charset="77"/>
              </a:rPr>
              <a:t>3 predetermined metrics</a:t>
            </a:r>
            <a:endParaRPr lang="en-US" sz="1600">
              <a:latin typeface="Avenir Next LT Pro" panose="020B0504020202020204" pitchFamily="34" charset="77"/>
            </a:endParaRPr>
          </a:p>
        </p:txBody>
      </p:sp>
      <p:sp>
        <p:nvSpPr>
          <p:cNvPr id="112" name="TextBox 111">
            <a:extLst>
              <a:ext uri="{FF2B5EF4-FFF2-40B4-BE49-F238E27FC236}">
                <a16:creationId xmlns:a16="http://schemas.microsoft.com/office/drawing/2014/main" id="{9AEE0994-BD77-0ED9-7237-2AEDF3369475}"/>
              </a:ext>
            </a:extLst>
          </p:cNvPr>
          <p:cNvSpPr txBox="1"/>
          <p:nvPr/>
        </p:nvSpPr>
        <p:spPr>
          <a:xfrm>
            <a:off x="399367" y="2058606"/>
            <a:ext cx="1553214" cy="584775"/>
          </a:xfrm>
          <a:prstGeom prst="rect">
            <a:avLst/>
          </a:prstGeom>
          <a:noFill/>
          <a:ln w="19050">
            <a:solidFill>
              <a:srgbClr val="F5B183"/>
            </a:solidFill>
          </a:ln>
        </p:spPr>
        <p:txBody>
          <a:bodyPr wrap="square" rtlCol="0">
            <a:spAutoFit/>
          </a:bodyPr>
          <a:lstStyle/>
          <a:p>
            <a:pPr algn="ctr"/>
            <a:r>
              <a:rPr lang="en-US" sz="1600" b="1">
                <a:latin typeface="Avenir Next LT Pro" panose="020B0504020202020204" pitchFamily="34" charset="77"/>
              </a:rPr>
              <a:t>Model Optimization</a:t>
            </a:r>
            <a:endParaRPr lang="en-US" sz="1600">
              <a:latin typeface="Avenir Next LT Pro" panose="020B0504020202020204" pitchFamily="34" charset="77"/>
            </a:endParaRPr>
          </a:p>
        </p:txBody>
      </p:sp>
      <p:cxnSp>
        <p:nvCxnSpPr>
          <p:cNvPr id="113" name="Straight Connector 112">
            <a:extLst>
              <a:ext uri="{FF2B5EF4-FFF2-40B4-BE49-F238E27FC236}">
                <a16:creationId xmlns:a16="http://schemas.microsoft.com/office/drawing/2014/main" id="{09CEB7A2-C1D9-2F18-230E-EBE35BC2C68E}"/>
              </a:ext>
            </a:extLst>
          </p:cNvPr>
          <p:cNvCxnSpPr>
            <a:cxnSpLocks/>
          </p:cNvCxnSpPr>
          <p:nvPr/>
        </p:nvCxnSpPr>
        <p:spPr>
          <a:xfrm>
            <a:off x="2372179"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D8CF931-384F-96B4-0F47-A264E722975D}"/>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Jiang Lei</a:t>
            </a:r>
          </a:p>
        </p:txBody>
      </p:sp>
    </p:spTree>
    <p:extLst>
      <p:ext uri="{BB962C8B-B14F-4D97-AF65-F5344CB8AC3E}">
        <p14:creationId xmlns:p14="http://schemas.microsoft.com/office/powerpoint/2010/main" val="1552351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linds(horizontal)">
                                      <p:cBhvr>
                                        <p:cTn id="7" dur="500"/>
                                        <p:tgtEl>
                                          <p:spTgt spid="87"/>
                                        </p:tgtEl>
                                      </p:cBhvr>
                                    </p:animEffect>
                                  </p:childTnLst>
                                </p:cTn>
                              </p:par>
                              <p:par>
                                <p:cTn id="8" presetID="3" presetClass="entr" presetSubtype="1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blinds(horizontal)">
                                      <p:cBhvr>
                                        <p:cTn id="10" dur="500"/>
                                        <p:tgtEl>
                                          <p:spTgt spid="92"/>
                                        </p:tgtEl>
                                      </p:cBhvr>
                                    </p:animEffect>
                                  </p:childTnLst>
                                </p:cTn>
                              </p:par>
                              <p:par>
                                <p:cTn id="11" presetID="3" presetClass="entr" presetSubtype="1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blinds(horizontal)">
                                      <p:cBhvr>
                                        <p:cTn id="1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64E092C2-594E-AD8D-5E06-03C04728C2C0}"/>
              </a:ext>
            </a:extLst>
          </p:cNvPr>
          <p:cNvSpPr/>
          <p:nvPr/>
        </p:nvSpPr>
        <p:spPr>
          <a:xfrm>
            <a:off x="9017654" y="3935586"/>
            <a:ext cx="2856951" cy="755501"/>
          </a:xfrm>
          <a:prstGeom prst="triangle">
            <a:avLst>
              <a:gd name="adj" fmla="val 4931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 name="TextBox 2">
            <a:extLst>
              <a:ext uri="{FF2B5EF4-FFF2-40B4-BE49-F238E27FC236}">
                <a16:creationId xmlns:a16="http://schemas.microsoft.com/office/drawing/2014/main" id="{002D146D-8257-8A51-B5B8-E1CCB2F34694}"/>
              </a:ext>
            </a:extLst>
          </p:cNvPr>
          <p:cNvSpPr txBox="1"/>
          <p:nvPr/>
        </p:nvSpPr>
        <p:spPr>
          <a:xfrm>
            <a:off x="399367" y="224454"/>
            <a:ext cx="10020300" cy="461665"/>
          </a:xfrm>
          <a:prstGeom prst="rect">
            <a:avLst/>
          </a:prstGeom>
          <a:noFill/>
        </p:spPr>
        <p:txBody>
          <a:bodyPr wrap="square" rtlCol="0">
            <a:spAutoFit/>
          </a:bodyPr>
          <a:lstStyle/>
          <a:p>
            <a:r>
              <a:rPr lang="en-US" sz="2400" b="1" dirty="0">
                <a:latin typeface="Avenir Next LT Pro" panose="020B0504020202020204" pitchFamily="34" charset="77"/>
                <a:cs typeface="Arial"/>
              </a:rPr>
              <a:t>Stage 1: </a:t>
            </a:r>
            <a:r>
              <a:rPr lang="en-US" sz="2400" b="1" i="1" dirty="0">
                <a:solidFill>
                  <a:srgbClr val="372DA0"/>
                </a:solidFill>
                <a:latin typeface="Avenir Next LT Pro" panose="020B0504020202020204" pitchFamily="34" charset="77"/>
                <a:cs typeface="Arial"/>
              </a:rPr>
              <a:t>Individual Empowerment – </a:t>
            </a:r>
            <a:r>
              <a:rPr lang="en-US" sz="2400" b="1" dirty="0">
                <a:latin typeface="Avenir Next LT Pro" panose="020B0504020202020204" pitchFamily="34" charset="77"/>
                <a:cs typeface="Arial"/>
              </a:rPr>
              <a:t>Model Evaluation &amp; Selection </a:t>
            </a:r>
            <a:endParaRPr lang="en-US" sz="2400" b="1" dirty="0">
              <a:solidFill>
                <a:srgbClr val="372DA0"/>
              </a:solidFill>
              <a:latin typeface="Avenir Next LT Pro" panose="020B0504020202020204" pitchFamily="34" charset="77"/>
            </a:endParaRPr>
          </a:p>
        </p:txBody>
      </p:sp>
      <p:sp>
        <p:nvSpPr>
          <p:cNvPr id="9" name="Rectangle 8">
            <a:extLst>
              <a:ext uri="{FF2B5EF4-FFF2-40B4-BE49-F238E27FC236}">
                <a16:creationId xmlns:a16="http://schemas.microsoft.com/office/drawing/2014/main" id="{1581FA71-BF26-97FB-A933-020F9049CF53}"/>
              </a:ext>
            </a:extLst>
          </p:cNvPr>
          <p:cNvSpPr/>
          <p:nvPr/>
        </p:nvSpPr>
        <p:spPr>
          <a:xfrm>
            <a:off x="2380986" y="901463"/>
            <a:ext cx="2723324" cy="6855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F5AB105-AE49-354B-1F48-D5252ADD9042}"/>
              </a:ext>
            </a:extLst>
          </p:cNvPr>
          <p:cNvSpPr txBox="1"/>
          <p:nvPr/>
        </p:nvSpPr>
        <p:spPr>
          <a:xfrm>
            <a:off x="2735375" y="1068020"/>
            <a:ext cx="2566470" cy="369332"/>
          </a:xfrm>
          <a:prstGeom prst="rect">
            <a:avLst/>
          </a:prstGeom>
          <a:noFill/>
        </p:spPr>
        <p:txBody>
          <a:bodyPr wrap="square" rtlCol="0">
            <a:spAutoFit/>
          </a:bodyPr>
          <a:lstStyle/>
          <a:p>
            <a:r>
              <a:rPr lang="en-US" b="1">
                <a:latin typeface="Avenir Next LT Pro" panose="020B0504020202020204" pitchFamily="34" charset="77"/>
              </a:rPr>
              <a:t>Logistic Regression</a:t>
            </a:r>
          </a:p>
        </p:txBody>
      </p:sp>
      <p:grpSp>
        <p:nvGrpSpPr>
          <p:cNvPr id="79" name="Group 78">
            <a:extLst>
              <a:ext uri="{FF2B5EF4-FFF2-40B4-BE49-F238E27FC236}">
                <a16:creationId xmlns:a16="http://schemas.microsoft.com/office/drawing/2014/main" id="{52943EAE-2768-4195-A2ED-B63B7C0BC142}"/>
              </a:ext>
            </a:extLst>
          </p:cNvPr>
          <p:cNvGrpSpPr/>
          <p:nvPr/>
        </p:nvGrpSpPr>
        <p:grpSpPr>
          <a:xfrm>
            <a:off x="2024500" y="901464"/>
            <a:ext cx="722496" cy="700111"/>
            <a:chOff x="1727618" y="901464"/>
            <a:chExt cx="722496" cy="700111"/>
          </a:xfrm>
        </p:grpSpPr>
        <p:sp>
          <p:nvSpPr>
            <p:cNvPr id="12" name="Oval 11">
              <a:extLst>
                <a:ext uri="{FF2B5EF4-FFF2-40B4-BE49-F238E27FC236}">
                  <a16:creationId xmlns:a16="http://schemas.microsoft.com/office/drawing/2014/main" id="{8C0FA3E5-1C81-33BD-BF55-78669C5A3F90}"/>
                </a:ext>
              </a:extLst>
            </p:cNvPr>
            <p:cNvSpPr/>
            <p:nvPr/>
          </p:nvSpPr>
          <p:spPr>
            <a:xfrm>
              <a:off x="1727618" y="901464"/>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3A59796-8880-6BA8-AF85-3D2EC29A9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73" y="1025297"/>
              <a:ext cx="461665" cy="461665"/>
            </a:xfrm>
            <a:prstGeom prst="rect">
              <a:avLst/>
            </a:prstGeom>
          </p:spPr>
        </p:pic>
      </p:grpSp>
      <p:sp>
        <p:nvSpPr>
          <p:cNvPr id="48" name="Rectangle 47">
            <a:extLst>
              <a:ext uri="{FF2B5EF4-FFF2-40B4-BE49-F238E27FC236}">
                <a16:creationId xmlns:a16="http://schemas.microsoft.com/office/drawing/2014/main" id="{01270687-FC81-3A06-803A-BF2FD328EB0F}"/>
              </a:ext>
            </a:extLst>
          </p:cNvPr>
          <p:cNvSpPr/>
          <p:nvPr/>
        </p:nvSpPr>
        <p:spPr>
          <a:xfrm>
            <a:off x="5601204" y="901462"/>
            <a:ext cx="2937148" cy="68558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5185F768-CC93-68EF-6551-902CCC0A88F1}"/>
              </a:ext>
            </a:extLst>
          </p:cNvPr>
          <p:cNvSpPr txBox="1"/>
          <p:nvPr/>
        </p:nvSpPr>
        <p:spPr>
          <a:xfrm>
            <a:off x="6111016" y="938410"/>
            <a:ext cx="2320458" cy="646331"/>
          </a:xfrm>
          <a:prstGeom prst="rect">
            <a:avLst/>
          </a:prstGeom>
          <a:noFill/>
        </p:spPr>
        <p:txBody>
          <a:bodyPr wrap="square" rtlCol="0">
            <a:spAutoFit/>
          </a:bodyPr>
          <a:lstStyle/>
          <a:p>
            <a:r>
              <a:rPr lang="en-US" b="1">
                <a:latin typeface="Avenir Next LT Pro" panose="020B0504020202020204" pitchFamily="34" charset="77"/>
              </a:rPr>
              <a:t>Gradient Boosting Classifier </a:t>
            </a:r>
          </a:p>
        </p:txBody>
      </p:sp>
      <p:sp>
        <p:nvSpPr>
          <p:cNvPr id="50" name="Oval 49">
            <a:extLst>
              <a:ext uri="{FF2B5EF4-FFF2-40B4-BE49-F238E27FC236}">
                <a16:creationId xmlns:a16="http://schemas.microsoft.com/office/drawing/2014/main" id="{38894EA0-F60E-8729-F8A7-F5CCEB041ACB}"/>
              </a:ext>
            </a:extLst>
          </p:cNvPr>
          <p:cNvSpPr/>
          <p:nvPr/>
        </p:nvSpPr>
        <p:spPr>
          <a:xfrm>
            <a:off x="5246415" y="901463"/>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86518036-2C12-9F80-A960-44EF5BDDE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867" y="1052931"/>
            <a:ext cx="420924" cy="420924"/>
          </a:xfrm>
          <a:prstGeom prst="rect">
            <a:avLst/>
          </a:prstGeom>
        </p:spPr>
      </p:pic>
      <p:sp>
        <p:nvSpPr>
          <p:cNvPr id="52" name="Rectangle 51">
            <a:extLst>
              <a:ext uri="{FF2B5EF4-FFF2-40B4-BE49-F238E27FC236}">
                <a16:creationId xmlns:a16="http://schemas.microsoft.com/office/drawing/2014/main" id="{F971B023-88FA-5C44-1B88-50A30B55EDE2}"/>
              </a:ext>
            </a:extLst>
          </p:cNvPr>
          <p:cNvSpPr/>
          <p:nvPr/>
        </p:nvSpPr>
        <p:spPr>
          <a:xfrm>
            <a:off x="9146326" y="911520"/>
            <a:ext cx="2566470" cy="685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E0F5775-A163-6F71-F7D2-3C09F42917A3}"/>
              </a:ext>
            </a:extLst>
          </p:cNvPr>
          <p:cNvSpPr txBox="1"/>
          <p:nvPr/>
        </p:nvSpPr>
        <p:spPr>
          <a:xfrm>
            <a:off x="9537782" y="1057043"/>
            <a:ext cx="2175014" cy="400110"/>
          </a:xfrm>
          <a:prstGeom prst="rect">
            <a:avLst/>
          </a:prstGeom>
          <a:noFill/>
        </p:spPr>
        <p:txBody>
          <a:bodyPr wrap="square" rtlCol="0">
            <a:spAutoFit/>
          </a:bodyPr>
          <a:lstStyle/>
          <a:p>
            <a:r>
              <a:rPr lang="en-US" sz="2000" b="1">
                <a:latin typeface="Avenir Next LT Pro" panose="020B0504020202020204" pitchFamily="34" charset="77"/>
              </a:rPr>
              <a:t>Random Forest </a:t>
            </a:r>
          </a:p>
        </p:txBody>
      </p:sp>
      <p:sp>
        <p:nvSpPr>
          <p:cNvPr id="54" name="Oval 53">
            <a:extLst>
              <a:ext uri="{FF2B5EF4-FFF2-40B4-BE49-F238E27FC236}">
                <a16:creationId xmlns:a16="http://schemas.microsoft.com/office/drawing/2014/main" id="{54DF534A-77F0-056B-F8F3-C0E8941C4B21}"/>
              </a:ext>
            </a:extLst>
          </p:cNvPr>
          <p:cNvSpPr/>
          <p:nvPr/>
        </p:nvSpPr>
        <p:spPr>
          <a:xfrm>
            <a:off x="8791537" y="911521"/>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B6BA1B43-F097-3BFB-EEF4-BB6E2521F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4829" y="1013431"/>
            <a:ext cx="436004" cy="436004"/>
          </a:xfrm>
          <a:prstGeom prst="rect">
            <a:avLst/>
          </a:prstGeom>
        </p:spPr>
      </p:pic>
      <p:graphicFrame>
        <p:nvGraphicFramePr>
          <p:cNvPr id="56" name="Table 3">
            <a:extLst>
              <a:ext uri="{FF2B5EF4-FFF2-40B4-BE49-F238E27FC236}">
                <a16:creationId xmlns:a16="http://schemas.microsoft.com/office/drawing/2014/main" id="{FA5B4837-F717-A1F1-3129-798903378894}"/>
              </a:ext>
            </a:extLst>
          </p:cNvPr>
          <p:cNvGraphicFramePr>
            <a:graphicFrameLocks noGrp="1"/>
          </p:cNvGraphicFramePr>
          <p:nvPr>
            <p:extLst>
              <p:ext uri="{D42A27DB-BD31-4B8C-83A1-F6EECF244321}">
                <p14:modId xmlns:p14="http://schemas.microsoft.com/office/powerpoint/2010/main" val="2171559426"/>
              </p:ext>
            </p:extLst>
          </p:nvPr>
        </p:nvGraphicFramePr>
        <p:xfrm>
          <a:off x="275921" y="1693170"/>
          <a:ext cx="11520001" cy="1621272"/>
        </p:xfrm>
        <a:graphic>
          <a:graphicData uri="http://schemas.openxmlformats.org/drawingml/2006/table">
            <a:tbl>
              <a:tblPr firstRow="1" bandRow="1">
                <a:tableStyleId>{21E4AEA4-8DFA-4A89-87EB-49C32662AFE0}</a:tableStyleId>
              </a:tblPr>
              <a:tblGrid>
                <a:gridCol w="1814136">
                  <a:extLst>
                    <a:ext uri="{9D8B030D-6E8A-4147-A177-3AD203B41FA5}">
                      <a16:colId xmlns:a16="http://schemas.microsoft.com/office/drawing/2014/main" val="3569803195"/>
                    </a:ext>
                  </a:extLst>
                </a:gridCol>
                <a:gridCol w="3004457">
                  <a:extLst>
                    <a:ext uri="{9D8B030D-6E8A-4147-A177-3AD203B41FA5}">
                      <a16:colId xmlns:a16="http://schemas.microsoft.com/office/drawing/2014/main" val="1207815688"/>
                    </a:ext>
                  </a:extLst>
                </a:gridCol>
                <a:gridCol w="162560">
                  <a:extLst>
                    <a:ext uri="{9D8B030D-6E8A-4147-A177-3AD203B41FA5}">
                      <a16:colId xmlns:a16="http://schemas.microsoft.com/office/drawing/2014/main" val="2526011948"/>
                    </a:ext>
                  </a:extLst>
                </a:gridCol>
                <a:gridCol w="3417389">
                  <a:extLst>
                    <a:ext uri="{9D8B030D-6E8A-4147-A177-3AD203B41FA5}">
                      <a16:colId xmlns:a16="http://schemas.microsoft.com/office/drawing/2014/main" val="3956814825"/>
                    </a:ext>
                  </a:extLst>
                </a:gridCol>
                <a:gridCol w="208280">
                  <a:extLst>
                    <a:ext uri="{9D8B030D-6E8A-4147-A177-3AD203B41FA5}">
                      <a16:colId xmlns:a16="http://schemas.microsoft.com/office/drawing/2014/main" val="2763154750"/>
                    </a:ext>
                  </a:extLst>
                </a:gridCol>
                <a:gridCol w="2913179">
                  <a:extLst>
                    <a:ext uri="{9D8B030D-6E8A-4147-A177-3AD203B41FA5}">
                      <a16:colId xmlns:a16="http://schemas.microsoft.com/office/drawing/2014/main" val="3340132007"/>
                    </a:ext>
                  </a:extLst>
                </a:gridCol>
              </a:tblGrid>
              <a:tr h="496720">
                <a:tc>
                  <a:txBody>
                    <a:bodyPr/>
                    <a:lstStyle/>
                    <a:p>
                      <a:pPr algn="ctr"/>
                      <a:r>
                        <a:rPr lang="en-US" sz="1400" b="1">
                          <a:solidFill>
                            <a:schemeClr val="tx1"/>
                          </a:solidFill>
                          <a:latin typeface="Arial" panose="020B0604020202020204" pitchFamily="34" charset="0"/>
                          <a:cs typeface="Arial" panose="020B0604020202020204" pitchFamily="34" charset="0"/>
                        </a:rPr>
                        <a:t>Overall Accuracy</a:t>
                      </a:r>
                    </a:p>
                  </a:txBody>
                  <a:tcPr anchor="ctr">
                    <a:solidFill>
                      <a:schemeClr val="accent1">
                        <a:lumMod val="40000"/>
                        <a:lumOff val="60000"/>
                      </a:schemeClr>
                    </a:solidFill>
                  </a:tcPr>
                </a:tc>
                <a:tc>
                  <a:txBody>
                    <a:bodyPr/>
                    <a:lstStyle/>
                    <a:p>
                      <a:pPr algn="ctr">
                        <a:lnSpc>
                          <a:spcPct val="107000"/>
                        </a:lnSpc>
                        <a:spcAft>
                          <a:spcPts val="800"/>
                        </a:spcAft>
                      </a:pPr>
                      <a:r>
                        <a:rPr lang="en-US" sz="18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74.22% </a:t>
                      </a:r>
                      <a:endParaRPr lang="en-SG" sz="18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endParaRPr lang="en-SG" sz="1800" b="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r>
                        <a:rPr lang="en-US" sz="18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87.54% </a:t>
                      </a:r>
                      <a:endParaRPr lang="en-SG" sz="18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solidFill>
                      <a:schemeClr val="accent1">
                        <a:lumMod val="20000"/>
                        <a:lumOff val="80000"/>
                      </a:schemeClr>
                    </a:solidFill>
                  </a:tcPr>
                </a:tc>
                <a:tc>
                  <a:txBody>
                    <a:bodyPr/>
                    <a:lstStyle/>
                    <a:p>
                      <a:pPr lvl="0" algn="ctr">
                        <a:buNone/>
                      </a:pPr>
                      <a:endParaRPr lang="en-US" sz="1800" b="0">
                        <a:solidFill>
                          <a:schemeClr val="tx1"/>
                        </a:solidFill>
                        <a:latin typeface="Arial"/>
                        <a:cs typeface="Arial"/>
                      </a:endParaRPr>
                    </a:p>
                  </a:txBody>
                  <a:tcPr anchor="ctr">
                    <a:solidFill>
                      <a:schemeClr val="accent1">
                        <a:lumMod val="20000"/>
                        <a:lumOff val="80000"/>
                      </a:schemeClr>
                    </a:solidFill>
                  </a:tcPr>
                </a:tc>
                <a:tc>
                  <a:txBody>
                    <a:bodyPr/>
                    <a:lstStyle/>
                    <a:p>
                      <a:pPr algn="ctr">
                        <a:lnSpc>
                          <a:spcPct val="107000"/>
                        </a:lnSpc>
                        <a:spcAft>
                          <a:spcPts val="800"/>
                        </a:spcAft>
                      </a:pPr>
                      <a:r>
                        <a:rPr lang="en-US" sz="1800" b="1">
                          <a:solidFill>
                            <a:schemeClr val="accent6">
                              <a:lumMod val="75000"/>
                            </a:schemeClr>
                          </a:solidFill>
                          <a:effectLst/>
                          <a:latin typeface="Arial" panose="020B0604020202020204" pitchFamily="34" charset="0"/>
                          <a:ea typeface="SimSun" panose="02010600030101010101" pitchFamily="2" charset="-122"/>
                          <a:cs typeface="Arial" panose="020B0604020202020204" pitchFamily="34" charset="0"/>
                        </a:rPr>
                        <a:t>99.62%</a:t>
                      </a:r>
                      <a:endParaRPr lang="en-SG" sz="1800" b="1">
                        <a:solidFill>
                          <a:schemeClr val="accent6">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259608693"/>
                  </a:ext>
                </a:extLst>
              </a:tr>
              <a:tr h="641860">
                <a:tc>
                  <a:txBody>
                    <a:bodyPr/>
                    <a:lstStyle/>
                    <a:p>
                      <a:pPr algn="ctr"/>
                      <a:r>
                        <a:rPr lang="en-US" sz="1400" b="1">
                          <a:solidFill>
                            <a:schemeClr val="tx1"/>
                          </a:solidFill>
                          <a:latin typeface="Arial" panose="020B0604020202020204" pitchFamily="34" charset="0"/>
                          <a:cs typeface="Arial" panose="020B0604020202020204" pitchFamily="34" charset="0"/>
                        </a:rPr>
                        <a:t>False Negative Rate</a:t>
                      </a:r>
                    </a:p>
                  </a:txBody>
                  <a:tcPr anchor="ctr">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GB" sz="1800" b="0" kern="1200" dirty="0">
                          <a:solidFill>
                            <a:schemeClr val="tx1"/>
                          </a:solidFill>
                          <a:effectLst/>
                          <a:latin typeface="Arial" panose="020B0604020202020204" pitchFamily="34" charset="0"/>
                          <a:ea typeface="SimSun" panose="02010600030101010101" pitchFamily="2" charset="-122"/>
                          <a:cs typeface="Arial" panose="020B0604020202020204" pitchFamily="34" charset="0"/>
                        </a:rPr>
                        <a:t>78.46%</a:t>
                      </a:r>
                      <a:endParaRPr lang="en-SG" sz="1800" b="0" kern="12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800"/>
                        </a:spcAft>
                      </a:pPr>
                      <a:endParaRPr lang="en-SG" sz="1800" b="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800"/>
                        </a:spcAft>
                      </a:pPr>
                      <a:r>
                        <a:rPr lang="en-US" sz="1800" b="0" dirty="0">
                          <a:solidFill>
                            <a:schemeClr val="tx1"/>
                          </a:solidFill>
                          <a:effectLst/>
                          <a:latin typeface="Arial" panose="020B0604020202020204" pitchFamily="34" charset="0"/>
                          <a:ea typeface="SimSun" panose="02010600030101010101" pitchFamily="2" charset="-122"/>
                          <a:cs typeface="Arial" panose="020B0604020202020204" pitchFamily="34" charset="0"/>
                        </a:rPr>
                        <a:t>72.28% </a:t>
                      </a:r>
                      <a:endParaRPr lang="en-SG" sz="1800" b="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lvl="0" algn="ctr">
                        <a:buNone/>
                      </a:pPr>
                      <a:endParaRPr lang="en-US" sz="1800" b="0">
                        <a:solidFill>
                          <a:schemeClr val="tx1"/>
                        </a:solidFill>
                        <a:latin typeface="Arial"/>
                        <a:cs typeface="Arial"/>
                      </a:endParaRPr>
                    </a:p>
                  </a:txBody>
                  <a:tcPr anchor="ctr">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800"/>
                        </a:spcAft>
                      </a:pPr>
                      <a:r>
                        <a:rPr lang="en-US" sz="1800" b="1">
                          <a:solidFill>
                            <a:schemeClr val="accent6">
                              <a:lumMod val="75000"/>
                            </a:schemeClr>
                          </a:solidFill>
                          <a:effectLst/>
                          <a:latin typeface="Arial" panose="020B0604020202020204" pitchFamily="34" charset="0"/>
                          <a:ea typeface="SimSun" panose="02010600030101010101" pitchFamily="2" charset="-122"/>
                          <a:cs typeface="Arial" panose="020B0604020202020204" pitchFamily="34" charset="0"/>
                        </a:rPr>
                        <a:t>1.70%</a:t>
                      </a:r>
                      <a:endParaRPr lang="en-SG" sz="1800" b="1">
                        <a:solidFill>
                          <a:schemeClr val="accent6">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38955125"/>
                  </a:ext>
                </a:extLst>
              </a:tr>
              <a:tr h="482692">
                <a:tc>
                  <a:txBody>
                    <a:bodyPr/>
                    <a:lstStyle/>
                    <a:p>
                      <a:pPr algn="ctr"/>
                      <a:r>
                        <a:rPr lang="en-US" sz="1400" b="1">
                          <a:solidFill>
                            <a:schemeClr val="tx1"/>
                          </a:solidFill>
                          <a:latin typeface="Arial" panose="020B0604020202020204" pitchFamily="34" charset="0"/>
                          <a:cs typeface="Arial" panose="020B0604020202020204" pitchFamily="34" charset="0"/>
                        </a:rPr>
                        <a:t>ROC-AUC Score</a:t>
                      </a:r>
                    </a:p>
                  </a:txBody>
                  <a:tcPr anchor="ctr">
                    <a:lnT w="38100" cap="flat" cmpd="sng" algn="ctr">
                      <a:solidFill>
                        <a:schemeClr val="bg1"/>
                      </a:solidFill>
                      <a:prstDash val="solid"/>
                      <a:round/>
                      <a:headEnd type="none" w="med" len="med"/>
                      <a:tailEnd type="none" w="med" len="med"/>
                    </a:lnT>
                    <a:solidFill>
                      <a:schemeClr val="accent1">
                        <a:lumMod val="40000"/>
                        <a:lumOff val="60000"/>
                      </a:schemeClr>
                    </a:solidFill>
                  </a:tcPr>
                </a:tc>
                <a:tc>
                  <a:txBody>
                    <a:bodyPr/>
                    <a:lstStyle/>
                    <a:p>
                      <a:pPr algn="ctr">
                        <a:lnSpc>
                          <a:spcPct val="107000"/>
                        </a:lnSpc>
                        <a:spcAft>
                          <a:spcPts val="800"/>
                        </a:spcAft>
                      </a:pPr>
                      <a:r>
                        <a:rPr lang="en-US" sz="1800" b="0">
                          <a:solidFill>
                            <a:schemeClr val="tx1"/>
                          </a:solidFill>
                          <a:effectLst/>
                          <a:latin typeface="Arial" panose="020B0604020202020204" pitchFamily="34" charset="0"/>
                          <a:ea typeface="SimSun" panose="02010600030101010101" pitchFamily="2" charset="-122"/>
                          <a:cs typeface="Arial" panose="020B0604020202020204" pitchFamily="34" charset="0"/>
                        </a:rPr>
                        <a:t>0.75</a:t>
                      </a:r>
                      <a:endParaRPr lang="en-SG" sz="1800" b="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T w="38100" cap="flat" cmpd="sng" algn="ctr">
                      <a:solidFill>
                        <a:schemeClr val="bg1"/>
                      </a:solidFill>
                      <a:prstDash val="solid"/>
                      <a:round/>
                      <a:headEnd type="none" w="med" len="med"/>
                      <a:tailEnd type="none" w="med" len="med"/>
                    </a:lnT>
                    <a:solidFill>
                      <a:schemeClr val="accent1">
                        <a:lumMod val="20000"/>
                        <a:lumOff val="80000"/>
                      </a:schemeClr>
                    </a:solidFill>
                  </a:tcPr>
                </a:tc>
                <a:tc>
                  <a:txBody>
                    <a:bodyPr/>
                    <a:lstStyle/>
                    <a:p>
                      <a:pPr algn="ctr">
                        <a:lnSpc>
                          <a:spcPct val="107000"/>
                        </a:lnSpc>
                        <a:spcAft>
                          <a:spcPts val="800"/>
                        </a:spcAft>
                      </a:pPr>
                      <a:endParaRPr lang="en-SG" sz="1800" b="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T w="38100" cap="flat" cmpd="sng" algn="ctr">
                      <a:solidFill>
                        <a:schemeClr val="bg1"/>
                      </a:solidFill>
                      <a:prstDash val="solid"/>
                      <a:round/>
                      <a:headEnd type="none" w="med" len="med"/>
                      <a:tailEnd type="none" w="med" len="med"/>
                    </a:lnT>
                    <a:solidFill>
                      <a:schemeClr val="accent1">
                        <a:lumMod val="20000"/>
                        <a:lumOff val="80000"/>
                      </a:schemeClr>
                    </a:solidFill>
                  </a:tcPr>
                </a:tc>
                <a:tc>
                  <a:txBody>
                    <a:bodyPr/>
                    <a:lstStyle/>
                    <a:p>
                      <a:pPr algn="ctr">
                        <a:lnSpc>
                          <a:spcPct val="107000"/>
                        </a:lnSpc>
                        <a:spcAft>
                          <a:spcPts val="800"/>
                        </a:spcAft>
                      </a:pPr>
                      <a:r>
                        <a:rPr lang="en-US" sz="1800" b="0">
                          <a:solidFill>
                            <a:schemeClr val="tx1"/>
                          </a:solidFill>
                          <a:effectLst/>
                          <a:latin typeface="Arial" panose="020B0604020202020204" pitchFamily="34" charset="0"/>
                          <a:ea typeface="SimSun" panose="02010600030101010101" pitchFamily="2" charset="-122"/>
                          <a:cs typeface="Arial" panose="020B0604020202020204" pitchFamily="34" charset="0"/>
                        </a:rPr>
                        <a:t>0.63</a:t>
                      </a:r>
                      <a:endParaRPr lang="en-SG" sz="1800" b="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T w="38100" cap="flat" cmpd="sng" algn="ctr">
                      <a:solidFill>
                        <a:schemeClr val="bg1"/>
                      </a:solidFill>
                      <a:prstDash val="solid"/>
                      <a:round/>
                      <a:headEnd type="none" w="med" len="med"/>
                      <a:tailEnd type="none" w="med" len="med"/>
                    </a:lnT>
                    <a:solidFill>
                      <a:schemeClr val="accent1">
                        <a:lumMod val="20000"/>
                        <a:lumOff val="80000"/>
                      </a:schemeClr>
                    </a:solidFill>
                  </a:tcPr>
                </a:tc>
                <a:tc>
                  <a:txBody>
                    <a:bodyPr/>
                    <a:lstStyle/>
                    <a:p>
                      <a:pPr lvl="0" algn="ctr">
                        <a:buNone/>
                      </a:pPr>
                      <a:endParaRPr lang="en-US" sz="1800" b="0">
                        <a:solidFill>
                          <a:schemeClr val="tx1"/>
                        </a:solidFill>
                        <a:latin typeface="Arial"/>
                        <a:cs typeface="Arial"/>
                      </a:endParaRPr>
                    </a:p>
                  </a:txBody>
                  <a:tcPr anchor="ctr">
                    <a:lnT w="38100" cap="flat" cmpd="sng" algn="ctr">
                      <a:solidFill>
                        <a:schemeClr val="bg1"/>
                      </a:solidFill>
                      <a:prstDash val="solid"/>
                      <a:round/>
                      <a:headEnd type="none" w="med" len="med"/>
                      <a:tailEnd type="none" w="med" len="med"/>
                    </a:lnT>
                    <a:solidFill>
                      <a:schemeClr val="accent1">
                        <a:lumMod val="20000"/>
                        <a:lumOff val="80000"/>
                      </a:schemeClr>
                    </a:solidFill>
                  </a:tcPr>
                </a:tc>
                <a:tc>
                  <a:txBody>
                    <a:bodyPr/>
                    <a:lstStyle/>
                    <a:p>
                      <a:pPr algn="ctr">
                        <a:lnSpc>
                          <a:spcPct val="107000"/>
                        </a:lnSpc>
                        <a:spcAft>
                          <a:spcPts val="800"/>
                        </a:spcAft>
                      </a:pPr>
                      <a:r>
                        <a:rPr lang="en-US" sz="1800" b="1" dirty="0">
                          <a:solidFill>
                            <a:schemeClr val="accent6">
                              <a:lumMod val="75000"/>
                            </a:schemeClr>
                          </a:solidFill>
                          <a:effectLst/>
                          <a:latin typeface="Arial" panose="020B0604020202020204" pitchFamily="34" charset="0"/>
                          <a:ea typeface="SimSun" panose="02010600030101010101" pitchFamily="2" charset="-122"/>
                          <a:cs typeface="Arial" panose="020B0604020202020204" pitchFamily="34" charset="0"/>
                        </a:rPr>
                        <a:t>0.99</a:t>
                      </a:r>
                      <a:endParaRPr lang="en-SG" sz="1800" b="1" dirty="0">
                        <a:solidFill>
                          <a:schemeClr val="accent6">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T w="38100" cap="flat" cmpd="sng" algn="ctr">
                      <a:solidFill>
                        <a:schemeClr val="bg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448829769"/>
                  </a:ext>
                </a:extLst>
              </a:tr>
            </a:tbl>
          </a:graphicData>
        </a:graphic>
      </p:graphicFrame>
      <p:sp>
        <p:nvSpPr>
          <p:cNvPr id="57" name="Google Shape;1827;p80">
            <a:extLst>
              <a:ext uri="{FF2B5EF4-FFF2-40B4-BE49-F238E27FC236}">
                <a16:creationId xmlns:a16="http://schemas.microsoft.com/office/drawing/2014/main" id="{FC8A2CE6-FF6B-364C-E94B-AF89F7288C81}"/>
              </a:ext>
            </a:extLst>
          </p:cNvPr>
          <p:cNvSpPr txBox="1">
            <a:spLocks/>
          </p:cNvSpPr>
          <p:nvPr/>
        </p:nvSpPr>
        <p:spPr>
          <a:xfrm>
            <a:off x="2077772" y="3637971"/>
            <a:ext cx="3026538" cy="511988"/>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r>
              <a:rPr lang="en" sz="1400" b="0" kern="0" dirty="0">
                <a:solidFill>
                  <a:schemeClr val="tx1"/>
                </a:solidFill>
                <a:latin typeface="Arial" panose="020B0604020202020204" pitchFamily="34" charset="0"/>
                <a:cs typeface="Arial" panose="020B0604020202020204" pitchFamily="34" charset="0"/>
              </a:rPr>
              <a:t>Lowest Accuracy </a:t>
            </a:r>
          </a:p>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r>
              <a:rPr lang="en" sz="1400" b="0" kern="0" dirty="0">
                <a:solidFill>
                  <a:schemeClr val="tx1"/>
                </a:solidFill>
                <a:latin typeface="Arial" panose="020B0604020202020204" pitchFamily="34" charset="0"/>
                <a:cs typeface="Arial" panose="020B0604020202020204" pitchFamily="34" charset="0"/>
              </a:rPr>
              <a:t> Worst FNR &amp; Fair Score</a:t>
            </a:r>
            <a:endParaRPr lang="en" sz="1400" kern="0" dirty="0">
              <a:solidFill>
                <a:schemeClr val="tx1"/>
              </a:solidFill>
              <a:latin typeface="Arial" panose="020B0604020202020204" pitchFamily="34" charset="0"/>
              <a:cs typeface="Arial" panose="020B0604020202020204" pitchFamily="34" charset="0"/>
            </a:endParaRPr>
          </a:p>
        </p:txBody>
      </p:sp>
      <p:sp>
        <p:nvSpPr>
          <p:cNvPr id="68" name="Google Shape;1827;p80">
            <a:extLst>
              <a:ext uri="{FF2B5EF4-FFF2-40B4-BE49-F238E27FC236}">
                <a16:creationId xmlns:a16="http://schemas.microsoft.com/office/drawing/2014/main" id="{D597556F-A488-0EED-E758-721C287C99AD}"/>
              </a:ext>
            </a:extLst>
          </p:cNvPr>
          <p:cNvSpPr txBox="1">
            <a:spLocks/>
          </p:cNvSpPr>
          <p:nvPr/>
        </p:nvSpPr>
        <p:spPr>
          <a:xfrm>
            <a:off x="5412755" y="3637971"/>
            <a:ext cx="3125597" cy="511988"/>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lvl="0" algn="ctr">
              <a:buClr>
                <a:srgbClr val="FFFFFF"/>
              </a:buClr>
              <a:defRPr/>
            </a:pPr>
            <a:r>
              <a:rPr lang="en" sz="1400" b="0" kern="0" dirty="0">
                <a:solidFill>
                  <a:schemeClr val="tx1"/>
                </a:solidFill>
                <a:latin typeface="Arial" panose="020B0604020202020204" pitchFamily="34" charset="0"/>
                <a:cs typeface="Arial" panose="020B0604020202020204" pitchFamily="34" charset="0"/>
              </a:rPr>
              <a:t>Poor FNR </a:t>
            </a:r>
          </a:p>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r>
              <a:rPr lang="en" sz="1400" b="0" kern="0" dirty="0">
                <a:solidFill>
                  <a:schemeClr val="tx1"/>
                </a:solidFill>
                <a:latin typeface="Arial" panose="020B0604020202020204" pitchFamily="34" charset="0"/>
                <a:cs typeface="Arial" panose="020B0604020202020204" pitchFamily="34" charset="0"/>
              </a:rPr>
              <a:t>  High Accuracy &amp; Lowest Score</a:t>
            </a:r>
            <a:endParaRPr lang="en" sz="1400" kern="0" dirty="0">
              <a:solidFill>
                <a:schemeClr val="tx1"/>
              </a:solidFill>
              <a:latin typeface="Arial" panose="020B0604020202020204" pitchFamily="34" charset="0"/>
              <a:cs typeface="Arial" panose="020B0604020202020204" pitchFamily="34" charset="0"/>
            </a:endParaRPr>
          </a:p>
        </p:txBody>
      </p:sp>
      <p:sp>
        <p:nvSpPr>
          <p:cNvPr id="70" name="Google Shape;1827;p80">
            <a:extLst>
              <a:ext uri="{FF2B5EF4-FFF2-40B4-BE49-F238E27FC236}">
                <a16:creationId xmlns:a16="http://schemas.microsoft.com/office/drawing/2014/main" id="{5BB88A61-5BC9-C115-7492-356CD0A92F15}"/>
              </a:ext>
            </a:extLst>
          </p:cNvPr>
          <p:cNvSpPr txBox="1">
            <a:spLocks/>
          </p:cNvSpPr>
          <p:nvPr/>
        </p:nvSpPr>
        <p:spPr>
          <a:xfrm>
            <a:off x="8791538" y="3637970"/>
            <a:ext cx="3004384" cy="511988"/>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lvl="0" algn="ctr">
              <a:buClr>
                <a:srgbClr val="FFFFFF"/>
              </a:buClr>
              <a:defRPr/>
            </a:pPr>
            <a:r>
              <a:rPr lang="en" sz="1400" b="0" kern="0">
                <a:solidFill>
                  <a:schemeClr val="tx1"/>
                </a:solidFill>
                <a:latin typeface="Arial" panose="020B0604020202020204" pitchFamily="34" charset="0"/>
                <a:cs typeface="Arial" panose="020B0604020202020204" pitchFamily="34" charset="0"/>
              </a:rPr>
              <a:t>Best FNR </a:t>
            </a:r>
          </a:p>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r>
              <a:rPr lang="en" sz="1400" b="0" kern="0">
                <a:solidFill>
                  <a:schemeClr val="tx1"/>
                </a:solidFill>
                <a:latin typeface="Arial" panose="020B0604020202020204" pitchFamily="34" charset="0"/>
                <a:cs typeface="Arial" panose="020B0604020202020204" pitchFamily="34" charset="0"/>
              </a:rPr>
              <a:t> Highest Accuracy &amp; Score</a:t>
            </a:r>
            <a:endParaRPr lang="en" sz="1400" kern="0">
              <a:solidFill>
                <a:schemeClr val="tx1"/>
              </a:solidFill>
              <a:latin typeface="Arial" panose="020B0604020202020204" pitchFamily="34" charset="0"/>
              <a:cs typeface="Arial" panose="020B0604020202020204" pitchFamily="34" charset="0"/>
            </a:endParaRPr>
          </a:p>
        </p:txBody>
      </p:sp>
      <p:cxnSp>
        <p:nvCxnSpPr>
          <p:cNvPr id="74" name="Straight Connector 73">
            <a:extLst>
              <a:ext uri="{FF2B5EF4-FFF2-40B4-BE49-F238E27FC236}">
                <a16:creationId xmlns:a16="http://schemas.microsoft.com/office/drawing/2014/main" id="{DB1F4087-BC48-698F-EA69-2CDA45365F01}"/>
              </a:ext>
            </a:extLst>
          </p:cNvPr>
          <p:cNvCxnSpPr>
            <a:cxnSpLocks/>
          </p:cNvCxnSpPr>
          <p:nvPr/>
        </p:nvCxnSpPr>
        <p:spPr>
          <a:xfrm>
            <a:off x="238028" y="3486115"/>
            <a:ext cx="1167495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Google Shape;1273;p53">
            <a:extLst>
              <a:ext uri="{FF2B5EF4-FFF2-40B4-BE49-F238E27FC236}">
                <a16:creationId xmlns:a16="http://schemas.microsoft.com/office/drawing/2014/main" id="{87AAD118-5071-C213-B653-C8BBEBB41AFA}"/>
              </a:ext>
            </a:extLst>
          </p:cNvPr>
          <p:cNvGrpSpPr/>
          <p:nvPr/>
        </p:nvGrpSpPr>
        <p:grpSpPr>
          <a:xfrm>
            <a:off x="275921" y="4320261"/>
            <a:ext cx="1531115" cy="1918331"/>
            <a:chOff x="5320087" y="1191718"/>
            <a:chExt cx="2830970" cy="3546916"/>
          </a:xfrm>
        </p:grpSpPr>
        <p:sp>
          <p:nvSpPr>
            <p:cNvPr id="5" name="Google Shape;1274;p53">
              <a:extLst>
                <a:ext uri="{FF2B5EF4-FFF2-40B4-BE49-F238E27FC236}">
                  <a16:creationId xmlns:a16="http://schemas.microsoft.com/office/drawing/2014/main" id="{56B5774D-1C8A-F8DB-D177-A685D896BEFD}"/>
                </a:ext>
              </a:extLst>
            </p:cNvPr>
            <p:cNvSpPr/>
            <p:nvPr/>
          </p:nvSpPr>
          <p:spPr>
            <a:xfrm>
              <a:off x="5320087" y="3986034"/>
              <a:ext cx="2773047" cy="280758"/>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75;p53">
              <a:extLst>
                <a:ext uri="{FF2B5EF4-FFF2-40B4-BE49-F238E27FC236}">
                  <a16:creationId xmlns:a16="http://schemas.microsoft.com/office/drawing/2014/main" id="{C027D556-8D30-FD06-8FA6-66B7CCB9451B}"/>
                </a:ext>
              </a:extLst>
            </p:cNvPr>
            <p:cNvSpPr/>
            <p:nvPr/>
          </p:nvSpPr>
          <p:spPr>
            <a:xfrm>
              <a:off x="6525541" y="2861895"/>
              <a:ext cx="185483" cy="185776"/>
            </a:xfrm>
            <a:custGeom>
              <a:avLst/>
              <a:gdLst/>
              <a:ahLst/>
              <a:cxnLst/>
              <a:rect l="l" t="t" r="r" b="b"/>
              <a:pathLst>
                <a:path w="11359" h="11377" extrusionOk="0">
                  <a:moveTo>
                    <a:pt x="0" y="11377"/>
                  </a:moveTo>
                  <a:lnTo>
                    <a:pt x="11359" y="11377"/>
                  </a:lnTo>
                  <a:lnTo>
                    <a:pt x="11359"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6;p53">
              <a:extLst>
                <a:ext uri="{FF2B5EF4-FFF2-40B4-BE49-F238E27FC236}">
                  <a16:creationId xmlns:a16="http://schemas.microsoft.com/office/drawing/2014/main" id="{17A6B7D1-5779-20B3-7B69-047BBF834096}"/>
                </a:ext>
              </a:extLst>
            </p:cNvPr>
            <p:cNvSpPr/>
            <p:nvPr/>
          </p:nvSpPr>
          <p:spPr>
            <a:xfrm>
              <a:off x="6783133" y="1302382"/>
              <a:ext cx="669217" cy="1295259"/>
            </a:xfrm>
            <a:custGeom>
              <a:avLst/>
              <a:gdLst/>
              <a:ahLst/>
              <a:cxnLst/>
              <a:rect l="l" t="t" r="r" b="b"/>
              <a:pathLst>
                <a:path w="40983" h="79322" extrusionOk="0">
                  <a:moveTo>
                    <a:pt x="26384" y="68270"/>
                  </a:moveTo>
                  <a:lnTo>
                    <a:pt x="25907" y="66854"/>
                  </a:lnTo>
                  <a:lnTo>
                    <a:pt x="28413" y="58583"/>
                  </a:lnTo>
                  <a:lnTo>
                    <a:pt x="4810" y="26844"/>
                  </a:lnTo>
                  <a:cubicBezTo>
                    <a:pt x="4810" y="26844"/>
                    <a:pt x="4161" y="25957"/>
                    <a:pt x="3770" y="25770"/>
                  </a:cubicBezTo>
                  <a:cubicBezTo>
                    <a:pt x="3377" y="25600"/>
                    <a:pt x="0" y="24679"/>
                    <a:pt x="0" y="22069"/>
                  </a:cubicBezTo>
                  <a:lnTo>
                    <a:pt x="0" y="1348"/>
                  </a:lnTo>
                  <a:cubicBezTo>
                    <a:pt x="0" y="563"/>
                    <a:pt x="1092" y="0"/>
                    <a:pt x="1519" y="0"/>
                  </a:cubicBezTo>
                  <a:cubicBezTo>
                    <a:pt x="1944" y="0"/>
                    <a:pt x="1944" y="1553"/>
                    <a:pt x="1944" y="2474"/>
                  </a:cubicBezTo>
                  <a:cubicBezTo>
                    <a:pt x="1944" y="2474"/>
                    <a:pt x="2713" y="2217"/>
                    <a:pt x="2713" y="3036"/>
                  </a:cubicBezTo>
                  <a:cubicBezTo>
                    <a:pt x="2713" y="3854"/>
                    <a:pt x="3445" y="7709"/>
                    <a:pt x="3633" y="9125"/>
                  </a:cubicBezTo>
                  <a:cubicBezTo>
                    <a:pt x="3838" y="10523"/>
                    <a:pt x="7777" y="20090"/>
                    <a:pt x="8306" y="21063"/>
                  </a:cubicBezTo>
                  <a:cubicBezTo>
                    <a:pt x="8834" y="22052"/>
                    <a:pt x="35303" y="48435"/>
                    <a:pt x="37401" y="50481"/>
                  </a:cubicBezTo>
                  <a:cubicBezTo>
                    <a:pt x="39482" y="52528"/>
                    <a:pt x="40983" y="54711"/>
                    <a:pt x="40863" y="56826"/>
                  </a:cubicBezTo>
                  <a:cubicBezTo>
                    <a:pt x="40726" y="58941"/>
                    <a:pt x="37742" y="79321"/>
                    <a:pt x="37742" y="7932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7;p53">
              <a:extLst>
                <a:ext uri="{FF2B5EF4-FFF2-40B4-BE49-F238E27FC236}">
                  <a16:creationId xmlns:a16="http://schemas.microsoft.com/office/drawing/2014/main" id="{796DDC19-F410-9DE0-DD5D-53CBD43B2F73}"/>
                </a:ext>
              </a:extLst>
            </p:cNvPr>
            <p:cNvSpPr/>
            <p:nvPr/>
          </p:nvSpPr>
          <p:spPr>
            <a:xfrm>
              <a:off x="6658918" y="2704564"/>
              <a:ext cx="244267" cy="73530"/>
            </a:xfrm>
            <a:custGeom>
              <a:avLst/>
              <a:gdLst/>
              <a:ahLst/>
              <a:cxnLst/>
              <a:rect l="l" t="t" r="r" b="b"/>
              <a:pathLst>
                <a:path w="14959" h="4503" extrusionOk="0">
                  <a:moveTo>
                    <a:pt x="14958" y="2166"/>
                  </a:moveTo>
                  <a:cubicBezTo>
                    <a:pt x="9927" y="0"/>
                    <a:pt x="5049" y="0"/>
                    <a:pt x="1" y="2166"/>
                  </a:cubicBezTo>
                  <a:lnTo>
                    <a:pt x="888" y="4503"/>
                  </a:lnTo>
                  <a:lnTo>
                    <a:pt x="14088" y="450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8;p53">
              <a:extLst>
                <a:ext uri="{FF2B5EF4-FFF2-40B4-BE49-F238E27FC236}">
                  <a16:creationId xmlns:a16="http://schemas.microsoft.com/office/drawing/2014/main" id="{643736F6-580C-3393-0295-150BEA30BEC9}"/>
                </a:ext>
              </a:extLst>
            </p:cNvPr>
            <p:cNvSpPr/>
            <p:nvPr/>
          </p:nvSpPr>
          <p:spPr>
            <a:xfrm>
              <a:off x="6658362" y="2530789"/>
              <a:ext cx="249836" cy="338927"/>
            </a:xfrm>
            <a:custGeom>
              <a:avLst/>
              <a:gdLst/>
              <a:ahLst/>
              <a:cxnLst/>
              <a:rect l="l" t="t" r="r" b="b"/>
              <a:pathLst>
                <a:path w="15300" h="20756" extrusionOk="0">
                  <a:moveTo>
                    <a:pt x="13833" y="0"/>
                  </a:moveTo>
                  <a:lnTo>
                    <a:pt x="13644" y="4246"/>
                  </a:lnTo>
                  <a:lnTo>
                    <a:pt x="13644" y="14258"/>
                  </a:lnTo>
                  <a:cubicBezTo>
                    <a:pt x="13644" y="14888"/>
                    <a:pt x="14242" y="15809"/>
                    <a:pt x="15299" y="16611"/>
                  </a:cubicBezTo>
                  <a:cubicBezTo>
                    <a:pt x="14378" y="17617"/>
                    <a:pt x="12673" y="19391"/>
                    <a:pt x="10916" y="20755"/>
                  </a:cubicBezTo>
                  <a:lnTo>
                    <a:pt x="4384" y="20755"/>
                  </a:lnTo>
                  <a:cubicBezTo>
                    <a:pt x="2627" y="19391"/>
                    <a:pt x="922" y="17617"/>
                    <a:pt x="1" y="16611"/>
                  </a:cubicBezTo>
                  <a:cubicBezTo>
                    <a:pt x="1058" y="15809"/>
                    <a:pt x="1656" y="14888"/>
                    <a:pt x="1656" y="14258"/>
                  </a:cubicBezTo>
                  <a:lnTo>
                    <a:pt x="1656" y="4246"/>
                  </a:lnTo>
                  <a:lnTo>
                    <a:pt x="1467" y="0"/>
                  </a:lnTo>
                  <a:cubicBezTo>
                    <a:pt x="1467" y="0"/>
                    <a:pt x="4503" y="546"/>
                    <a:pt x="7641" y="1313"/>
                  </a:cubicBezTo>
                  <a:cubicBezTo>
                    <a:pt x="10797" y="546"/>
                    <a:pt x="13833" y="0"/>
                    <a:pt x="13833"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9;p53">
              <a:extLst>
                <a:ext uri="{FF2B5EF4-FFF2-40B4-BE49-F238E27FC236}">
                  <a16:creationId xmlns:a16="http://schemas.microsoft.com/office/drawing/2014/main" id="{78AFBB02-3A0A-7397-D2BF-7D7B371DAC95}"/>
                </a:ext>
              </a:extLst>
            </p:cNvPr>
            <p:cNvSpPr/>
            <p:nvPr/>
          </p:nvSpPr>
          <p:spPr>
            <a:xfrm>
              <a:off x="6396329" y="2767496"/>
              <a:ext cx="769739" cy="1220618"/>
            </a:xfrm>
            <a:custGeom>
              <a:avLst/>
              <a:gdLst/>
              <a:ahLst/>
              <a:cxnLst/>
              <a:rect l="l" t="t" r="r" b="b"/>
              <a:pathLst>
                <a:path w="47139" h="74751" extrusionOk="0">
                  <a:moveTo>
                    <a:pt x="25598" y="7027"/>
                  </a:moveTo>
                  <a:lnTo>
                    <a:pt x="24404" y="7198"/>
                  </a:lnTo>
                  <a:lnTo>
                    <a:pt x="23688" y="7198"/>
                  </a:lnTo>
                  <a:lnTo>
                    <a:pt x="23569" y="7198"/>
                  </a:lnTo>
                  <a:lnTo>
                    <a:pt x="23433" y="7198"/>
                  </a:lnTo>
                  <a:lnTo>
                    <a:pt x="22733" y="7198"/>
                  </a:lnTo>
                  <a:lnTo>
                    <a:pt x="21523" y="7027"/>
                  </a:lnTo>
                  <a:lnTo>
                    <a:pt x="14462" y="342"/>
                  </a:lnTo>
                  <a:lnTo>
                    <a:pt x="3734" y="1"/>
                  </a:lnTo>
                  <a:cubicBezTo>
                    <a:pt x="3734" y="1"/>
                    <a:pt x="375" y="16475"/>
                    <a:pt x="375" y="29437"/>
                  </a:cubicBezTo>
                  <a:lnTo>
                    <a:pt x="699" y="35099"/>
                  </a:lnTo>
                  <a:cubicBezTo>
                    <a:pt x="801" y="36634"/>
                    <a:pt x="903" y="38101"/>
                    <a:pt x="1006" y="39533"/>
                  </a:cubicBezTo>
                  <a:lnTo>
                    <a:pt x="1058" y="42415"/>
                  </a:lnTo>
                  <a:cubicBezTo>
                    <a:pt x="1058" y="42415"/>
                    <a:pt x="0" y="65029"/>
                    <a:pt x="255" y="66002"/>
                  </a:cubicBezTo>
                  <a:cubicBezTo>
                    <a:pt x="494" y="66957"/>
                    <a:pt x="2541" y="69276"/>
                    <a:pt x="2541" y="69276"/>
                  </a:cubicBezTo>
                  <a:cubicBezTo>
                    <a:pt x="2456" y="69890"/>
                    <a:pt x="2370" y="70555"/>
                    <a:pt x="2285" y="71237"/>
                  </a:cubicBezTo>
                  <a:cubicBezTo>
                    <a:pt x="5952" y="72772"/>
                    <a:pt x="12757" y="74750"/>
                    <a:pt x="23433" y="74648"/>
                  </a:cubicBezTo>
                  <a:lnTo>
                    <a:pt x="23569" y="74648"/>
                  </a:lnTo>
                  <a:lnTo>
                    <a:pt x="23688" y="74648"/>
                  </a:lnTo>
                  <a:cubicBezTo>
                    <a:pt x="34364" y="74750"/>
                    <a:pt x="41186" y="72772"/>
                    <a:pt x="44853" y="71237"/>
                  </a:cubicBezTo>
                  <a:cubicBezTo>
                    <a:pt x="44751" y="70555"/>
                    <a:pt x="44665" y="69890"/>
                    <a:pt x="44597" y="69276"/>
                  </a:cubicBezTo>
                  <a:cubicBezTo>
                    <a:pt x="44597" y="69276"/>
                    <a:pt x="46627" y="66957"/>
                    <a:pt x="46882" y="66002"/>
                  </a:cubicBezTo>
                  <a:cubicBezTo>
                    <a:pt x="47139" y="65029"/>
                    <a:pt x="46064" y="42415"/>
                    <a:pt x="46064" y="42415"/>
                  </a:cubicBezTo>
                  <a:lnTo>
                    <a:pt x="46132" y="39533"/>
                  </a:lnTo>
                  <a:cubicBezTo>
                    <a:pt x="46218" y="38101"/>
                    <a:pt x="46320" y="36634"/>
                    <a:pt x="46422" y="35099"/>
                  </a:cubicBezTo>
                  <a:lnTo>
                    <a:pt x="46764" y="29437"/>
                  </a:lnTo>
                  <a:cubicBezTo>
                    <a:pt x="46764" y="16475"/>
                    <a:pt x="43387" y="1"/>
                    <a:pt x="43387" y="1"/>
                  </a:cubicBezTo>
                  <a:lnTo>
                    <a:pt x="32677" y="3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0;p53">
              <a:extLst>
                <a:ext uri="{FF2B5EF4-FFF2-40B4-BE49-F238E27FC236}">
                  <a16:creationId xmlns:a16="http://schemas.microsoft.com/office/drawing/2014/main" id="{A5032919-151D-0B90-6D20-19CA9D2DC4FB}"/>
                </a:ext>
              </a:extLst>
            </p:cNvPr>
            <p:cNvSpPr/>
            <p:nvPr/>
          </p:nvSpPr>
          <p:spPr>
            <a:xfrm>
              <a:off x="6730766" y="2857731"/>
              <a:ext cx="100832" cy="1148493"/>
            </a:xfrm>
            <a:custGeom>
              <a:avLst/>
              <a:gdLst/>
              <a:ahLst/>
              <a:cxnLst/>
              <a:rect l="l" t="t" r="r" b="b"/>
              <a:pathLst>
                <a:path w="6175" h="70334" extrusionOk="0">
                  <a:moveTo>
                    <a:pt x="4844" y="392"/>
                  </a:moveTo>
                  <a:lnTo>
                    <a:pt x="3753" y="546"/>
                  </a:lnTo>
                  <a:lnTo>
                    <a:pt x="2406" y="546"/>
                  </a:lnTo>
                  <a:lnTo>
                    <a:pt x="1331" y="392"/>
                  </a:lnTo>
                  <a:lnTo>
                    <a:pt x="906" y="0"/>
                  </a:lnTo>
                  <a:lnTo>
                    <a:pt x="1" y="1552"/>
                  </a:lnTo>
                  <a:cubicBezTo>
                    <a:pt x="1" y="1552"/>
                    <a:pt x="2013" y="2200"/>
                    <a:pt x="2013" y="3973"/>
                  </a:cubicBezTo>
                  <a:lnTo>
                    <a:pt x="2013" y="67673"/>
                  </a:lnTo>
                  <a:lnTo>
                    <a:pt x="3088" y="70333"/>
                  </a:lnTo>
                  <a:lnTo>
                    <a:pt x="4162" y="67673"/>
                  </a:lnTo>
                  <a:lnTo>
                    <a:pt x="4162" y="3973"/>
                  </a:lnTo>
                  <a:cubicBezTo>
                    <a:pt x="4162" y="2200"/>
                    <a:pt x="6175" y="1552"/>
                    <a:pt x="6175" y="1552"/>
                  </a:cubicBezTo>
                  <a:lnTo>
                    <a:pt x="5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1;p53">
              <a:extLst>
                <a:ext uri="{FF2B5EF4-FFF2-40B4-BE49-F238E27FC236}">
                  <a16:creationId xmlns:a16="http://schemas.microsoft.com/office/drawing/2014/main" id="{3A4F4A52-3C3A-6C3D-4E11-167AB84CD529}"/>
                </a:ext>
              </a:extLst>
            </p:cNvPr>
            <p:cNvSpPr/>
            <p:nvPr/>
          </p:nvSpPr>
          <p:spPr>
            <a:xfrm>
              <a:off x="6748336" y="2853828"/>
              <a:ext cx="24788" cy="26747"/>
            </a:xfrm>
            <a:custGeom>
              <a:avLst/>
              <a:gdLst/>
              <a:ahLst/>
              <a:cxnLst/>
              <a:rect l="l" t="t" r="r" b="b"/>
              <a:pathLst>
                <a:path w="1518" h="1638" extrusionOk="0">
                  <a:moveTo>
                    <a:pt x="682" y="119"/>
                  </a:moveTo>
                  <a:lnTo>
                    <a:pt x="1330" y="1"/>
                  </a:lnTo>
                  <a:cubicBezTo>
                    <a:pt x="1330" y="1"/>
                    <a:pt x="1467" y="137"/>
                    <a:pt x="1483" y="376"/>
                  </a:cubicBezTo>
                  <a:cubicBezTo>
                    <a:pt x="1501" y="615"/>
                    <a:pt x="1517" y="1297"/>
                    <a:pt x="1517" y="1297"/>
                  </a:cubicBezTo>
                  <a:cubicBezTo>
                    <a:pt x="1278" y="1381"/>
                    <a:pt x="0" y="1638"/>
                    <a:pt x="51" y="1467"/>
                  </a:cubicBezTo>
                  <a:cubicBezTo>
                    <a:pt x="51" y="1415"/>
                    <a:pt x="682" y="119"/>
                    <a:pt x="682"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2;p53">
              <a:extLst>
                <a:ext uri="{FF2B5EF4-FFF2-40B4-BE49-F238E27FC236}">
                  <a16:creationId xmlns:a16="http://schemas.microsoft.com/office/drawing/2014/main" id="{E96A9D7A-7B2A-586C-C3FD-8E7336FAAE9E}"/>
                </a:ext>
              </a:extLst>
            </p:cNvPr>
            <p:cNvSpPr/>
            <p:nvPr/>
          </p:nvSpPr>
          <p:spPr>
            <a:xfrm>
              <a:off x="6789257" y="2853828"/>
              <a:ext cx="24526" cy="26747"/>
            </a:xfrm>
            <a:custGeom>
              <a:avLst/>
              <a:gdLst/>
              <a:ahLst/>
              <a:cxnLst/>
              <a:rect l="l" t="t" r="r" b="b"/>
              <a:pathLst>
                <a:path w="1502" h="1638" extrusionOk="0">
                  <a:moveTo>
                    <a:pt x="819" y="119"/>
                  </a:moveTo>
                  <a:lnTo>
                    <a:pt x="171" y="1"/>
                  </a:lnTo>
                  <a:cubicBezTo>
                    <a:pt x="171" y="1"/>
                    <a:pt x="52" y="137"/>
                    <a:pt x="34" y="376"/>
                  </a:cubicBezTo>
                  <a:cubicBezTo>
                    <a:pt x="0" y="615"/>
                    <a:pt x="0" y="1297"/>
                    <a:pt x="0" y="1297"/>
                  </a:cubicBezTo>
                  <a:cubicBezTo>
                    <a:pt x="223" y="1484"/>
                    <a:pt x="1501" y="1638"/>
                    <a:pt x="1467" y="1467"/>
                  </a:cubicBezTo>
                  <a:cubicBezTo>
                    <a:pt x="1451" y="1415"/>
                    <a:pt x="819" y="119"/>
                    <a:pt x="819" y="1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3;p53">
              <a:extLst>
                <a:ext uri="{FF2B5EF4-FFF2-40B4-BE49-F238E27FC236}">
                  <a16:creationId xmlns:a16="http://schemas.microsoft.com/office/drawing/2014/main" id="{BB62E42B-B5DA-4498-4187-00F308F73A33}"/>
                </a:ext>
              </a:extLst>
            </p:cNvPr>
            <p:cNvSpPr/>
            <p:nvPr/>
          </p:nvSpPr>
          <p:spPr>
            <a:xfrm>
              <a:off x="6792033" y="2739100"/>
              <a:ext cx="138438" cy="208033"/>
            </a:xfrm>
            <a:custGeom>
              <a:avLst/>
              <a:gdLst/>
              <a:ahLst/>
              <a:cxnLst/>
              <a:rect l="l" t="t" r="r" b="b"/>
              <a:pathLst>
                <a:path w="8478" h="12740" extrusionOk="0">
                  <a:moveTo>
                    <a:pt x="6806" y="51"/>
                  </a:moveTo>
                  <a:cubicBezTo>
                    <a:pt x="6875" y="119"/>
                    <a:pt x="7675" y="1535"/>
                    <a:pt x="8102" y="2217"/>
                  </a:cubicBezTo>
                  <a:cubicBezTo>
                    <a:pt x="8102" y="2217"/>
                    <a:pt x="8478" y="2763"/>
                    <a:pt x="8205" y="3700"/>
                  </a:cubicBezTo>
                  <a:cubicBezTo>
                    <a:pt x="7914" y="4639"/>
                    <a:pt x="4282" y="12330"/>
                    <a:pt x="4282" y="12330"/>
                  </a:cubicBezTo>
                  <a:cubicBezTo>
                    <a:pt x="4282" y="12330"/>
                    <a:pt x="4009" y="12739"/>
                    <a:pt x="3600" y="12330"/>
                  </a:cubicBezTo>
                  <a:cubicBezTo>
                    <a:pt x="3173" y="11938"/>
                    <a:pt x="1" y="7027"/>
                    <a:pt x="1" y="7027"/>
                  </a:cubicBezTo>
                  <a:lnTo>
                    <a:pt x="6022" y="682"/>
                  </a:lnTo>
                  <a:cubicBezTo>
                    <a:pt x="6311" y="323"/>
                    <a:pt x="6738" y="0"/>
                    <a:pt x="6806" y="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84;p53">
              <a:extLst>
                <a:ext uri="{FF2B5EF4-FFF2-40B4-BE49-F238E27FC236}">
                  <a16:creationId xmlns:a16="http://schemas.microsoft.com/office/drawing/2014/main" id="{B4B8C1CB-B17E-F1A1-2C85-9C7CB5A560B2}"/>
                </a:ext>
              </a:extLst>
            </p:cNvPr>
            <p:cNvSpPr/>
            <p:nvPr/>
          </p:nvSpPr>
          <p:spPr>
            <a:xfrm>
              <a:off x="6631632" y="2739655"/>
              <a:ext cx="138438" cy="207478"/>
            </a:xfrm>
            <a:custGeom>
              <a:avLst/>
              <a:gdLst/>
              <a:ahLst/>
              <a:cxnLst/>
              <a:rect l="l" t="t" r="r" b="b"/>
              <a:pathLst>
                <a:path w="8478" h="12706" extrusionOk="0">
                  <a:moveTo>
                    <a:pt x="1672" y="17"/>
                  </a:moveTo>
                  <a:cubicBezTo>
                    <a:pt x="1638" y="51"/>
                    <a:pt x="803" y="1501"/>
                    <a:pt x="393" y="2183"/>
                  </a:cubicBezTo>
                  <a:cubicBezTo>
                    <a:pt x="393" y="2183"/>
                    <a:pt x="1" y="2729"/>
                    <a:pt x="291" y="3666"/>
                  </a:cubicBezTo>
                  <a:cubicBezTo>
                    <a:pt x="564" y="4605"/>
                    <a:pt x="4214" y="12296"/>
                    <a:pt x="4214" y="12296"/>
                  </a:cubicBezTo>
                  <a:cubicBezTo>
                    <a:pt x="4214" y="12296"/>
                    <a:pt x="4469" y="12705"/>
                    <a:pt x="4878" y="12296"/>
                  </a:cubicBezTo>
                  <a:cubicBezTo>
                    <a:pt x="5305" y="11904"/>
                    <a:pt x="8477" y="6993"/>
                    <a:pt x="8477" y="6993"/>
                  </a:cubicBezTo>
                  <a:lnTo>
                    <a:pt x="2456" y="648"/>
                  </a:lnTo>
                  <a:cubicBezTo>
                    <a:pt x="2047" y="171"/>
                    <a:pt x="1724" y="0"/>
                    <a:pt x="1672"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85;p53">
              <a:extLst>
                <a:ext uri="{FF2B5EF4-FFF2-40B4-BE49-F238E27FC236}">
                  <a16:creationId xmlns:a16="http://schemas.microsoft.com/office/drawing/2014/main" id="{E696B531-D840-FC33-766E-D027E46A9C3F}"/>
                </a:ext>
              </a:extLst>
            </p:cNvPr>
            <p:cNvSpPr/>
            <p:nvPr/>
          </p:nvSpPr>
          <p:spPr>
            <a:xfrm>
              <a:off x="5974139" y="3809866"/>
              <a:ext cx="1596286" cy="345622"/>
            </a:xfrm>
            <a:custGeom>
              <a:avLst/>
              <a:gdLst/>
              <a:ahLst/>
              <a:cxnLst/>
              <a:rect l="l" t="t" r="r" b="b"/>
              <a:pathLst>
                <a:path w="97757" h="21166" extrusionOk="0">
                  <a:moveTo>
                    <a:pt x="97757" y="0"/>
                  </a:moveTo>
                  <a:cubicBezTo>
                    <a:pt x="97757" y="0"/>
                    <a:pt x="59418" y="7761"/>
                    <a:pt x="48879" y="7761"/>
                  </a:cubicBezTo>
                  <a:cubicBezTo>
                    <a:pt x="38339" y="7761"/>
                    <a:pt x="1" y="0"/>
                    <a:pt x="1" y="0"/>
                  </a:cubicBezTo>
                  <a:lnTo>
                    <a:pt x="1893" y="7522"/>
                  </a:lnTo>
                  <a:lnTo>
                    <a:pt x="48879" y="21166"/>
                  </a:lnTo>
                  <a:lnTo>
                    <a:pt x="95863" y="7522"/>
                  </a:ln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86;p53">
              <a:extLst>
                <a:ext uri="{FF2B5EF4-FFF2-40B4-BE49-F238E27FC236}">
                  <a16:creationId xmlns:a16="http://schemas.microsoft.com/office/drawing/2014/main" id="{722DAF5F-834E-09F5-B827-2AE9D1FCAF4C}"/>
                </a:ext>
              </a:extLst>
            </p:cNvPr>
            <p:cNvSpPr/>
            <p:nvPr/>
          </p:nvSpPr>
          <p:spPr>
            <a:xfrm>
              <a:off x="6111712" y="4287738"/>
              <a:ext cx="252595" cy="199150"/>
            </a:xfrm>
            <a:custGeom>
              <a:avLst/>
              <a:gdLst/>
              <a:ahLst/>
              <a:cxnLst/>
              <a:rect l="l" t="t" r="r" b="b"/>
              <a:pathLst>
                <a:path w="15469" h="12196" extrusionOk="0">
                  <a:moveTo>
                    <a:pt x="5031" y="1553"/>
                  </a:moveTo>
                  <a:lnTo>
                    <a:pt x="7095" y="1281"/>
                  </a:lnTo>
                  <a:cubicBezTo>
                    <a:pt x="7095" y="1281"/>
                    <a:pt x="9824" y="547"/>
                    <a:pt x="10677" y="274"/>
                  </a:cubicBezTo>
                  <a:cubicBezTo>
                    <a:pt x="11529" y="1"/>
                    <a:pt x="13917" y="496"/>
                    <a:pt x="14684" y="4469"/>
                  </a:cubicBezTo>
                  <a:cubicBezTo>
                    <a:pt x="15468" y="8444"/>
                    <a:pt x="13405" y="9262"/>
                    <a:pt x="11102" y="9858"/>
                  </a:cubicBezTo>
                  <a:cubicBezTo>
                    <a:pt x="8801" y="10438"/>
                    <a:pt x="2916" y="12196"/>
                    <a:pt x="2916" y="12196"/>
                  </a:cubicBezTo>
                  <a:cubicBezTo>
                    <a:pt x="2916" y="12196"/>
                    <a:pt x="0" y="5919"/>
                    <a:pt x="5031" y="1553"/>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7;p53">
              <a:extLst>
                <a:ext uri="{FF2B5EF4-FFF2-40B4-BE49-F238E27FC236}">
                  <a16:creationId xmlns:a16="http://schemas.microsoft.com/office/drawing/2014/main" id="{3B4FC1A7-012D-86F9-A3AB-6E6C2AE4DBC6}"/>
                </a:ext>
              </a:extLst>
            </p:cNvPr>
            <p:cNvSpPr/>
            <p:nvPr/>
          </p:nvSpPr>
          <p:spPr>
            <a:xfrm>
              <a:off x="5947964" y="4462068"/>
              <a:ext cx="267912" cy="141492"/>
            </a:xfrm>
            <a:custGeom>
              <a:avLst/>
              <a:gdLst/>
              <a:ahLst/>
              <a:cxnLst/>
              <a:rect l="l" t="t" r="r" b="b"/>
              <a:pathLst>
                <a:path w="16407" h="8665" extrusionOk="0">
                  <a:moveTo>
                    <a:pt x="12944" y="87"/>
                  </a:moveTo>
                  <a:cubicBezTo>
                    <a:pt x="12944" y="87"/>
                    <a:pt x="13439" y="1"/>
                    <a:pt x="14531" y="1"/>
                  </a:cubicBezTo>
                  <a:cubicBezTo>
                    <a:pt x="15622" y="1"/>
                    <a:pt x="15673" y="701"/>
                    <a:pt x="15793" y="1281"/>
                  </a:cubicBezTo>
                  <a:cubicBezTo>
                    <a:pt x="15912" y="1861"/>
                    <a:pt x="16407" y="3396"/>
                    <a:pt x="14581" y="4112"/>
                  </a:cubicBezTo>
                  <a:cubicBezTo>
                    <a:pt x="12774" y="4828"/>
                    <a:pt x="1979" y="8665"/>
                    <a:pt x="1979" y="8665"/>
                  </a:cubicBezTo>
                  <a:lnTo>
                    <a:pt x="0" y="7641"/>
                  </a:lnTo>
                  <a:cubicBezTo>
                    <a:pt x="0" y="7641"/>
                    <a:pt x="5918" y="2184"/>
                    <a:pt x="12944" y="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88;p53">
              <a:extLst>
                <a:ext uri="{FF2B5EF4-FFF2-40B4-BE49-F238E27FC236}">
                  <a16:creationId xmlns:a16="http://schemas.microsoft.com/office/drawing/2014/main" id="{F17C555A-CDDC-2018-C479-BBAC87992A19}"/>
                </a:ext>
              </a:extLst>
            </p:cNvPr>
            <p:cNvSpPr/>
            <p:nvPr/>
          </p:nvSpPr>
          <p:spPr>
            <a:xfrm>
              <a:off x="5752472" y="4216739"/>
              <a:ext cx="481497" cy="521895"/>
            </a:xfrm>
            <a:custGeom>
              <a:avLst/>
              <a:gdLst/>
              <a:ahLst/>
              <a:cxnLst/>
              <a:rect l="l" t="t" r="r" b="b"/>
              <a:pathLst>
                <a:path w="29487" h="31961" extrusionOk="0">
                  <a:moveTo>
                    <a:pt x="22614" y="1"/>
                  </a:moveTo>
                  <a:cubicBezTo>
                    <a:pt x="22614" y="1"/>
                    <a:pt x="25325" y="1126"/>
                    <a:pt x="28652" y="3855"/>
                  </a:cubicBezTo>
                  <a:cubicBezTo>
                    <a:pt x="28652" y="3855"/>
                    <a:pt x="29487" y="4674"/>
                    <a:pt x="29009" y="5867"/>
                  </a:cubicBezTo>
                  <a:cubicBezTo>
                    <a:pt x="28549" y="7043"/>
                    <a:pt x="23927" y="9040"/>
                    <a:pt x="25564" y="15657"/>
                  </a:cubicBezTo>
                  <a:cubicBezTo>
                    <a:pt x="25564" y="15657"/>
                    <a:pt x="25957" y="16714"/>
                    <a:pt x="24832" y="17106"/>
                  </a:cubicBezTo>
                  <a:cubicBezTo>
                    <a:pt x="23688" y="17499"/>
                    <a:pt x="15945" y="20568"/>
                    <a:pt x="14974" y="21233"/>
                  </a:cubicBezTo>
                  <a:cubicBezTo>
                    <a:pt x="13985" y="21899"/>
                    <a:pt x="14035" y="22683"/>
                    <a:pt x="13951" y="23689"/>
                  </a:cubicBezTo>
                  <a:cubicBezTo>
                    <a:pt x="13883" y="24712"/>
                    <a:pt x="12314" y="24473"/>
                    <a:pt x="9517" y="27424"/>
                  </a:cubicBezTo>
                  <a:cubicBezTo>
                    <a:pt x="6702" y="30392"/>
                    <a:pt x="3855" y="31961"/>
                    <a:pt x="1637" y="30408"/>
                  </a:cubicBezTo>
                  <a:cubicBezTo>
                    <a:pt x="1637" y="30408"/>
                    <a:pt x="631" y="30051"/>
                    <a:pt x="307" y="28839"/>
                  </a:cubicBezTo>
                  <a:cubicBezTo>
                    <a:pt x="0" y="27629"/>
                    <a:pt x="938" y="23723"/>
                    <a:pt x="938" y="23723"/>
                  </a:cubicBezTo>
                  <a:lnTo>
                    <a:pt x="12978" y="62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89;p53">
              <a:extLst>
                <a:ext uri="{FF2B5EF4-FFF2-40B4-BE49-F238E27FC236}">
                  <a16:creationId xmlns:a16="http://schemas.microsoft.com/office/drawing/2014/main" id="{0C2819C9-545A-89C8-FE06-1105948F1D34}"/>
                </a:ext>
              </a:extLst>
            </p:cNvPr>
            <p:cNvSpPr/>
            <p:nvPr/>
          </p:nvSpPr>
          <p:spPr>
            <a:xfrm>
              <a:off x="5734918" y="4172732"/>
              <a:ext cx="389891" cy="546128"/>
            </a:xfrm>
            <a:custGeom>
              <a:avLst/>
              <a:gdLst/>
              <a:ahLst/>
              <a:cxnLst/>
              <a:rect l="l" t="t" r="r" b="b"/>
              <a:pathLst>
                <a:path w="23877" h="33445" extrusionOk="0">
                  <a:moveTo>
                    <a:pt x="23689" y="2696"/>
                  </a:moveTo>
                  <a:cubicBezTo>
                    <a:pt x="23689" y="2696"/>
                    <a:pt x="18385" y="9124"/>
                    <a:pt x="16986" y="10950"/>
                  </a:cubicBezTo>
                  <a:cubicBezTo>
                    <a:pt x="15588" y="12792"/>
                    <a:pt x="13371" y="13286"/>
                    <a:pt x="11222" y="15589"/>
                  </a:cubicBezTo>
                  <a:cubicBezTo>
                    <a:pt x="9073" y="17891"/>
                    <a:pt x="4247" y="24167"/>
                    <a:pt x="2729" y="27441"/>
                  </a:cubicBezTo>
                  <a:cubicBezTo>
                    <a:pt x="1212" y="30716"/>
                    <a:pt x="2064" y="32575"/>
                    <a:pt x="2712" y="33103"/>
                  </a:cubicBezTo>
                  <a:cubicBezTo>
                    <a:pt x="2712" y="33103"/>
                    <a:pt x="1519" y="33444"/>
                    <a:pt x="1280" y="33360"/>
                  </a:cubicBezTo>
                  <a:cubicBezTo>
                    <a:pt x="1041" y="33257"/>
                    <a:pt x="239" y="31381"/>
                    <a:pt x="120" y="29624"/>
                  </a:cubicBezTo>
                  <a:cubicBezTo>
                    <a:pt x="0" y="27885"/>
                    <a:pt x="2729" y="21950"/>
                    <a:pt x="5458" y="18283"/>
                  </a:cubicBezTo>
                  <a:cubicBezTo>
                    <a:pt x="8186" y="14634"/>
                    <a:pt x="11342" y="11700"/>
                    <a:pt x="14155" y="8085"/>
                  </a:cubicBezTo>
                  <a:cubicBezTo>
                    <a:pt x="16952" y="4452"/>
                    <a:pt x="18862" y="1552"/>
                    <a:pt x="19733" y="768"/>
                  </a:cubicBezTo>
                  <a:cubicBezTo>
                    <a:pt x="20586" y="1"/>
                    <a:pt x="20995" y="35"/>
                    <a:pt x="21404" y="69"/>
                  </a:cubicBezTo>
                  <a:cubicBezTo>
                    <a:pt x="21813" y="103"/>
                    <a:pt x="23485" y="1741"/>
                    <a:pt x="23672" y="2013"/>
                  </a:cubicBezTo>
                  <a:cubicBezTo>
                    <a:pt x="23876" y="2286"/>
                    <a:pt x="23689" y="2696"/>
                    <a:pt x="23689" y="26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0;p53">
              <a:extLst>
                <a:ext uri="{FF2B5EF4-FFF2-40B4-BE49-F238E27FC236}">
                  <a16:creationId xmlns:a16="http://schemas.microsoft.com/office/drawing/2014/main" id="{A605502E-796E-EB02-EFE5-D70AE54D9D91}"/>
                </a:ext>
              </a:extLst>
            </p:cNvPr>
            <p:cNvSpPr/>
            <p:nvPr/>
          </p:nvSpPr>
          <p:spPr>
            <a:xfrm>
              <a:off x="5734918" y="4172732"/>
              <a:ext cx="359257" cy="545295"/>
            </a:xfrm>
            <a:custGeom>
              <a:avLst/>
              <a:gdLst/>
              <a:ahLst/>
              <a:cxnLst/>
              <a:rect l="l" t="t" r="r" b="b"/>
              <a:pathLst>
                <a:path w="22001" h="33394" extrusionOk="0">
                  <a:moveTo>
                    <a:pt x="1928" y="33291"/>
                  </a:moveTo>
                  <a:cubicBezTo>
                    <a:pt x="1655" y="33360"/>
                    <a:pt x="1382" y="33394"/>
                    <a:pt x="1280" y="33360"/>
                  </a:cubicBezTo>
                  <a:cubicBezTo>
                    <a:pt x="1041" y="33257"/>
                    <a:pt x="239" y="31381"/>
                    <a:pt x="120" y="29624"/>
                  </a:cubicBezTo>
                  <a:cubicBezTo>
                    <a:pt x="0" y="27885"/>
                    <a:pt x="2729" y="21950"/>
                    <a:pt x="5458" y="18283"/>
                  </a:cubicBezTo>
                  <a:cubicBezTo>
                    <a:pt x="8186" y="14634"/>
                    <a:pt x="11342" y="11700"/>
                    <a:pt x="14155" y="8085"/>
                  </a:cubicBezTo>
                  <a:cubicBezTo>
                    <a:pt x="16952" y="4452"/>
                    <a:pt x="18862" y="1552"/>
                    <a:pt x="19733" y="768"/>
                  </a:cubicBezTo>
                  <a:cubicBezTo>
                    <a:pt x="20586" y="1"/>
                    <a:pt x="20995" y="35"/>
                    <a:pt x="21404" y="69"/>
                  </a:cubicBezTo>
                  <a:cubicBezTo>
                    <a:pt x="21523" y="86"/>
                    <a:pt x="21745" y="222"/>
                    <a:pt x="22000" y="427"/>
                  </a:cubicBezTo>
                  <a:cubicBezTo>
                    <a:pt x="22000" y="427"/>
                    <a:pt x="20943" y="120"/>
                    <a:pt x="18982" y="2696"/>
                  </a:cubicBezTo>
                  <a:cubicBezTo>
                    <a:pt x="17020" y="5270"/>
                    <a:pt x="13423" y="10370"/>
                    <a:pt x="8682" y="15469"/>
                  </a:cubicBezTo>
                  <a:cubicBezTo>
                    <a:pt x="3923" y="20569"/>
                    <a:pt x="1041" y="26743"/>
                    <a:pt x="682" y="29539"/>
                  </a:cubicBezTo>
                  <a:cubicBezTo>
                    <a:pt x="580" y="30392"/>
                    <a:pt x="1126" y="31773"/>
                    <a:pt x="1928" y="332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1;p53">
              <a:extLst>
                <a:ext uri="{FF2B5EF4-FFF2-40B4-BE49-F238E27FC236}">
                  <a16:creationId xmlns:a16="http://schemas.microsoft.com/office/drawing/2014/main" id="{83666BA6-D836-2A2F-1DE2-833125D30D46}"/>
                </a:ext>
              </a:extLst>
            </p:cNvPr>
            <p:cNvSpPr/>
            <p:nvPr/>
          </p:nvSpPr>
          <p:spPr>
            <a:xfrm>
              <a:off x="6236467" y="3794549"/>
              <a:ext cx="1498540" cy="678132"/>
            </a:xfrm>
            <a:custGeom>
              <a:avLst/>
              <a:gdLst/>
              <a:ahLst/>
              <a:cxnLst/>
              <a:rect l="l" t="t" r="r" b="b"/>
              <a:pathLst>
                <a:path w="91771" h="41529" extrusionOk="0">
                  <a:moveTo>
                    <a:pt x="820" y="30153"/>
                  </a:moveTo>
                  <a:cubicBezTo>
                    <a:pt x="820" y="30153"/>
                    <a:pt x="75007" y="3121"/>
                    <a:pt x="78759" y="1706"/>
                  </a:cubicBezTo>
                  <a:cubicBezTo>
                    <a:pt x="82493" y="308"/>
                    <a:pt x="87797" y="1"/>
                    <a:pt x="89264" y="4588"/>
                  </a:cubicBezTo>
                  <a:cubicBezTo>
                    <a:pt x="90747" y="9193"/>
                    <a:pt x="91770" y="19784"/>
                    <a:pt x="77888" y="23689"/>
                  </a:cubicBezTo>
                  <a:cubicBezTo>
                    <a:pt x="64023" y="27577"/>
                    <a:pt x="4708" y="40914"/>
                    <a:pt x="2678" y="41221"/>
                  </a:cubicBezTo>
                  <a:cubicBezTo>
                    <a:pt x="665" y="41528"/>
                    <a:pt x="1" y="32848"/>
                    <a:pt x="171" y="31295"/>
                  </a:cubicBezTo>
                  <a:cubicBezTo>
                    <a:pt x="171" y="31295"/>
                    <a:pt x="324" y="30443"/>
                    <a:pt x="820" y="301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2;p53">
              <a:extLst>
                <a:ext uri="{FF2B5EF4-FFF2-40B4-BE49-F238E27FC236}">
                  <a16:creationId xmlns:a16="http://schemas.microsoft.com/office/drawing/2014/main" id="{4060A5A2-0066-4862-4F1D-4F1E8B1F5C21}"/>
                </a:ext>
              </a:extLst>
            </p:cNvPr>
            <p:cNvSpPr/>
            <p:nvPr/>
          </p:nvSpPr>
          <p:spPr>
            <a:xfrm>
              <a:off x="7180241" y="4287738"/>
              <a:ext cx="252612" cy="199150"/>
            </a:xfrm>
            <a:custGeom>
              <a:avLst/>
              <a:gdLst/>
              <a:ahLst/>
              <a:cxnLst/>
              <a:rect l="l" t="t" r="r" b="b"/>
              <a:pathLst>
                <a:path w="15470" h="12196" extrusionOk="0">
                  <a:moveTo>
                    <a:pt x="10438" y="1553"/>
                  </a:moveTo>
                  <a:lnTo>
                    <a:pt x="8375" y="1281"/>
                  </a:lnTo>
                  <a:cubicBezTo>
                    <a:pt x="8375" y="1281"/>
                    <a:pt x="5647" y="547"/>
                    <a:pt x="4794" y="274"/>
                  </a:cubicBezTo>
                  <a:cubicBezTo>
                    <a:pt x="3941" y="1"/>
                    <a:pt x="1554" y="496"/>
                    <a:pt x="785" y="4469"/>
                  </a:cubicBezTo>
                  <a:cubicBezTo>
                    <a:pt x="1" y="8444"/>
                    <a:pt x="2065" y="9262"/>
                    <a:pt x="4367" y="9858"/>
                  </a:cubicBezTo>
                  <a:cubicBezTo>
                    <a:pt x="6670" y="10438"/>
                    <a:pt x="12553" y="12196"/>
                    <a:pt x="12553" y="12196"/>
                  </a:cubicBezTo>
                  <a:cubicBezTo>
                    <a:pt x="12553" y="12196"/>
                    <a:pt x="15470" y="5919"/>
                    <a:pt x="10438" y="1553"/>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3;p53">
              <a:extLst>
                <a:ext uri="{FF2B5EF4-FFF2-40B4-BE49-F238E27FC236}">
                  <a16:creationId xmlns:a16="http://schemas.microsoft.com/office/drawing/2014/main" id="{E07FE6B2-2220-4816-8BD7-AF91115EA672}"/>
                </a:ext>
              </a:extLst>
            </p:cNvPr>
            <p:cNvSpPr/>
            <p:nvPr/>
          </p:nvSpPr>
          <p:spPr>
            <a:xfrm>
              <a:off x="7328689" y="4462068"/>
              <a:ext cx="267912" cy="141492"/>
            </a:xfrm>
            <a:custGeom>
              <a:avLst/>
              <a:gdLst/>
              <a:ahLst/>
              <a:cxnLst/>
              <a:rect l="l" t="t" r="r" b="b"/>
              <a:pathLst>
                <a:path w="16407" h="8665" extrusionOk="0">
                  <a:moveTo>
                    <a:pt x="3462" y="87"/>
                  </a:moveTo>
                  <a:cubicBezTo>
                    <a:pt x="3462" y="87"/>
                    <a:pt x="2968" y="1"/>
                    <a:pt x="1877" y="1"/>
                  </a:cubicBezTo>
                  <a:cubicBezTo>
                    <a:pt x="785" y="1"/>
                    <a:pt x="733" y="701"/>
                    <a:pt x="615" y="1281"/>
                  </a:cubicBezTo>
                  <a:cubicBezTo>
                    <a:pt x="494" y="1861"/>
                    <a:pt x="1" y="3396"/>
                    <a:pt x="1825" y="4112"/>
                  </a:cubicBezTo>
                  <a:cubicBezTo>
                    <a:pt x="3633" y="4828"/>
                    <a:pt x="14429" y="8665"/>
                    <a:pt x="14429" y="8665"/>
                  </a:cubicBezTo>
                  <a:lnTo>
                    <a:pt x="16407" y="7641"/>
                  </a:lnTo>
                  <a:cubicBezTo>
                    <a:pt x="16407" y="7641"/>
                    <a:pt x="10488" y="2184"/>
                    <a:pt x="3462" y="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4;p53">
              <a:extLst>
                <a:ext uri="{FF2B5EF4-FFF2-40B4-BE49-F238E27FC236}">
                  <a16:creationId xmlns:a16="http://schemas.microsoft.com/office/drawing/2014/main" id="{509FD320-78C4-B098-54E1-334AEC0C90C5}"/>
                </a:ext>
              </a:extLst>
            </p:cNvPr>
            <p:cNvSpPr/>
            <p:nvPr/>
          </p:nvSpPr>
          <p:spPr>
            <a:xfrm>
              <a:off x="7310580" y="4216739"/>
              <a:ext cx="481530" cy="521895"/>
            </a:xfrm>
            <a:custGeom>
              <a:avLst/>
              <a:gdLst/>
              <a:ahLst/>
              <a:cxnLst/>
              <a:rect l="l" t="t" r="r" b="b"/>
              <a:pathLst>
                <a:path w="29489" h="31961" extrusionOk="0">
                  <a:moveTo>
                    <a:pt x="6874" y="1"/>
                  </a:moveTo>
                  <a:cubicBezTo>
                    <a:pt x="6874" y="1"/>
                    <a:pt x="4162" y="1126"/>
                    <a:pt x="837" y="3855"/>
                  </a:cubicBezTo>
                  <a:cubicBezTo>
                    <a:pt x="837" y="3855"/>
                    <a:pt x="0" y="4674"/>
                    <a:pt x="478" y="5867"/>
                  </a:cubicBezTo>
                  <a:cubicBezTo>
                    <a:pt x="939" y="7043"/>
                    <a:pt x="5560" y="9040"/>
                    <a:pt x="3923" y="15657"/>
                  </a:cubicBezTo>
                  <a:cubicBezTo>
                    <a:pt x="3923" y="15657"/>
                    <a:pt x="3531" y="16714"/>
                    <a:pt x="4657" y="17106"/>
                  </a:cubicBezTo>
                  <a:cubicBezTo>
                    <a:pt x="5799" y="17499"/>
                    <a:pt x="13542" y="20568"/>
                    <a:pt x="14514" y="21233"/>
                  </a:cubicBezTo>
                  <a:cubicBezTo>
                    <a:pt x="15486" y="21899"/>
                    <a:pt x="15452" y="22683"/>
                    <a:pt x="15538" y="23689"/>
                  </a:cubicBezTo>
                  <a:cubicBezTo>
                    <a:pt x="15606" y="24712"/>
                    <a:pt x="17175" y="24473"/>
                    <a:pt x="19972" y="27424"/>
                  </a:cubicBezTo>
                  <a:cubicBezTo>
                    <a:pt x="22785" y="30392"/>
                    <a:pt x="25634" y="31961"/>
                    <a:pt x="27851" y="30408"/>
                  </a:cubicBezTo>
                  <a:cubicBezTo>
                    <a:pt x="27851" y="30408"/>
                    <a:pt x="28857" y="30051"/>
                    <a:pt x="29164" y="28839"/>
                  </a:cubicBezTo>
                  <a:cubicBezTo>
                    <a:pt x="29488" y="27629"/>
                    <a:pt x="28550" y="23723"/>
                    <a:pt x="28550" y="23723"/>
                  </a:cubicBezTo>
                  <a:lnTo>
                    <a:pt x="16509" y="62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5;p53">
              <a:extLst>
                <a:ext uri="{FF2B5EF4-FFF2-40B4-BE49-F238E27FC236}">
                  <a16:creationId xmlns:a16="http://schemas.microsoft.com/office/drawing/2014/main" id="{83A0A52B-C6A7-4801-E3B2-7949ADAF3EFD}"/>
                </a:ext>
              </a:extLst>
            </p:cNvPr>
            <p:cNvSpPr/>
            <p:nvPr/>
          </p:nvSpPr>
          <p:spPr>
            <a:xfrm>
              <a:off x="7419741" y="4172732"/>
              <a:ext cx="389891" cy="546128"/>
            </a:xfrm>
            <a:custGeom>
              <a:avLst/>
              <a:gdLst/>
              <a:ahLst/>
              <a:cxnLst/>
              <a:rect l="l" t="t" r="r" b="b"/>
              <a:pathLst>
                <a:path w="23877" h="33445" extrusionOk="0">
                  <a:moveTo>
                    <a:pt x="189" y="2696"/>
                  </a:moveTo>
                  <a:cubicBezTo>
                    <a:pt x="189" y="2696"/>
                    <a:pt x="5492" y="9124"/>
                    <a:pt x="6891" y="10950"/>
                  </a:cubicBezTo>
                  <a:cubicBezTo>
                    <a:pt x="8289" y="12792"/>
                    <a:pt x="10506" y="13286"/>
                    <a:pt x="12655" y="15589"/>
                  </a:cubicBezTo>
                  <a:cubicBezTo>
                    <a:pt x="14804" y="17891"/>
                    <a:pt x="19631" y="24167"/>
                    <a:pt x="21148" y="27441"/>
                  </a:cubicBezTo>
                  <a:cubicBezTo>
                    <a:pt x="22667" y="30716"/>
                    <a:pt x="21814" y="32575"/>
                    <a:pt x="21166" y="33103"/>
                  </a:cubicBezTo>
                  <a:cubicBezTo>
                    <a:pt x="21166" y="33103"/>
                    <a:pt x="22342" y="33444"/>
                    <a:pt x="22599" y="33360"/>
                  </a:cubicBezTo>
                  <a:cubicBezTo>
                    <a:pt x="22837" y="33257"/>
                    <a:pt x="23638" y="31381"/>
                    <a:pt x="23758" y="29624"/>
                  </a:cubicBezTo>
                  <a:cubicBezTo>
                    <a:pt x="23877" y="27885"/>
                    <a:pt x="21148" y="21950"/>
                    <a:pt x="18420" y="18283"/>
                  </a:cubicBezTo>
                  <a:cubicBezTo>
                    <a:pt x="15691" y="14634"/>
                    <a:pt x="12536" y="11700"/>
                    <a:pt x="9722" y="8085"/>
                  </a:cubicBezTo>
                  <a:cubicBezTo>
                    <a:pt x="6925" y="4452"/>
                    <a:pt x="5015" y="1552"/>
                    <a:pt x="4146" y="768"/>
                  </a:cubicBezTo>
                  <a:cubicBezTo>
                    <a:pt x="3293" y="1"/>
                    <a:pt x="2884" y="35"/>
                    <a:pt x="2474" y="69"/>
                  </a:cubicBezTo>
                  <a:cubicBezTo>
                    <a:pt x="2065" y="103"/>
                    <a:pt x="394" y="1741"/>
                    <a:pt x="189" y="2013"/>
                  </a:cubicBezTo>
                  <a:cubicBezTo>
                    <a:pt x="1" y="2286"/>
                    <a:pt x="189" y="2696"/>
                    <a:pt x="189" y="26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96;p53">
              <a:extLst>
                <a:ext uri="{FF2B5EF4-FFF2-40B4-BE49-F238E27FC236}">
                  <a16:creationId xmlns:a16="http://schemas.microsoft.com/office/drawing/2014/main" id="{8E031027-6870-F056-D510-7B4419C77B8F}"/>
                </a:ext>
              </a:extLst>
            </p:cNvPr>
            <p:cNvSpPr/>
            <p:nvPr/>
          </p:nvSpPr>
          <p:spPr>
            <a:xfrm>
              <a:off x="7450374" y="4172732"/>
              <a:ext cx="359257" cy="545295"/>
            </a:xfrm>
            <a:custGeom>
              <a:avLst/>
              <a:gdLst/>
              <a:ahLst/>
              <a:cxnLst/>
              <a:rect l="l" t="t" r="r" b="b"/>
              <a:pathLst>
                <a:path w="22001" h="33394" extrusionOk="0">
                  <a:moveTo>
                    <a:pt x="20075" y="33291"/>
                  </a:moveTo>
                  <a:cubicBezTo>
                    <a:pt x="20347" y="33360"/>
                    <a:pt x="20620" y="33394"/>
                    <a:pt x="20723" y="33360"/>
                  </a:cubicBezTo>
                  <a:cubicBezTo>
                    <a:pt x="20961" y="33257"/>
                    <a:pt x="21762" y="31381"/>
                    <a:pt x="21882" y="29624"/>
                  </a:cubicBezTo>
                  <a:cubicBezTo>
                    <a:pt x="22001" y="27885"/>
                    <a:pt x="19272" y="21950"/>
                    <a:pt x="16544" y="18283"/>
                  </a:cubicBezTo>
                  <a:cubicBezTo>
                    <a:pt x="13815" y="14634"/>
                    <a:pt x="10660" y="11700"/>
                    <a:pt x="7846" y="8085"/>
                  </a:cubicBezTo>
                  <a:cubicBezTo>
                    <a:pt x="5049" y="4452"/>
                    <a:pt x="3139" y="1552"/>
                    <a:pt x="2270" y="768"/>
                  </a:cubicBezTo>
                  <a:cubicBezTo>
                    <a:pt x="1417" y="1"/>
                    <a:pt x="1008" y="35"/>
                    <a:pt x="598" y="69"/>
                  </a:cubicBezTo>
                  <a:cubicBezTo>
                    <a:pt x="478" y="86"/>
                    <a:pt x="257" y="222"/>
                    <a:pt x="1" y="427"/>
                  </a:cubicBezTo>
                  <a:cubicBezTo>
                    <a:pt x="1" y="427"/>
                    <a:pt x="1042" y="120"/>
                    <a:pt x="3020" y="2696"/>
                  </a:cubicBezTo>
                  <a:cubicBezTo>
                    <a:pt x="4981" y="5270"/>
                    <a:pt x="8580" y="10370"/>
                    <a:pt x="13321" y="15469"/>
                  </a:cubicBezTo>
                  <a:cubicBezTo>
                    <a:pt x="18078" y="20569"/>
                    <a:pt x="20961" y="26743"/>
                    <a:pt x="21319" y="29539"/>
                  </a:cubicBezTo>
                  <a:cubicBezTo>
                    <a:pt x="21421" y="30392"/>
                    <a:pt x="20875" y="31773"/>
                    <a:pt x="20075" y="332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97;p53">
              <a:extLst>
                <a:ext uri="{FF2B5EF4-FFF2-40B4-BE49-F238E27FC236}">
                  <a16:creationId xmlns:a16="http://schemas.microsoft.com/office/drawing/2014/main" id="{1928EC0D-94BA-D791-7981-9F8D2B5BB1AF}"/>
                </a:ext>
              </a:extLst>
            </p:cNvPr>
            <p:cNvSpPr/>
            <p:nvPr/>
          </p:nvSpPr>
          <p:spPr>
            <a:xfrm>
              <a:off x="5809542" y="3794549"/>
              <a:ext cx="1498557" cy="678132"/>
            </a:xfrm>
            <a:custGeom>
              <a:avLst/>
              <a:gdLst/>
              <a:ahLst/>
              <a:cxnLst/>
              <a:rect l="l" t="t" r="r" b="b"/>
              <a:pathLst>
                <a:path w="91772" h="41529" extrusionOk="0">
                  <a:moveTo>
                    <a:pt x="90953" y="30153"/>
                  </a:moveTo>
                  <a:cubicBezTo>
                    <a:pt x="90953" y="30153"/>
                    <a:pt x="16766" y="3121"/>
                    <a:pt x="13014" y="1706"/>
                  </a:cubicBezTo>
                  <a:cubicBezTo>
                    <a:pt x="9278" y="308"/>
                    <a:pt x="3975" y="1"/>
                    <a:pt x="2491" y="4588"/>
                  </a:cubicBezTo>
                  <a:cubicBezTo>
                    <a:pt x="1024" y="9193"/>
                    <a:pt x="1" y="19784"/>
                    <a:pt x="13883" y="23689"/>
                  </a:cubicBezTo>
                  <a:cubicBezTo>
                    <a:pt x="27749" y="27577"/>
                    <a:pt x="87065" y="40914"/>
                    <a:pt x="89093" y="41221"/>
                  </a:cubicBezTo>
                  <a:cubicBezTo>
                    <a:pt x="91106" y="41528"/>
                    <a:pt x="91772" y="32848"/>
                    <a:pt x="91601" y="31295"/>
                  </a:cubicBezTo>
                  <a:cubicBezTo>
                    <a:pt x="91601" y="31295"/>
                    <a:pt x="91447" y="30443"/>
                    <a:pt x="90953" y="30153"/>
                  </a:cubicBez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98;p53">
              <a:extLst>
                <a:ext uri="{FF2B5EF4-FFF2-40B4-BE49-F238E27FC236}">
                  <a16:creationId xmlns:a16="http://schemas.microsoft.com/office/drawing/2014/main" id="{D5CE5CD4-26A9-92C9-F871-2250CF1D2EE6}"/>
                </a:ext>
              </a:extLst>
            </p:cNvPr>
            <p:cNvSpPr/>
            <p:nvPr/>
          </p:nvSpPr>
          <p:spPr>
            <a:xfrm>
              <a:off x="6747487" y="2554450"/>
              <a:ext cx="71587" cy="43452"/>
            </a:xfrm>
            <a:custGeom>
              <a:avLst/>
              <a:gdLst/>
              <a:ahLst/>
              <a:cxnLst/>
              <a:rect l="l" t="t" r="r" b="b"/>
              <a:pathLst>
                <a:path w="4384" h="2661" extrusionOk="0">
                  <a:moveTo>
                    <a:pt x="921" y="496"/>
                  </a:moveTo>
                  <a:cubicBezTo>
                    <a:pt x="905" y="239"/>
                    <a:pt x="700" y="52"/>
                    <a:pt x="461" y="52"/>
                  </a:cubicBezTo>
                  <a:cubicBezTo>
                    <a:pt x="205" y="52"/>
                    <a:pt x="0" y="257"/>
                    <a:pt x="0" y="512"/>
                  </a:cubicBezTo>
                  <a:cubicBezTo>
                    <a:pt x="18" y="1110"/>
                    <a:pt x="273" y="1655"/>
                    <a:pt x="666" y="2047"/>
                  </a:cubicBezTo>
                  <a:cubicBezTo>
                    <a:pt x="1075" y="2440"/>
                    <a:pt x="1621" y="2661"/>
                    <a:pt x="2217" y="2661"/>
                  </a:cubicBezTo>
                  <a:cubicBezTo>
                    <a:pt x="2815" y="2661"/>
                    <a:pt x="3361" y="2406"/>
                    <a:pt x="3752" y="2013"/>
                  </a:cubicBezTo>
                  <a:cubicBezTo>
                    <a:pt x="4145" y="1603"/>
                    <a:pt x="4384" y="1058"/>
                    <a:pt x="4366" y="461"/>
                  </a:cubicBezTo>
                  <a:cubicBezTo>
                    <a:pt x="4366" y="205"/>
                    <a:pt x="4162" y="0"/>
                    <a:pt x="3923" y="0"/>
                  </a:cubicBezTo>
                  <a:cubicBezTo>
                    <a:pt x="3668" y="18"/>
                    <a:pt x="3463" y="223"/>
                    <a:pt x="3463" y="461"/>
                  </a:cubicBezTo>
                  <a:cubicBezTo>
                    <a:pt x="3479" y="819"/>
                    <a:pt x="3327" y="1144"/>
                    <a:pt x="3104" y="1365"/>
                  </a:cubicBezTo>
                  <a:cubicBezTo>
                    <a:pt x="2883" y="1603"/>
                    <a:pt x="2558" y="1758"/>
                    <a:pt x="2201" y="1758"/>
                  </a:cubicBezTo>
                  <a:cubicBezTo>
                    <a:pt x="1860" y="1758"/>
                    <a:pt x="1535" y="1621"/>
                    <a:pt x="1296" y="1399"/>
                  </a:cubicBezTo>
                  <a:cubicBezTo>
                    <a:pt x="1058" y="1160"/>
                    <a:pt x="921" y="853"/>
                    <a:pt x="921" y="496"/>
                  </a:cubicBezTo>
                  <a:close/>
                </a:path>
              </a:pathLst>
            </a:custGeom>
            <a:solidFill>
              <a:srgbClr val="D47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99;p53">
              <a:extLst>
                <a:ext uri="{FF2B5EF4-FFF2-40B4-BE49-F238E27FC236}">
                  <a16:creationId xmlns:a16="http://schemas.microsoft.com/office/drawing/2014/main" id="{5EA2FC7D-2756-4019-F3E1-4311D13CC622}"/>
                </a:ext>
              </a:extLst>
            </p:cNvPr>
            <p:cNvSpPr/>
            <p:nvPr/>
          </p:nvSpPr>
          <p:spPr>
            <a:xfrm>
              <a:off x="6977515" y="2382080"/>
              <a:ext cx="496830" cy="912325"/>
            </a:xfrm>
            <a:custGeom>
              <a:avLst/>
              <a:gdLst/>
              <a:ahLst/>
              <a:cxnLst/>
              <a:rect l="l" t="t" r="r" b="b"/>
              <a:pathLst>
                <a:path w="30426" h="55871" extrusionOk="0">
                  <a:moveTo>
                    <a:pt x="3718" y="23722"/>
                  </a:moveTo>
                  <a:cubicBezTo>
                    <a:pt x="3718" y="23722"/>
                    <a:pt x="5048" y="23433"/>
                    <a:pt x="5662" y="22290"/>
                  </a:cubicBezTo>
                  <a:cubicBezTo>
                    <a:pt x="6294" y="21164"/>
                    <a:pt x="12586" y="307"/>
                    <a:pt x="12586" y="307"/>
                  </a:cubicBezTo>
                  <a:cubicBezTo>
                    <a:pt x="12586" y="307"/>
                    <a:pt x="12979" y="0"/>
                    <a:pt x="13269" y="68"/>
                  </a:cubicBezTo>
                  <a:cubicBezTo>
                    <a:pt x="13576" y="137"/>
                    <a:pt x="25907" y="8562"/>
                    <a:pt x="29966" y="12091"/>
                  </a:cubicBezTo>
                  <a:cubicBezTo>
                    <a:pt x="29966" y="12091"/>
                    <a:pt x="30425" y="12450"/>
                    <a:pt x="30084" y="13507"/>
                  </a:cubicBezTo>
                  <a:cubicBezTo>
                    <a:pt x="29761" y="14565"/>
                    <a:pt x="11222" y="49254"/>
                    <a:pt x="11222" y="49254"/>
                  </a:cubicBezTo>
                  <a:cubicBezTo>
                    <a:pt x="11222" y="49254"/>
                    <a:pt x="9448" y="53040"/>
                    <a:pt x="9296" y="55871"/>
                  </a:cubicBezTo>
                  <a:cubicBezTo>
                    <a:pt x="9296" y="55871"/>
                    <a:pt x="0" y="42773"/>
                    <a:pt x="0" y="41920"/>
                  </a:cubicBezTo>
                  <a:cubicBezTo>
                    <a:pt x="0" y="41084"/>
                    <a:pt x="3718" y="23722"/>
                    <a:pt x="3718" y="237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00;p53">
              <a:extLst>
                <a:ext uri="{FF2B5EF4-FFF2-40B4-BE49-F238E27FC236}">
                  <a16:creationId xmlns:a16="http://schemas.microsoft.com/office/drawing/2014/main" id="{98BADE55-2983-7250-3CB2-FA4E76AE2917}"/>
                </a:ext>
              </a:extLst>
            </p:cNvPr>
            <p:cNvSpPr/>
            <p:nvPr/>
          </p:nvSpPr>
          <p:spPr>
            <a:xfrm>
              <a:off x="6114211" y="1302382"/>
              <a:ext cx="668939" cy="1295259"/>
            </a:xfrm>
            <a:custGeom>
              <a:avLst/>
              <a:gdLst/>
              <a:ahLst/>
              <a:cxnLst/>
              <a:rect l="l" t="t" r="r" b="b"/>
              <a:pathLst>
                <a:path w="40966" h="79322" extrusionOk="0">
                  <a:moveTo>
                    <a:pt x="14583" y="68270"/>
                  </a:moveTo>
                  <a:lnTo>
                    <a:pt x="15076" y="66854"/>
                  </a:lnTo>
                  <a:lnTo>
                    <a:pt x="12570" y="58583"/>
                  </a:lnTo>
                  <a:lnTo>
                    <a:pt x="36174" y="26844"/>
                  </a:lnTo>
                  <a:cubicBezTo>
                    <a:pt x="36174" y="26844"/>
                    <a:pt x="36822" y="25957"/>
                    <a:pt x="37213" y="25770"/>
                  </a:cubicBezTo>
                  <a:cubicBezTo>
                    <a:pt x="37606" y="25600"/>
                    <a:pt x="40965" y="24679"/>
                    <a:pt x="40965" y="22069"/>
                  </a:cubicBezTo>
                  <a:lnTo>
                    <a:pt x="40965" y="1348"/>
                  </a:lnTo>
                  <a:cubicBezTo>
                    <a:pt x="40965" y="563"/>
                    <a:pt x="39891" y="0"/>
                    <a:pt x="39464" y="0"/>
                  </a:cubicBezTo>
                  <a:cubicBezTo>
                    <a:pt x="39039" y="0"/>
                    <a:pt x="39039" y="1553"/>
                    <a:pt x="39039" y="2474"/>
                  </a:cubicBezTo>
                  <a:cubicBezTo>
                    <a:pt x="39039" y="2474"/>
                    <a:pt x="38271" y="2217"/>
                    <a:pt x="38271" y="3036"/>
                  </a:cubicBezTo>
                  <a:cubicBezTo>
                    <a:pt x="38271" y="3854"/>
                    <a:pt x="37538" y="7709"/>
                    <a:pt x="37350" y="9125"/>
                  </a:cubicBezTo>
                  <a:cubicBezTo>
                    <a:pt x="37145" y="10523"/>
                    <a:pt x="33206" y="20090"/>
                    <a:pt x="32677" y="21063"/>
                  </a:cubicBezTo>
                  <a:cubicBezTo>
                    <a:pt x="32149" y="22052"/>
                    <a:pt x="5680" y="48435"/>
                    <a:pt x="3582" y="50481"/>
                  </a:cubicBezTo>
                  <a:cubicBezTo>
                    <a:pt x="1501" y="52528"/>
                    <a:pt x="0" y="54711"/>
                    <a:pt x="120" y="56826"/>
                  </a:cubicBezTo>
                  <a:cubicBezTo>
                    <a:pt x="257" y="58941"/>
                    <a:pt x="3241" y="79321"/>
                    <a:pt x="3241" y="7932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01;p53">
              <a:extLst>
                <a:ext uri="{FF2B5EF4-FFF2-40B4-BE49-F238E27FC236}">
                  <a16:creationId xmlns:a16="http://schemas.microsoft.com/office/drawing/2014/main" id="{C301880A-558D-B466-E141-5E0A6E41E5A8}"/>
                </a:ext>
              </a:extLst>
            </p:cNvPr>
            <p:cNvSpPr/>
            <p:nvPr/>
          </p:nvSpPr>
          <p:spPr>
            <a:xfrm>
              <a:off x="6092215" y="2382080"/>
              <a:ext cx="496830" cy="912325"/>
            </a:xfrm>
            <a:custGeom>
              <a:avLst/>
              <a:gdLst/>
              <a:ahLst/>
              <a:cxnLst/>
              <a:rect l="l" t="t" r="r" b="b"/>
              <a:pathLst>
                <a:path w="30426" h="55871" extrusionOk="0">
                  <a:moveTo>
                    <a:pt x="26708" y="23722"/>
                  </a:moveTo>
                  <a:cubicBezTo>
                    <a:pt x="26708" y="23722"/>
                    <a:pt x="25378" y="23433"/>
                    <a:pt x="24764" y="22290"/>
                  </a:cubicBezTo>
                  <a:cubicBezTo>
                    <a:pt x="24132" y="21164"/>
                    <a:pt x="17840" y="307"/>
                    <a:pt x="17840" y="307"/>
                  </a:cubicBezTo>
                  <a:cubicBezTo>
                    <a:pt x="17840" y="307"/>
                    <a:pt x="17447" y="0"/>
                    <a:pt x="17157" y="68"/>
                  </a:cubicBezTo>
                  <a:cubicBezTo>
                    <a:pt x="16851" y="137"/>
                    <a:pt x="4503" y="8562"/>
                    <a:pt x="460" y="12091"/>
                  </a:cubicBezTo>
                  <a:cubicBezTo>
                    <a:pt x="460" y="12091"/>
                    <a:pt x="1" y="12450"/>
                    <a:pt x="324" y="13507"/>
                  </a:cubicBezTo>
                  <a:cubicBezTo>
                    <a:pt x="665" y="14565"/>
                    <a:pt x="19204" y="49254"/>
                    <a:pt x="19204" y="49254"/>
                  </a:cubicBezTo>
                  <a:cubicBezTo>
                    <a:pt x="19204" y="49254"/>
                    <a:pt x="20978" y="53040"/>
                    <a:pt x="21131" y="55871"/>
                  </a:cubicBezTo>
                  <a:cubicBezTo>
                    <a:pt x="21131" y="55871"/>
                    <a:pt x="30426" y="42773"/>
                    <a:pt x="30426" y="41920"/>
                  </a:cubicBezTo>
                  <a:cubicBezTo>
                    <a:pt x="30426" y="41084"/>
                    <a:pt x="26708" y="23722"/>
                    <a:pt x="26708" y="237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02;p53">
              <a:extLst>
                <a:ext uri="{FF2B5EF4-FFF2-40B4-BE49-F238E27FC236}">
                  <a16:creationId xmlns:a16="http://schemas.microsoft.com/office/drawing/2014/main" id="{EE33172F-C739-D2A2-7560-980F28EA3FDB}"/>
                </a:ext>
              </a:extLst>
            </p:cNvPr>
            <p:cNvSpPr/>
            <p:nvPr/>
          </p:nvSpPr>
          <p:spPr>
            <a:xfrm>
              <a:off x="5604281" y="1195392"/>
              <a:ext cx="614906" cy="614906"/>
            </a:xfrm>
            <a:custGeom>
              <a:avLst/>
              <a:gdLst/>
              <a:ahLst/>
              <a:cxnLst/>
              <a:rect l="l" t="t" r="r" b="b"/>
              <a:pathLst>
                <a:path w="37657" h="37657" extrusionOk="0">
                  <a:moveTo>
                    <a:pt x="18828" y="37657"/>
                  </a:moveTo>
                  <a:cubicBezTo>
                    <a:pt x="29197" y="37657"/>
                    <a:pt x="37656" y="29198"/>
                    <a:pt x="37656" y="18828"/>
                  </a:cubicBezTo>
                  <a:cubicBezTo>
                    <a:pt x="37656" y="8459"/>
                    <a:pt x="29197" y="0"/>
                    <a:pt x="18828" y="0"/>
                  </a:cubicBezTo>
                  <a:cubicBezTo>
                    <a:pt x="8459" y="0"/>
                    <a:pt x="0" y="8459"/>
                    <a:pt x="0" y="18828"/>
                  </a:cubicBezTo>
                  <a:cubicBezTo>
                    <a:pt x="0" y="29198"/>
                    <a:pt x="8459" y="37657"/>
                    <a:pt x="18828" y="376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03;p53">
              <a:extLst>
                <a:ext uri="{FF2B5EF4-FFF2-40B4-BE49-F238E27FC236}">
                  <a16:creationId xmlns:a16="http://schemas.microsoft.com/office/drawing/2014/main" id="{49C940EC-4843-E1AD-C5BB-9EBDBF8E3247}"/>
                </a:ext>
              </a:extLst>
            </p:cNvPr>
            <p:cNvSpPr/>
            <p:nvPr/>
          </p:nvSpPr>
          <p:spPr>
            <a:xfrm>
              <a:off x="5788637" y="1483079"/>
              <a:ext cx="251207" cy="39565"/>
            </a:xfrm>
            <a:custGeom>
              <a:avLst/>
              <a:gdLst/>
              <a:ahLst/>
              <a:cxnLst/>
              <a:rect l="l" t="t" r="r" b="b"/>
              <a:pathLst>
                <a:path w="15384" h="2423" extrusionOk="0">
                  <a:moveTo>
                    <a:pt x="0" y="2422"/>
                  </a:moveTo>
                  <a:lnTo>
                    <a:pt x="15383" y="2422"/>
                  </a:lnTo>
                  <a:lnTo>
                    <a:pt x="15383"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3">
              <a:extLst>
                <a:ext uri="{FF2B5EF4-FFF2-40B4-BE49-F238E27FC236}">
                  <a16:creationId xmlns:a16="http://schemas.microsoft.com/office/drawing/2014/main" id="{B17D1C82-BEB3-215A-F97D-FD622C5C90B2}"/>
                </a:ext>
              </a:extLst>
            </p:cNvPr>
            <p:cNvSpPr/>
            <p:nvPr/>
          </p:nvSpPr>
          <p:spPr>
            <a:xfrm>
              <a:off x="5715401" y="1431283"/>
              <a:ext cx="53755" cy="143419"/>
            </a:xfrm>
            <a:custGeom>
              <a:avLst/>
              <a:gdLst/>
              <a:ahLst/>
              <a:cxnLst/>
              <a:rect l="l" t="t" r="r" b="b"/>
              <a:pathLst>
                <a:path w="3292" h="8783" extrusionOk="0">
                  <a:moveTo>
                    <a:pt x="1654" y="0"/>
                  </a:moveTo>
                  <a:lnTo>
                    <a:pt x="1654" y="0"/>
                  </a:lnTo>
                  <a:cubicBezTo>
                    <a:pt x="2541" y="0"/>
                    <a:pt x="3291" y="733"/>
                    <a:pt x="3291" y="1637"/>
                  </a:cubicBezTo>
                  <a:lnTo>
                    <a:pt x="3291" y="7145"/>
                  </a:lnTo>
                  <a:cubicBezTo>
                    <a:pt x="3291" y="8050"/>
                    <a:pt x="2541" y="8783"/>
                    <a:pt x="1654" y="8783"/>
                  </a:cubicBezTo>
                  <a:lnTo>
                    <a:pt x="1654" y="8783"/>
                  </a:lnTo>
                  <a:cubicBezTo>
                    <a:pt x="751" y="8783"/>
                    <a:pt x="0" y="8050"/>
                    <a:pt x="0" y="7145"/>
                  </a:cubicBezTo>
                  <a:lnTo>
                    <a:pt x="0" y="1637"/>
                  </a:lnTo>
                  <a:cubicBezTo>
                    <a:pt x="0" y="733"/>
                    <a:pt x="751" y="0"/>
                    <a:pt x="1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3">
              <a:extLst>
                <a:ext uri="{FF2B5EF4-FFF2-40B4-BE49-F238E27FC236}">
                  <a16:creationId xmlns:a16="http://schemas.microsoft.com/office/drawing/2014/main" id="{95DA6356-2D26-8DC2-4B33-FA01A042878E}"/>
                </a:ext>
              </a:extLst>
            </p:cNvPr>
            <p:cNvSpPr/>
            <p:nvPr/>
          </p:nvSpPr>
          <p:spPr>
            <a:xfrm>
              <a:off x="5740466" y="1401466"/>
              <a:ext cx="53755" cy="202759"/>
            </a:xfrm>
            <a:custGeom>
              <a:avLst/>
              <a:gdLst/>
              <a:ahLst/>
              <a:cxnLst/>
              <a:rect l="l" t="t" r="r" b="b"/>
              <a:pathLst>
                <a:path w="3292" h="12417" extrusionOk="0">
                  <a:moveTo>
                    <a:pt x="1638" y="1"/>
                  </a:moveTo>
                  <a:lnTo>
                    <a:pt x="1638" y="1"/>
                  </a:lnTo>
                  <a:cubicBezTo>
                    <a:pt x="751" y="1"/>
                    <a:pt x="0" y="751"/>
                    <a:pt x="0" y="1638"/>
                  </a:cubicBezTo>
                  <a:lnTo>
                    <a:pt x="0" y="10779"/>
                  </a:lnTo>
                  <a:cubicBezTo>
                    <a:pt x="0" y="11684"/>
                    <a:pt x="751" y="12416"/>
                    <a:pt x="1638" y="12416"/>
                  </a:cubicBezTo>
                  <a:lnTo>
                    <a:pt x="1638" y="12416"/>
                  </a:lnTo>
                  <a:cubicBezTo>
                    <a:pt x="2541" y="12416"/>
                    <a:pt x="3291" y="11684"/>
                    <a:pt x="3291" y="10779"/>
                  </a:cubicBezTo>
                  <a:lnTo>
                    <a:pt x="3291" y="1638"/>
                  </a:lnTo>
                  <a:cubicBezTo>
                    <a:pt x="3291" y="751"/>
                    <a:pt x="2541" y="1"/>
                    <a:pt x="1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3">
              <a:extLst>
                <a:ext uri="{FF2B5EF4-FFF2-40B4-BE49-F238E27FC236}">
                  <a16:creationId xmlns:a16="http://schemas.microsoft.com/office/drawing/2014/main" id="{48AF4FB6-9623-4B1B-204F-162C09425126}"/>
                </a:ext>
              </a:extLst>
            </p:cNvPr>
            <p:cNvSpPr/>
            <p:nvPr/>
          </p:nvSpPr>
          <p:spPr>
            <a:xfrm>
              <a:off x="5766348" y="1378638"/>
              <a:ext cx="53494" cy="248709"/>
            </a:xfrm>
            <a:custGeom>
              <a:avLst/>
              <a:gdLst/>
              <a:ahLst/>
              <a:cxnLst/>
              <a:rect l="l" t="t" r="r" b="b"/>
              <a:pathLst>
                <a:path w="3276" h="15231" extrusionOk="0">
                  <a:moveTo>
                    <a:pt x="1638" y="0"/>
                  </a:moveTo>
                  <a:lnTo>
                    <a:pt x="1638" y="0"/>
                  </a:lnTo>
                  <a:cubicBezTo>
                    <a:pt x="2543" y="0"/>
                    <a:pt x="3275" y="734"/>
                    <a:pt x="3275" y="1637"/>
                  </a:cubicBezTo>
                  <a:lnTo>
                    <a:pt x="3275" y="13593"/>
                  </a:lnTo>
                  <a:cubicBezTo>
                    <a:pt x="3275" y="14497"/>
                    <a:pt x="2543" y="15231"/>
                    <a:pt x="1638" y="15231"/>
                  </a:cubicBezTo>
                  <a:lnTo>
                    <a:pt x="1638" y="15231"/>
                  </a:lnTo>
                  <a:cubicBezTo>
                    <a:pt x="735" y="15231"/>
                    <a:pt x="1" y="14497"/>
                    <a:pt x="1" y="13593"/>
                  </a:cubicBezTo>
                  <a:lnTo>
                    <a:pt x="1" y="1637"/>
                  </a:lnTo>
                  <a:cubicBezTo>
                    <a:pt x="1" y="734"/>
                    <a:pt x="735" y="0"/>
                    <a:pt x="16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07;p53">
              <a:extLst>
                <a:ext uri="{FF2B5EF4-FFF2-40B4-BE49-F238E27FC236}">
                  <a16:creationId xmlns:a16="http://schemas.microsoft.com/office/drawing/2014/main" id="{EEEC0CBA-E6E2-5F68-3BF0-A5FBDA81BF07}"/>
                </a:ext>
              </a:extLst>
            </p:cNvPr>
            <p:cNvSpPr/>
            <p:nvPr/>
          </p:nvSpPr>
          <p:spPr>
            <a:xfrm>
              <a:off x="6054312" y="1431283"/>
              <a:ext cx="53772" cy="143419"/>
            </a:xfrm>
            <a:custGeom>
              <a:avLst/>
              <a:gdLst/>
              <a:ahLst/>
              <a:cxnLst/>
              <a:rect l="l" t="t" r="r" b="b"/>
              <a:pathLst>
                <a:path w="3293" h="8783" extrusionOk="0">
                  <a:moveTo>
                    <a:pt x="1637" y="0"/>
                  </a:moveTo>
                  <a:lnTo>
                    <a:pt x="1637" y="0"/>
                  </a:lnTo>
                  <a:cubicBezTo>
                    <a:pt x="750" y="0"/>
                    <a:pt x="0" y="733"/>
                    <a:pt x="0" y="1637"/>
                  </a:cubicBezTo>
                  <a:lnTo>
                    <a:pt x="0" y="7145"/>
                  </a:lnTo>
                  <a:cubicBezTo>
                    <a:pt x="0" y="8050"/>
                    <a:pt x="750" y="8783"/>
                    <a:pt x="1637" y="8783"/>
                  </a:cubicBezTo>
                  <a:lnTo>
                    <a:pt x="1637" y="8783"/>
                  </a:lnTo>
                  <a:cubicBezTo>
                    <a:pt x="2542" y="8783"/>
                    <a:pt x="3292" y="8050"/>
                    <a:pt x="3292" y="7145"/>
                  </a:cubicBezTo>
                  <a:lnTo>
                    <a:pt x="3292" y="1637"/>
                  </a:lnTo>
                  <a:cubicBezTo>
                    <a:pt x="3292" y="733"/>
                    <a:pt x="2542"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08;p53">
              <a:extLst>
                <a:ext uri="{FF2B5EF4-FFF2-40B4-BE49-F238E27FC236}">
                  <a16:creationId xmlns:a16="http://schemas.microsoft.com/office/drawing/2014/main" id="{F2FB4DCA-1208-85A0-E10B-FECEA8630781}"/>
                </a:ext>
              </a:extLst>
            </p:cNvPr>
            <p:cNvSpPr/>
            <p:nvPr/>
          </p:nvSpPr>
          <p:spPr>
            <a:xfrm>
              <a:off x="6029247" y="1401466"/>
              <a:ext cx="53772" cy="202759"/>
            </a:xfrm>
            <a:custGeom>
              <a:avLst/>
              <a:gdLst/>
              <a:ahLst/>
              <a:cxnLst/>
              <a:rect l="l" t="t" r="r" b="b"/>
              <a:pathLst>
                <a:path w="3293" h="12417" extrusionOk="0">
                  <a:moveTo>
                    <a:pt x="1655" y="1"/>
                  </a:moveTo>
                  <a:lnTo>
                    <a:pt x="1655" y="1"/>
                  </a:lnTo>
                  <a:cubicBezTo>
                    <a:pt x="2542" y="1"/>
                    <a:pt x="3292" y="751"/>
                    <a:pt x="3292" y="1638"/>
                  </a:cubicBezTo>
                  <a:lnTo>
                    <a:pt x="3292" y="10779"/>
                  </a:lnTo>
                  <a:cubicBezTo>
                    <a:pt x="3292" y="11684"/>
                    <a:pt x="2542" y="12416"/>
                    <a:pt x="1655" y="12416"/>
                  </a:cubicBezTo>
                  <a:lnTo>
                    <a:pt x="1655" y="12416"/>
                  </a:lnTo>
                  <a:cubicBezTo>
                    <a:pt x="751" y="12416"/>
                    <a:pt x="0" y="11684"/>
                    <a:pt x="0" y="10779"/>
                  </a:cubicBezTo>
                  <a:lnTo>
                    <a:pt x="0" y="1638"/>
                  </a:lnTo>
                  <a:cubicBezTo>
                    <a:pt x="0" y="751"/>
                    <a:pt x="751" y="1"/>
                    <a:pt x="1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09;p53">
              <a:extLst>
                <a:ext uri="{FF2B5EF4-FFF2-40B4-BE49-F238E27FC236}">
                  <a16:creationId xmlns:a16="http://schemas.microsoft.com/office/drawing/2014/main" id="{7DF395E7-ECF3-835B-7EFC-1D77990FD9DA}"/>
                </a:ext>
              </a:extLst>
            </p:cNvPr>
            <p:cNvSpPr/>
            <p:nvPr/>
          </p:nvSpPr>
          <p:spPr>
            <a:xfrm>
              <a:off x="6003627" y="1378638"/>
              <a:ext cx="53478" cy="248709"/>
            </a:xfrm>
            <a:custGeom>
              <a:avLst/>
              <a:gdLst/>
              <a:ahLst/>
              <a:cxnLst/>
              <a:rect l="l" t="t" r="r" b="b"/>
              <a:pathLst>
                <a:path w="3275" h="15231" extrusionOk="0">
                  <a:moveTo>
                    <a:pt x="1637" y="0"/>
                  </a:moveTo>
                  <a:lnTo>
                    <a:pt x="1637" y="0"/>
                  </a:lnTo>
                  <a:cubicBezTo>
                    <a:pt x="734" y="0"/>
                    <a:pt x="0" y="734"/>
                    <a:pt x="0" y="1637"/>
                  </a:cubicBezTo>
                  <a:lnTo>
                    <a:pt x="0" y="13593"/>
                  </a:lnTo>
                  <a:cubicBezTo>
                    <a:pt x="0" y="14497"/>
                    <a:pt x="734" y="15231"/>
                    <a:pt x="1637" y="15231"/>
                  </a:cubicBezTo>
                  <a:lnTo>
                    <a:pt x="1637" y="15231"/>
                  </a:lnTo>
                  <a:cubicBezTo>
                    <a:pt x="2542" y="15231"/>
                    <a:pt x="3275" y="14497"/>
                    <a:pt x="3275" y="13593"/>
                  </a:cubicBezTo>
                  <a:lnTo>
                    <a:pt x="3275" y="1637"/>
                  </a:lnTo>
                  <a:cubicBezTo>
                    <a:pt x="3275" y="734"/>
                    <a:pt x="2542"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10;p53">
              <a:extLst>
                <a:ext uri="{FF2B5EF4-FFF2-40B4-BE49-F238E27FC236}">
                  <a16:creationId xmlns:a16="http://schemas.microsoft.com/office/drawing/2014/main" id="{9BFA230B-3756-1E62-1035-3B7759D43949}"/>
                </a:ext>
              </a:extLst>
            </p:cNvPr>
            <p:cNvSpPr/>
            <p:nvPr/>
          </p:nvSpPr>
          <p:spPr>
            <a:xfrm>
              <a:off x="7465413" y="2678943"/>
              <a:ext cx="685644" cy="685644"/>
            </a:xfrm>
            <a:custGeom>
              <a:avLst/>
              <a:gdLst/>
              <a:ahLst/>
              <a:cxnLst/>
              <a:rect l="l" t="t" r="r" b="b"/>
              <a:pathLst>
                <a:path w="41989" h="41989" extrusionOk="0">
                  <a:moveTo>
                    <a:pt x="20995" y="41989"/>
                  </a:moveTo>
                  <a:cubicBezTo>
                    <a:pt x="32558" y="41989"/>
                    <a:pt x="41989" y="32557"/>
                    <a:pt x="41989" y="20994"/>
                  </a:cubicBezTo>
                  <a:cubicBezTo>
                    <a:pt x="41989" y="9431"/>
                    <a:pt x="32558" y="0"/>
                    <a:pt x="20995" y="0"/>
                  </a:cubicBezTo>
                  <a:cubicBezTo>
                    <a:pt x="9432" y="0"/>
                    <a:pt x="1" y="9431"/>
                    <a:pt x="1" y="20994"/>
                  </a:cubicBezTo>
                  <a:cubicBezTo>
                    <a:pt x="1" y="32557"/>
                    <a:pt x="9432" y="41989"/>
                    <a:pt x="20995" y="419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11;p53">
              <a:extLst>
                <a:ext uri="{FF2B5EF4-FFF2-40B4-BE49-F238E27FC236}">
                  <a16:creationId xmlns:a16="http://schemas.microsoft.com/office/drawing/2014/main" id="{F866C71F-0AA0-73FB-828D-5B9B1A824746}"/>
                </a:ext>
              </a:extLst>
            </p:cNvPr>
            <p:cNvSpPr/>
            <p:nvPr/>
          </p:nvSpPr>
          <p:spPr>
            <a:xfrm>
              <a:off x="7794592" y="2805086"/>
              <a:ext cx="52923" cy="182429"/>
            </a:xfrm>
            <a:custGeom>
              <a:avLst/>
              <a:gdLst/>
              <a:ahLst/>
              <a:cxnLst/>
              <a:rect l="l" t="t" r="r" b="b"/>
              <a:pathLst>
                <a:path w="3241" h="11172" extrusionOk="0">
                  <a:moveTo>
                    <a:pt x="188" y="4623"/>
                  </a:moveTo>
                  <a:cubicBezTo>
                    <a:pt x="341" y="3138"/>
                    <a:pt x="1023" y="307"/>
                    <a:pt x="1978" y="103"/>
                  </a:cubicBezTo>
                  <a:cubicBezTo>
                    <a:pt x="2524" y="0"/>
                    <a:pt x="3240" y="223"/>
                    <a:pt x="2661" y="1535"/>
                  </a:cubicBezTo>
                  <a:cubicBezTo>
                    <a:pt x="2081" y="2815"/>
                    <a:pt x="1143" y="4896"/>
                    <a:pt x="1075" y="8204"/>
                  </a:cubicBezTo>
                  <a:cubicBezTo>
                    <a:pt x="1023" y="11172"/>
                    <a:pt x="0" y="6328"/>
                    <a:pt x="188" y="46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12;p53">
              <a:extLst>
                <a:ext uri="{FF2B5EF4-FFF2-40B4-BE49-F238E27FC236}">
                  <a16:creationId xmlns:a16="http://schemas.microsoft.com/office/drawing/2014/main" id="{24DE1E15-6E7D-A4C4-E219-EC00D38A0581}"/>
                </a:ext>
              </a:extLst>
            </p:cNvPr>
            <p:cNvSpPr/>
            <p:nvPr/>
          </p:nvSpPr>
          <p:spPr>
            <a:xfrm>
              <a:off x="7654782" y="2828763"/>
              <a:ext cx="148726" cy="106107"/>
            </a:xfrm>
            <a:custGeom>
              <a:avLst/>
              <a:gdLst/>
              <a:ahLst/>
              <a:cxnLst/>
              <a:rect l="l" t="t" r="r" b="b"/>
              <a:pathLst>
                <a:path w="9108" h="6498" extrusionOk="0">
                  <a:moveTo>
                    <a:pt x="9108" y="4315"/>
                  </a:moveTo>
                  <a:cubicBezTo>
                    <a:pt x="8921" y="1877"/>
                    <a:pt x="6857" y="1"/>
                    <a:pt x="3855" y="35"/>
                  </a:cubicBezTo>
                  <a:cubicBezTo>
                    <a:pt x="853" y="69"/>
                    <a:pt x="1" y="444"/>
                    <a:pt x="1" y="444"/>
                  </a:cubicBezTo>
                  <a:cubicBezTo>
                    <a:pt x="1" y="444"/>
                    <a:pt x="2525" y="6498"/>
                    <a:pt x="9108" y="43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13;p53">
              <a:extLst>
                <a:ext uri="{FF2B5EF4-FFF2-40B4-BE49-F238E27FC236}">
                  <a16:creationId xmlns:a16="http://schemas.microsoft.com/office/drawing/2014/main" id="{2AAB2B0D-C3FA-5309-EB4E-CB024C5FBF51}"/>
                </a:ext>
              </a:extLst>
            </p:cNvPr>
            <p:cNvSpPr/>
            <p:nvPr/>
          </p:nvSpPr>
          <p:spPr>
            <a:xfrm>
              <a:off x="7525308" y="2895876"/>
              <a:ext cx="558097" cy="344218"/>
            </a:xfrm>
            <a:custGeom>
              <a:avLst/>
              <a:gdLst/>
              <a:ahLst/>
              <a:cxnLst/>
              <a:rect l="l" t="t" r="r" b="b"/>
              <a:pathLst>
                <a:path w="34178" h="21080" extrusionOk="0">
                  <a:moveTo>
                    <a:pt x="14615" y="20893"/>
                  </a:moveTo>
                  <a:cubicBezTo>
                    <a:pt x="16338" y="21080"/>
                    <a:pt x="16798" y="19938"/>
                    <a:pt x="17378" y="19938"/>
                  </a:cubicBezTo>
                  <a:cubicBezTo>
                    <a:pt x="17992" y="19938"/>
                    <a:pt x="18726" y="21080"/>
                    <a:pt x="20090" y="20893"/>
                  </a:cubicBezTo>
                  <a:cubicBezTo>
                    <a:pt x="23483" y="20415"/>
                    <a:pt x="34177" y="5782"/>
                    <a:pt x="25359" y="1160"/>
                  </a:cubicBezTo>
                  <a:cubicBezTo>
                    <a:pt x="23160" y="0"/>
                    <a:pt x="19783" y="1519"/>
                    <a:pt x="17344" y="3172"/>
                  </a:cubicBezTo>
                  <a:cubicBezTo>
                    <a:pt x="15229" y="1740"/>
                    <a:pt x="12348" y="154"/>
                    <a:pt x="10267" y="955"/>
                  </a:cubicBezTo>
                  <a:cubicBezTo>
                    <a:pt x="0" y="4878"/>
                    <a:pt x="10488" y="20449"/>
                    <a:pt x="14615" y="208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14;p53">
              <a:extLst>
                <a:ext uri="{FF2B5EF4-FFF2-40B4-BE49-F238E27FC236}">
                  <a16:creationId xmlns:a16="http://schemas.microsoft.com/office/drawing/2014/main" id="{2EE0AC36-D799-7B86-96E5-FB1DDEEF0632}"/>
                </a:ext>
              </a:extLst>
            </p:cNvPr>
            <p:cNvSpPr/>
            <p:nvPr/>
          </p:nvSpPr>
          <p:spPr>
            <a:xfrm>
              <a:off x="7645311" y="2937368"/>
              <a:ext cx="143451" cy="148448"/>
            </a:xfrm>
            <a:custGeom>
              <a:avLst/>
              <a:gdLst/>
              <a:ahLst/>
              <a:cxnLst/>
              <a:rect l="l" t="t" r="r" b="b"/>
              <a:pathLst>
                <a:path w="8785" h="9091" extrusionOk="0">
                  <a:moveTo>
                    <a:pt x="5185" y="172"/>
                  </a:moveTo>
                  <a:cubicBezTo>
                    <a:pt x="2611" y="1"/>
                    <a:pt x="274" y="1825"/>
                    <a:pt x="137" y="4656"/>
                  </a:cubicBezTo>
                  <a:cubicBezTo>
                    <a:pt x="1" y="7471"/>
                    <a:pt x="1519" y="6789"/>
                    <a:pt x="1929" y="5049"/>
                  </a:cubicBezTo>
                  <a:cubicBezTo>
                    <a:pt x="2338" y="3326"/>
                    <a:pt x="3821" y="1825"/>
                    <a:pt x="6295" y="1962"/>
                  </a:cubicBezTo>
                  <a:cubicBezTo>
                    <a:pt x="8785" y="2098"/>
                    <a:pt x="6875" y="274"/>
                    <a:pt x="5185" y="172"/>
                  </a:cubicBezTo>
                  <a:close/>
                  <a:moveTo>
                    <a:pt x="1656" y="7351"/>
                  </a:moveTo>
                  <a:cubicBezTo>
                    <a:pt x="2150" y="7351"/>
                    <a:pt x="2525" y="7744"/>
                    <a:pt x="2525" y="8221"/>
                  </a:cubicBezTo>
                  <a:cubicBezTo>
                    <a:pt x="2525" y="8699"/>
                    <a:pt x="2150" y="9090"/>
                    <a:pt x="1656" y="9090"/>
                  </a:cubicBezTo>
                  <a:cubicBezTo>
                    <a:pt x="1178" y="9090"/>
                    <a:pt x="803" y="8699"/>
                    <a:pt x="803" y="8221"/>
                  </a:cubicBezTo>
                  <a:cubicBezTo>
                    <a:pt x="803" y="7744"/>
                    <a:pt x="1178" y="7351"/>
                    <a:pt x="1656" y="73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15;p53">
              <a:extLst>
                <a:ext uri="{FF2B5EF4-FFF2-40B4-BE49-F238E27FC236}">
                  <a16:creationId xmlns:a16="http://schemas.microsoft.com/office/drawing/2014/main" id="{7749ABF6-1B3F-56EB-7694-56835E1737EB}"/>
                </a:ext>
              </a:extLst>
            </p:cNvPr>
            <p:cNvSpPr/>
            <p:nvPr/>
          </p:nvSpPr>
          <p:spPr>
            <a:xfrm>
              <a:off x="7669005" y="2829873"/>
              <a:ext cx="128674" cy="59062"/>
            </a:xfrm>
            <a:custGeom>
              <a:avLst/>
              <a:gdLst/>
              <a:ahLst/>
              <a:cxnLst/>
              <a:rect l="l" t="t" r="r" b="b"/>
              <a:pathLst>
                <a:path w="7880" h="3617" extrusionOk="0">
                  <a:moveTo>
                    <a:pt x="6344" y="2746"/>
                  </a:moveTo>
                  <a:cubicBezTo>
                    <a:pt x="4928" y="171"/>
                    <a:pt x="2131" y="785"/>
                    <a:pt x="0" y="631"/>
                  </a:cubicBezTo>
                  <a:cubicBezTo>
                    <a:pt x="2763" y="1"/>
                    <a:pt x="5849" y="308"/>
                    <a:pt x="7452" y="2696"/>
                  </a:cubicBezTo>
                  <a:cubicBezTo>
                    <a:pt x="7879" y="3565"/>
                    <a:pt x="6770" y="3616"/>
                    <a:pt x="6344" y="27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6;p53">
              <a:extLst>
                <a:ext uri="{FF2B5EF4-FFF2-40B4-BE49-F238E27FC236}">
                  <a16:creationId xmlns:a16="http://schemas.microsoft.com/office/drawing/2014/main" id="{795B405E-498B-4B6D-68B3-A84F6ABDED49}"/>
                </a:ext>
              </a:extLst>
            </p:cNvPr>
            <p:cNvSpPr/>
            <p:nvPr/>
          </p:nvSpPr>
          <p:spPr>
            <a:xfrm>
              <a:off x="5411601" y="2656376"/>
              <a:ext cx="647483" cy="647499"/>
            </a:xfrm>
            <a:custGeom>
              <a:avLst/>
              <a:gdLst/>
              <a:ahLst/>
              <a:cxnLst/>
              <a:rect l="l" t="t" r="r" b="b"/>
              <a:pathLst>
                <a:path w="39652" h="39653" extrusionOk="0">
                  <a:moveTo>
                    <a:pt x="19818" y="39653"/>
                  </a:moveTo>
                  <a:cubicBezTo>
                    <a:pt x="30749" y="39653"/>
                    <a:pt x="39652" y="30750"/>
                    <a:pt x="39652" y="19835"/>
                  </a:cubicBezTo>
                  <a:cubicBezTo>
                    <a:pt x="39652" y="8920"/>
                    <a:pt x="30749" y="0"/>
                    <a:pt x="19818" y="0"/>
                  </a:cubicBezTo>
                  <a:cubicBezTo>
                    <a:pt x="8903" y="0"/>
                    <a:pt x="1" y="8920"/>
                    <a:pt x="1" y="19835"/>
                  </a:cubicBezTo>
                  <a:cubicBezTo>
                    <a:pt x="1" y="30750"/>
                    <a:pt x="8903" y="39653"/>
                    <a:pt x="19818" y="396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17;p53">
              <a:extLst>
                <a:ext uri="{FF2B5EF4-FFF2-40B4-BE49-F238E27FC236}">
                  <a16:creationId xmlns:a16="http://schemas.microsoft.com/office/drawing/2014/main" id="{42F3182A-D916-D82E-AECD-B0E20E7DD5F3}"/>
                </a:ext>
              </a:extLst>
            </p:cNvPr>
            <p:cNvSpPr/>
            <p:nvPr/>
          </p:nvSpPr>
          <p:spPr>
            <a:xfrm>
              <a:off x="5477326" y="2849648"/>
              <a:ext cx="515478" cy="306351"/>
            </a:xfrm>
            <a:custGeom>
              <a:avLst/>
              <a:gdLst/>
              <a:ahLst/>
              <a:cxnLst/>
              <a:rect l="l" t="t" r="r" b="b"/>
              <a:pathLst>
                <a:path w="31568" h="18761" extrusionOk="0">
                  <a:moveTo>
                    <a:pt x="5833" y="2251"/>
                  </a:moveTo>
                  <a:lnTo>
                    <a:pt x="5833" y="2251"/>
                  </a:lnTo>
                  <a:cubicBezTo>
                    <a:pt x="8084" y="0"/>
                    <a:pt x="11750" y="0"/>
                    <a:pt x="14001" y="2251"/>
                  </a:cubicBezTo>
                  <a:lnTo>
                    <a:pt x="15793" y="4043"/>
                  </a:lnTo>
                  <a:lnTo>
                    <a:pt x="17583" y="2251"/>
                  </a:lnTo>
                  <a:cubicBezTo>
                    <a:pt x="19834" y="0"/>
                    <a:pt x="23518" y="0"/>
                    <a:pt x="25769" y="2251"/>
                  </a:cubicBezTo>
                  <a:lnTo>
                    <a:pt x="25769" y="2251"/>
                  </a:lnTo>
                  <a:cubicBezTo>
                    <a:pt x="31568" y="8068"/>
                    <a:pt x="22922" y="14855"/>
                    <a:pt x="15793" y="18760"/>
                  </a:cubicBezTo>
                  <a:cubicBezTo>
                    <a:pt x="9294" y="15759"/>
                    <a:pt x="0" y="8068"/>
                    <a:pt x="5833" y="22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18;p53">
              <a:extLst>
                <a:ext uri="{FF2B5EF4-FFF2-40B4-BE49-F238E27FC236}">
                  <a16:creationId xmlns:a16="http://schemas.microsoft.com/office/drawing/2014/main" id="{B5A4F8E6-62C8-C4E3-6698-781660F712A0}"/>
                </a:ext>
              </a:extLst>
            </p:cNvPr>
            <p:cNvSpPr/>
            <p:nvPr/>
          </p:nvSpPr>
          <p:spPr>
            <a:xfrm>
              <a:off x="5680885" y="3019520"/>
              <a:ext cx="108621" cy="54033"/>
            </a:xfrm>
            <a:custGeom>
              <a:avLst/>
              <a:gdLst/>
              <a:ahLst/>
              <a:cxnLst/>
              <a:rect l="l" t="t" r="r" b="b"/>
              <a:pathLst>
                <a:path w="6652" h="3309" extrusionOk="0">
                  <a:moveTo>
                    <a:pt x="5987" y="341"/>
                  </a:moveTo>
                  <a:cubicBezTo>
                    <a:pt x="5987" y="155"/>
                    <a:pt x="6140" y="0"/>
                    <a:pt x="6328" y="0"/>
                  </a:cubicBezTo>
                  <a:cubicBezTo>
                    <a:pt x="6499" y="0"/>
                    <a:pt x="6652" y="155"/>
                    <a:pt x="6652" y="341"/>
                  </a:cubicBezTo>
                  <a:cubicBezTo>
                    <a:pt x="6652" y="1178"/>
                    <a:pt x="6277" y="1911"/>
                    <a:pt x="5663" y="2456"/>
                  </a:cubicBezTo>
                  <a:cubicBezTo>
                    <a:pt x="5066" y="2986"/>
                    <a:pt x="4230" y="3309"/>
                    <a:pt x="3327" y="3309"/>
                  </a:cubicBezTo>
                  <a:cubicBezTo>
                    <a:pt x="2422" y="3309"/>
                    <a:pt x="1587" y="2986"/>
                    <a:pt x="990" y="2456"/>
                  </a:cubicBezTo>
                  <a:cubicBezTo>
                    <a:pt x="376" y="1911"/>
                    <a:pt x="1" y="1178"/>
                    <a:pt x="1" y="341"/>
                  </a:cubicBezTo>
                  <a:cubicBezTo>
                    <a:pt x="1" y="155"/>
                    <a:pt x="155" y="0"/>
                    <a:pt x="342" y="0"/>
                  </a:cubicBezTo>
                  <a:cubicBezTo>
                    <a:pt x="512" y="0"/>
                    <a:pt x="666" y="155"/>
                    <a:pt x="666" y="341"/>
                  </a:cubicBezTo>
                  <a:cubicBezTo>
                    <a:pt x="666" y="973"/>
                    <a:pt x="956" y="1553"/>
                    <a:pt x="1433" y="1962"/>
                  </a:cubicBezTo>
                  <a:cubicBezTo>
                    <a:pt x="1911" y="2388"/>
                    <a:pt x="2593" y="2645"/>
                    <a:pt x="3327" y="2645"/>
                  </a:cubicBezTo>
                  <a:cubicBezTo>
                    <a:pt x="4077" y="2645"/>
                    <a:pt x="4742" y="2388"/>
                    <a:pt x="5219" y="1962"/>
                  </a:cubicBezTo>
                  <a:cubicBezTo>
                    <a:pt x="5697" y="1553"/>
                    <a:pt x="5987" y="973"/>
                    <a:pt x="5987" y="3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19;p53">
              <a:extLst>
                <a:ext uri="{FF2B5EF4-FFF2-40B4-BE49-F238E27FC236}">
                  <a16:creationId xmlns:a16="http://schemas.microsoft.com/office/drawing/2014/main" id="{4CC4D08B-90E6-7375-655D-690E55E22A4E}"/>
                </a:ext>
              </a:extLst>
            </p:cNvPr>
            <p:cNvSpPr/>
            <p:nvPr/>
          </p:nvSpPr>
          <p:spPr>
            <a:xfrm>
              <a:off x="5642740" y="2960768"/>
              <a:ext cx="49036" cy="30095"/>
            </a:xfrm>
            <a:custGeom>
              <a:avLst/>
              <a:gdLst/>
              <a:ahLst/>
              <a:cxnLst/>
              <a:rect l="l" t="t" r="r" b="b"/>
              <a:pathLst>
                <a:path w="3003" h="1843" extrusionOk="0">
                  <a:moveTo>
                    <a:pt x="3002" y="1501"/>
                  </a:moveTo>
                  <a:cubicBezTo>
                    <a:pt x="3002" y="1688"/>
                    <a:pt x="2866" y="1842"/>
                    <a:pt x="2678" y="1842"/>
                  </a:cubicBezTo>
                  <a:cubicBezTo>
                    <a:pt x="2491" y="1842"/>
                    <a:pt x="2337" y="1688"/>
                    <a:pt x="2337" y="1501"/>
                  </a:cubicBezTo>
                  <a:cubicBezTo>
                    <a:pt x="2337" y="1279"/>
                    <a:pt x="2252" y="1058"/>
                    <a:pt x="2098" y="904"/>
                  </a:cubicBezTo>
                  <a:cubicBezTo>
                    <a:pt x="1945" y="751"/>
                    <a:pt x="1740" y="665"/>
                    <a:pt x="1502" y="665"/>
                  </a:cubicBezTo>
                  <a:cubicBezTo>
                    <a:pt x="1279" y="665"/>
                    <a:pt x="1058" y="751"/>
                    <a:pt x="904" y="904"/>
                  </a:cubicBezTo>
                  <a:cubicBezTo>
                    <a:pt x="768" y="1058"/>
                    <a:pt x="665" y="1279"/>
                    <a:pt x="665" y="1501"/>
                  </a:cubicBezTo>
                  <a:cubicBezTo>
                    <a:pt x="665" y="1688"/>
                    <a:pt x="512" y="1842"/>
                    <a:pt x="342" y="1842"/>
                  </a:cubicBezTo>
                  <a:cubicBezTo>
                    <a:pt x="154" y="1842"/>
                    <a:pt x="1" y="1688"/>
                    <a:pt x="1" y="1501"/>
                  </a:cubicBezTo>
                  <a:cubicBezTo>
                    <a:pt x="1" y="1092"/>
                    <a:pt x="171" y="717"/>
                    <a:pt x="444" y="444"/>
                  </a:cubicBezTo>
                  <a:cubicBezTo>
                    <a:pt x="717" y="171"/>
                    <a:pt x="1092" y="1"/>
                    <a:pt x="1502" y="1"/>
                  </a:cubicBezTo>
                  <a:cubicBezTo>
                    <a:pt x="1911" y="1"/>
                    <a:pt x="2286" y="171"/>
                    <a:pt x="2559" y="444"/>
                  </a:cubicBezTo>
                  <a:lnTo>
                    <a:pt x="2575" y="444"/>
                  </a:lnTo>
                  <a:cubicBezTo>
                    <a:pt x="2832" y="717"/>
                    <a:pt x="3002" y="1092"/>
                    <a:pt x="3002" y="150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20;p53">
              <a:extLst>
                <a:ext uri="{FF2B5EF4-FFF2-40B4-BE49-F238E27FC236}">
                  <a16:creationId xmlns:a16="http://schemas.microsoft.com/office/drawing/2014/main" id="{3AAEC693-2FB8-CA7B-CC55-F5F4A7B82E2A}"/>
                </a:ext>
              </a:extLst>
            </p:cNvPr>
            <p:cNvSpPr/>
            <p:nvPr/>
          </p:nvSpPr>
          <p:spPr>
            <a:xfrm>
              <a:off x="5779757" y="2960768"/>
              <a:ext cx="49298" cy="30095"/>
            </a:xfrm>
            <a:custGeom>
              <a:avLst/>
              <a:gdLst/>
              <a:ahLst/>
              <a:cxnLst/>
              <a:rect l="l" t="t" r="r" b="b"/>
              <a:pathLst>
                <a:path w="3019" h="1843" extrusionOk="0">
                  <a:moveTo>
                    <a:pt x="3019" y="1501"/>
                  </a:moveTo>
                  <a:cubicBezTo>
                    <a:pt x="3019" y="1688"/>
                    <a:pt x="2866" y="1842"/>
                    <a:pt x="2677" y="1842"/>
                  </a:cubicBezTo>
                  <a:cubicBezTo>
                    <a:pt x="2491" y="1842"/>
                    <a:pt x="2336" y="1688"/>
                    <a:pt x="2336" y="1501"/>
                  </a:cubicBezTo>
                  <a:cubicBezTo>
                    <a:pt x="2336" y="1279"/>
                    <a:pt x="2252" y="1058"/>
                    <a:pt x="2098" y="904"/>
                  </a:cubicBezTo>
                  <a:cubicBezTo>
                    <a:pt x="1945" y="751"/>
                    <a:pt x="1740" y="665"/>
                    <a:pt x="1501" y="665"/>
                  </a:cubicBezTo>
                  <a:cubicBezTo>
                    <a:pt x="1279" y="665"/>
                    <a:pt x="1074" y="751"/>
                    <a:pt x="921" y="904"/>
                  </a:cubicBezTo>
                  <a:cubicBezTo>
                    <a:pt x="767" y="1058"/>
                    <a:pt x="665" y="1279"/>
                    <a:pt x="665" y="1501"/>
                  </a:cubicBezTo>
                  <a:cubicBezTo>
                    <a:pt x="665" y="1688"/>
                    <a:pt x="512" y="1842"/>
                    <a:pt x="342" y="1842"/>
                  </a:cubicBezTo>
                  <a:cubicBezTo>
                    <a:pt x="153" y="1842"/>
                    <a:pt x="1" y="1688"/>
                    <a:pt x="1" y="1501"/>
                  </a:cubicBezTo>
                  <a:cubicBezTo>
                    <a:pt x="1" y="1092"/>
                    <a:pt x="171" y="717"/>
                    <a:pt x="444" y="444"/>
                  </a:cubicBezTo>
                  <a:cubicBezTo>
                    <a:pt x="717" y="171"/>
                    <a:pt x="1092" y="1"/>
                    <a:pt x="1501" y="1"/>
                  </a:cubicBezTo>
                  <a:cubicBezTo>
                    <a:pt x="1927" y="1"/>
                    <a:pt x="2302" y="171"/>
                    <a:pt x="2575" y="444"/>
                  </a:cubicBezTo>
                  <a:lnTo>
                    <a:pt x="2575" y="444"/>
                  </a:lnTo>
                  <a:cubicBezTo>
                    <a:pt x="2848" y="717"/>
                    <a:pt x="3019" y="1092"/>
                    <a:pt x="3019" y="150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21;p53">
              <a:extLst>
                <a:ext uri="{FF2B5EF4-FFF2-40B4-BE49-F238E27FC236}">
                  <a16:creationId xmlns:a16="http://schemas.microsoft.com/office/drawing/2014/main" id="{5D9FECEE-60EA-3605-1FC5-2FC7D752B5D1}"/>
                </a:ext>
              </a:extLst>
            </p:cNvPr>
            <p:cNvSpPr/>
            <p:nvPr/>
          </p:nvSpPr>
          <p:spPr>
            <a:xfrm>
              <a:off x="7290079" y="1191718"/>
              <a:ext cx="685644" cy="685644"/>
            </a:xfrm>
            <a:custGeom>
              <a:avLst/>
              <a:gdLst/>
              <a:ahLst/>
              <a:cxnLst/>
              <a:rect l="l" t="t" r="r" b="b"/>
              <a:pathLst>
                <a:path w="41989" h="41989" extrusionOk="0">
                  <a:moveTo>
                    <a:pt x="20994" y="41989"/>
                  </a:moveTo>
                  <a:cubicBezTo>
                    <a:pt x="32556" y="41989"/>
                    <a:pt x="41988" y="32558"/>
                    <a:pt x="41988" y="20995"/>
                  </a:cubicBezTo>
                  <a:cubicBezTo>
                    <a:pt x="41988" y="9432"/>
                    <a:pt x="32556" y="1"/>
                    <a:pt x="20994" y="1"/>
                  </a:cubicBezTo>
                  <a:cubicBezTo>
                    <a:pt x="9431" y="1"/>
                    <a:pt x="0" y="9432"/>
                    <a:pt x="0" y="20995"/>
                  </a:cubicBezTo>
                  <a:cubicBezTo>
                    <a:pt x="0" y="32558"/>
                    <a:pt x="9431" y="41989"/>
                    <a:pt x="20994" y="419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22;p53">
              <a:extLst>
                <a:ext uri="{FF2B5EF4-FFF2-40B4-BE49-F238E27FC236}">
                  <a16:creationId xmlns:a16="http://schemas.microsoft.com/office/drawing/2014/main" id="{EA5A1CCD-751B-4C18-6441-82353E9757A2}"/>
                </a:ext>
              </a:extLst>
            </p:cNvPr>
            <p:cNvSpPr/>
            <p:nvPr/>
          </p:nvSpPr>
          <p:spPr>
            <a:xfrm>
              <a:off x="7505884" y="1353801"/>
              <a:ext cx="254293" cy="361494"/>
            </a:xfrm>
            <a:custGeom>
              <a:avLst/>
              <a:gdLst/>
              <a:ahLst/>
              <a:cxnLst/>
              <a:rect l="l" t="t" r="r" b="b"/>
              <a:pathLst>
                <a:path w="15573" h="22138" extrusionOk="0">
                  <a:moveTo>
                    <a:pt x="887" y="0"/>
                  </a:moveTo>
                  <a:lnTo>
                    <a:pt x="14685" y="0"/>
                  </a:lnTo>
                  <a:cubicBezTo>
                    <a:pt x="15145" y="0"/>
                    <a:pt x="15572" y="359"/>
                    <a:pt x="15504" y="768"/>
                  </a:cubicBezTo>
                  <a:lnTo>
                    <a:pt x="12894" y="21387"/>
                  </a:lnTo>
                  <a:cubicBezTo>
                    <a:pt x="12826" y="21796"/>
                    <a:pt x="12519" y="22137"/>
                    <a:pt x="12059" y="22137"/>
                  </a:cubicBezTo>
                  <a:lnTo>
                    <a:pt x="3650" y="22137"/>
                  </a:lnTo>
                  <a:cubicBezTo>
                    <a:pt x="3207" y="22137"/>
                    <a:pt x="2884" y="21796"/>
                    <a:pt x="2832" y="21387"/>
                  </a:cubicBezTo>
                  <a:lnTo>
                    <a:pt x="53" y="768"/>
                  </a:lnTo>
                  <a:cubicBezTo>
                    <a:pt x="1" y="359"/>
                    <a:pt x="428" y="0"/>
                    <a:pt x="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23;p53">
              <a:extLst>
                <a:ext uri="{FF2B5EF4-FFF2-40B4-BE49-F238E27FC236}">
                  <a16:creationId xmlns:a16="http://schemas.microsoft.com/office/drawing/2014/main" id="{F48A7AB0-30EF-3842-D0F6-2B0CFFC914F0}"/>
                </a:ext>
              </a:extLst>
            </p:cNvPr>
            <p:cNvSpPr/>
            <p:nvPr/>
          </p:nvSpPr>
          <p:spPr>
            <a:xfrm>
              <a:off x="7550447" y="1486916"/>
              <a:ext cx="165169" cy="203592"/>
            </a:xfrm>
            <a:custGeom>
              <a:avLst/>
              <a:gdLst/>
              <a:ahLst/>
              <a:cxnLst/>
              <a:rect l="l" t="t" r="r" b="b"/>
              <a:pathLst>
                <a:path w="10115" h="12468" extrusionOk="0">
                  <a:moveTo>
                    <a:pt x="6311" y="1228"/>
                  </a:moveTo>
                  <a:cubicBezTo>
                    <a:pt x="3718" y="0"/>
                    <a:pt x="1535" y="137"/>
                    <a:pt x="0" y="955"/>
                  </a:cubicBezTo>
                  <a:lnTo>
                    <a:pt x="1535" y="12468"/>
                  </a:lnTo>
                  <a:lnTo>
                    <a:pt x="8716" y="12468"/>
                  </a:lnTo>
                  <a:lnTo>
                    <a:pt x="10114" y="1399"/>
                  </a:lnTo>
                  <a:cubicBezTo>
                    <a:pt x="8784" y="1706"/>
                    <a:pt x="7402" y="1758"/>
                    <a:pt x="6311" y="12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24;p53">
              <a:extLst>
                <a:ext uri="{FF2B5EF4-FFF2-40B4-BE49-F238E27FC236}">
                  <a16:creationId xmlns:a16="http://schemas.microsoft.com/office/drawing/2014/main" id="{0AF29BA4-BA81-FF55-5D8A-100571032048}"/>
                </a:ext>
              </a:extLst>
            </p:cNvPr>
            <p:cNvSpPr/>
            <p:nvPr/>
          </p:nvSpPr>
          <p:spPr>
            <a:xfrm>
              <a:off x="7568000" y="1509744"/>
              <a:ext cx="27580" cy="130911"/>
            </a:xfrm>
            <a:custGeom>
              <a:avLst/>
              <a:gdLst/>
              <a:ahLst/>
              <a:cxnLst/>
              <a:rect l="l" t="t" r="r" b="b"/>
              <a:pathLst>
                <a:path w="1689" h="8017" extrusionOk="0">
                  <a:moveTo>
                    <a:pt x="85" y="956"/>
                  </a:moveTo>
                  <a:cubicBezTo>
                    <a:pt x="0" y="2167"/>
                    <a:pt x="256" y="4657"/>
                    <a:pt x="444" y="6140"/>
                  </a:cubicBezTo>
                  <a:cubicBezTo>
                    <a:pt x="683" y="8016"/>
                    <a:pt x="1688" y="7641"/>
                    <a:pt x="1586" y="6447"/>
                  </a:cubicBezTo>
                  <a:cubicBezTo>
                    <a:pt x="1518" y="5510"/>
                    <a:pt x="1449" y="1860"/>
                    <a:pt x="853" y="683"/>
                  </a:cubicBezTo>
                  <a:cubicBezTo>
                    <a:pt x="494" y="1"/>
                    <a:pt x="137" y="291"/>
                    <a:pt x="85" y="9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25;p53">
              <a:extLst>
                <a:ext uri="{FF2B5EF4-FFF2-40B4-BE49-F238E27FC236}">
                  <a16:creationId xmlns:a16="http://schemas.microsoft.com/office/drawing/2014/main" id="{FB0E1BC1-7885-FF6F-DB35-CE606F31D395}"/>
                </a:ext>
              </a:extLst>
            </p:cNvPr>
            <p:cNvSpPr/>
            <p:nvPr/>
          </p:nvSpPr>
          <p:spPr>
            <a:xfrm>
              <a:off x="7578582" y="1635364"/>
              <a:ext cx="21734" cy="30356"/>
            </a:xfrm>
            <a:custGeom>
              <a:avLst/>
              <a:gdLst/>
              <a:ahLst/>
              <a:cxnLst/>
              <a:rect l="l" t="t" r="r" b="b"/>
              <a:pathLst>
                <a:path w="1331" h="1859" extrusionOk="0">
                  <a:moveTo>
                    <a:pt x="1228" y="716"/>
                  </a:moveTo>
                  <a:cubicBezTo>
                    <a:pt x="1177" y="171"/>
                    <a:pt x="273" y="0"/>
                    <a:pt x="187" y="562"/>
                  </a:cubicBezTo>
                  <a:cubicBezTo>
                    <a:pt x="1" y="1722"/>
                    <a:pt x="1331" y="1858"/>
                    <a:pt x="1228" y="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1326;p53">
              <a:extLst>
                <a:ext uri="{FF2B5EF4-FFF2-40B4-BE49-F238E27FC236}">
                  <a16:creationId xmlns:a16="http://schemas.microsoft.com/office/drawing/2014/main" id="{D9AE30F5-DE8B-1259-936A-7F6078B618FF}"/>
                </a:ext>
              </a:extLst>
            </p:cNvPr>
            <p:cNvGrpSpPr/>
            <p:nvPr/>
          </p:nvGrpSpPr>
          <p:grpSpPr>
            <a:xfrm>
              <a:off x="6485503" y="2074693"/>
              <a:ext cx="591085" cy="647496"/>
              <a:chOff x="8169090" y="1833918"/>
              <a:chExt cx="591085" cy="647496"/>
            </a:xfrm>
          </p:grpSpPr>
          <p:sp>
            <p:nvSpPr>
              <p:cNvPr id="80" name="Google Shape;1327;p53">
                <a:extLst>
                  <a:ext uri="{FF2B5EF4-FFF2-40B4-BE49-F238E27FC236}">
                    <a16:creationId xmlns:a16="http://schemas.microsoft.com/office/drawing/2014/main" id="{0815328E-3E43-81BA-7C41-F2029A03525B}"/>
                  </a:ext>
                </a:extLst>
              </p:cNvPr>
              <p:cNvSpPr/>
              <p:nvPr/>
            </p:nvSpPr>
            <p:spPr>
              <a:xfrm>
                <a:off x="8291700" y="2235071"/>
                <a:ext cx="96899" cy="88562"/>
              </a:xfrm>
              <a:custGeom>
                <a:avLst/>
                <a:gdLst/>
                <a:ahLst/>
                <a:cxnLst/>
                <a:rect l="l" t="t" r="r" b="b"/>
                <a:pathLst>
                  <a:path w="1628" h="1488" extrusionOk="0">
                    <a:moveTo>
                      <a:pt x="1" y="1"/>
                    </a:moveTo>
                    <a:cubicBezTo>
                      <a:pt x="14" y="128"/>
                      <a:pt x="14" y="394"/>
                      <a:pt x="14" y="687"/>
                    </a:cubicBezTo>
                    <a:lnTo>
                      <a:pt x="1628" y="1488"/>
                    </a:lnTo>
                    <a:lnTo>
                      <a:pt x="1" y="1"/>
                    </a:lnTo>
                    <a:close/>
                  </a:path>
                </a:pathLst>
              </a:custGeom>
              <a:solidFill>
                <a:srgbClr val="E4C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28;p53">
                <a:extLst>
                  <a:ext uri="{FF2B5EF4-FFF2-40B4-BE49-F238E27FC236}">
                    <a16:creationId xmlns:a16="http://schemas.microsoft.com/office/drawing/2014/main" id="{673953F4-FD35-7F19-3CFE-353B4A0305D5}"/>
                  </a:ext>
                </a:extLst>
              </p:cNvPr>
              <p:cNvSpPr/>
              <p:nvPr/>
            </p:nvSpPr>
            <p:spPr>
              <a:xfrm>
                <a:off x="8169090" y="2132462"/>
                <a:ext cx="115112" cy="145580"/>
              </a:xfrm>
              <a:custGeom>
                <a:avLst/>
                <a:gdLst/>
                <a:ahLst/>
                <a:cxnLst/>
                <a:rect l="l" t="t" r="r" b="b"/>
                <a:pathLst>
                  <a:path w="1934" h="2446" extrusionOk="0">
                    <a:moveTo>
                      <a:pt x="679" y="1"/>
                    </a:moveTo>
                    <a:cubicBezTo>
                      <a:pt x="605" y="1"/>
                      <a:pt x="527" y="11"/>
                      <a:pt x="446" y="33"/>
                    </a:cubicBezTo>
                    <a:cubicBezTo>
                      <a:pt x="116" y="135"/>
                      <a:pt x="1" y="479"/>
                      <a:pt x="52" y="872"/>
                    </a:cubicBezTo>
                    <a:cubicBezTo>
                      <a:pt x="131" y="1569"/>
                      <a:pt x="706" y="2445"/>
                      <a:pt x="1524" y="2445"/>
                    </a:cubicBezTo>
                    <a:cubicBezTo>
                      <a:pt x="1631" y="2445"/>
                      <a:pt x="1742" y="2430"/>
                      <a:pt x="1857" y="2398"/>
                    </a:cubicBezTo>
                    <a:lnTo>
                      <a:pt x="1933" y="1254"/>
                    </a:lnTo>
                    <a:cubicBezTo>
                      <a:pt x="1933" y="1254"/>
                      <a:pt x="1896" y="1127"/>
                      <a:pt x="1806" y="949"/>
                    </a:cubicBezTo>
                    <a:cubicBezTo>
                      <a:pt x="1616" y="579"/>
                      <a:pt x="1237" y="1"/>
                      <a:pt x="679"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29;p53">
                <a:extLst>
                  <a:ext uri="{FF2B5EF4-FFF2-40B4-BE49-F238E27FC236}">
                    <a16:creationId xmlns:a16="http://schemas.microsoft.com/office/drawing/2014/main" id="{6E731DD1-1DF2-F271-3A7C-CFDA210A2B9E}"/>
                  </a:ext>
                </a:extLst>
              </p:cNvPr>
              <p:cNvSpPr/>
              <p:nvPr/>
            </p:nvSpPr>
            <p:spPr>
              <a:xfrm>
                <a:off x="8202421" y="2163649"/>
                <a:ext cx="50771" cy="63505"/>
              </a:xfrm>
              <a:custGeom>
                <a:avLst/>
                <a:gdLst/>
                <a:ahLst/>
                <a:cxnLst/>
                <a:rect l="l" t="t" r="r" b="b"/>
                <a:pathLst>
                  <a:path w="853" h="1067" extrusionOk="0">
                    <a:moveTo>
                      <a:pt x="67" y="0"/>
                    </a:moveTo>
                    <a:cubicBezTo>
                      <a:pt x="46" y="0"/>
                      <a:pt x="22" y="13"/>
                      <a:pt x="14" y="31"/>
                    </a:cubicBezTo>
                    <a:cubicBezTo>
                      <a:pt x="0" y="57"/>
                      <a:pt x="26" y="94"/>
                      <a:pt x="51" y="107"/>
                    </a:cubicBezTo>
                    <a:lnTo>
                      <a:pt x="64" y="107"/>
                    </a:lnTo>
                    <a:cubicBezTo>
                      <a:pt x="229" y="184"/>
                      <a:pt x="344" y="285"/>
                      <a:pt x="433" y="399"/>
                    </a:cubicBezTo>
                    <a:cubicBezTo>
                      <a:pt x="127" y="489"/>
                      <a:pt x="77" y="921"/>
                      <a:pt x="77" y="946"/>
                    </a:cubicBezTo>
                    <a:cubicBezTo>
                      <a:pt x="77" y="972"/>
                      <a:pt x="90" y="997"/>
                      <a:pt x="115" y="1010"/>
                    </a:cubicBezTo>
                    <a:lnTo>
                      <a:pt x="127" y="1010"/>
                    </a:lnTo>
                    <a:cubicBezTo>
                      <a:pt x="166" y="1010"/>
                      <a:pt x="192" y="984"/>
                      <a:pt x="192" y="959"/>
                    </a:cubicBezTo>
                    <a:cubicBezTo>
                      <a:pt x="192" y="946"/>
                      <a:pt x="242" y="540"/>
                      <a:pt x="509" y="489"/>
                    </a:cubicBezTo>
                    <a:cubicBezTo>
                      <a:pt x="687" y="743"/>
                      <a:pt x="726" y="1010"/>
                      <a:pt x="726" y="1023"/>
                    </a:cubicBezTo>
                    <a:cubicBezTo>
                      <a:pt x="738" y="1035"/>
                      <a:pt x="751" y="1060"/>
                      <a:pt x="763" y="1060"/>
                    </a:cubicBezTo>
                    <a:cubicBezTo>
                      <a:pt x="772" y="1060"/>
                      <a:pt x="780" y="1066"/>
                      <a:pt x="785" y="1066"/>
                    </a:cubicBezTo>
                    <a:cubicBezTo>
                      <a:pt x="787" y="1066"/>
                      <a:pt x="789" y="1065"/>
                      <a:pt x="789" y="1060"/>
                    </a:cubicBezTo>
                    <a:cubicBezTo>
                      <a:pt x="827" y="1060"/>
                      <a:pt x="853" y="1035"/>
                      <a:pt x="839" y="997"/>
                    </a:cubicBezTo>
                    <a:cubicBezTo>
                      <a:pt x="839" y="972"/>
                      <a:pt x="712" y="260"/>
                      <a:pt x="90" y="6"/>
                    </a:cubicBezTo>
                    <a:cubicBezTo>
                      <a:pt x="83" y="2"/>
                      <a:pt x="75" y="0"/>
                      <a:pt x="67"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30;p53">
                <a:extLst>
                  <a:ext uri="{FF2B5EF4-FFF2-40B4-BE49-F238E27FC236}">
                    <a16:creationId xmlns:a16="http://schemas.microsoft.com/office/drawing/2014/main" id="{013FB7FF-DC56-6C0D-7AC1-C2A7F224FE34}"/>
                  </a:ext>
                </a:extLst>
              </p:cNvPr>
              <p:cNvSpPr/>
              <p:nvPr/>
            </p:nvSpPr>
            <p:spPr>
              <a:xfrm>
                <a:off x="8636017" y="2126153"/>
                <a:ext cx="124159" cy="138438"/>
              </a:xfrm>
              <a:custGeom>
                <a:avLst/>
                <a:gdLst/>
                <a:ahLst/>
                <a:cxnLst/>
                <a:rect l="l" t="t" r="r" b="b"/>
                <a:pathLst>
                  <a:path w="2086" h="2326" extrusionOk="0">
                    <a:moveTo>
                      <a:pt x="1364" y="0"/>
                    </a:moveTo>
                    <a:cubicBezTo>
                      <a:pt x="867" y="0"/>
                      <a:pt x="461" y="476"/>
                      <a:pt x="242" y="788"/>
                    </a:cubicBezTo>
                    <a:cubicBezTo>
                      <a:pt x="140" y="953"/>
                      <a:pt x="77" y="1080"/>
                      <a:pt x="77" y="1080"/>
                    </a:cubicBezTo>
                    <a:lnTo>
                      <a:pt x="1" y="2224"/>
                    </a:lnTo>
                    <a:cubicBezTo>
                      <a:pt x="164" y="2294"/>
                      <a:pt x="325" y="2325"/>
                      <a:pt x="479" y="2325"/>
                    </a:cubicBezTo>
                    <a:cubicBezTo>
                      <a:pt x="1227" y="2325"/>
                      <a:pt x="1839" y="1596"/>
                      <a:pt x="1996" y="953"/>
                    </a:cubicBezTo>
                    <a:cubicBezTo>
                      <a:pt x="2086" y="559"/>
                      <a:pt x="2022" y="216"/>
                      <a:pt x="1704" y="76"/>
                    </a:cubicBezTo>
                    <a:cubicBezTo>
                      <a:pt x="1587" y="23"/>
                      <a:pt x="1474" y="0"/>
                      <a:pt x="1364"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31;p53">
                <a:extLst>
                  <a:ext uri="{FF2B5EF4-FFF2-40B4-BE49-F238E27FC236}">
                    <a16:creationId xmlns:a16="http://schemas.microsoft.com/office/drawing/2014/main" id="{9A1AB874-E311-ADA6-8F2E-6ECB33037825}"/>
                  </a:ext>
                </a:extLst>
              </p:cNvPr>
              <p:cNvSpPr/>
              <p:nvPr/>
            </p:nvSpPr>
            <p:spPr>
              <a:xfrm>
                <a:off x="8669347" y="2157102"/>
                <a:ext cx="56782" cy="59875"/>
              </a:xfrm>
              <a:custGeom>
                <a:avLst/>
                <a:gdLst/>
                <a:ahLst/>
                <a:cxnLst/>
                <a:rect l="l" t="t" r="r" b="b"/>
                <a:pathLst>
                  <a:path w="954" h="1006" extrusionOk="0">
                    <a:moveTo>
                      <a:pt x="877" y="1"/>
                    </a:moveTo>
                    <a:cubicBezTo>
                      <a:pt x="229" y="179"/>
                      <a:pt x="12" y="865"/>
                      <a:pt x="0" y="904"/>
                    </a:cubicBezTo>
                    <a:cubicBezTo>
                      <a:pt x="0" y="929"/>
                      <a:pt x="12" y="967"/>
                      <a:pt x="38" y="967"/>
                    </a:cubicBezTo>
                    <a:lnTo>
                      <a:pt x="76" y="967"/>
                    </a:lnTo>
                    <a:cubicBezTo>
                      <a:pt x="89" y="967"/>
                      <a:pt x="114" y="955"/>
                      <a:pt x="114" y="929"/>
                    </a:cubicBezTo>
                    <a:cubicBezTo>
                      <a:pt x="114" y="929"/>
                      <a:pt x="190" y="675"/>
                      <a:pt x="394" y="433"/>
                    </a:cubicBezTo>
                    <a:cubicBezTo>
                      <a:pt x="661" y="523"/>
                      <a:pt x="648" y="942"/>
                      <a:pt x="648" y="942"/>
                    </a:cubicBezTo>
                    <a:cubicBezTo>
                      <a:pt x="648" y="967"/>
                      <a:pt x="673" y="992"/>
                      <a:pt x="712" y="1006"/>
                    </a:cubicBezTo>
                    <a:lnTo>
                      <a:pt x="724" y="992"/>
                    </a:lnTo>
                    <a:cubicBezTo>
                      <a:pt x="750" y="992"/>
                      <a:pt x="763" y="967"/>
                      <a:pt x="763" y="942"/>
                    </a:cubicBezTo>
                    <a:cubicBezTo>
                      <a:pt x="763" y="929"/>
                      <a:pt x="775" y="484"/>
                      <a:pt x="483" y="357"/>
                    </a:cubicBezTo>
                    <a:cubicBezTo>
                      <a:pt x="597" y="255"/>
                      <a:pt x="724" y="167"/>
                      <a:pt x="890" y="116"/>
                    </a:cubicBezTo>
                    <a:lnTo>
                      <a:pt x="902" y="116"/>
                    </a:lnTo>
                    <a:cubicBezTo>
                      <a:pt x="941" y="116"/>
                      <a:pt x="953" y="77"/>
                      <a:pt x="953" y="52"/>
                    </a:cubicBezTo>
                    <a:cubicBezTo>
                      <a:pt x="941" y="14"/>
                      <a:pt x="916" y="1"/>
                      <a:pt x="877"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32;p53">
                <a:extLst>
                  <a:ext uri="{FF2B5EF4-FFF2-40B4-BE49-F238E27FC236}">
                    <a16:creationId xmlns:a16="http://schemas.microsoft.com/office/drawing/2014/main" id="{FEC93991-35B0-4080-3722-6203C2338D75}"/>
                  </a:ext>
                </a:extLst>
              </p:cNvPr>
              <p:cNvSpPr/>
              <p:nvPr/>
            </p:nvSpPr>
            <p:spPr>
              <a:xfrm>
                <a:off x="8246287" y="1833918"/>
                <a:ext cx="427651" cy="647491"/>
              </a:xfrm>
              <a:custGeom>
                <a:avLst/>
                <a:gdLst/>
                <a:ahLst/>
                <a:cxnLst/>
                <a:rect l="l" t="t" r="r" b="b"/>
                <a:pathLst>
                  <a:path w="7185" h="10879" extrusionOk="0">
                    <a:moveTo>
                      <a:pt x="3580" y="1"/>
                    </a:moveTo>
                    <a:cubicBezTo>
                      <a:pt x="3540" y="1"/>
                      <a:pt x="3499" y="1"/>
                      <a:pt x="3459" y="3"/>
                    </a:cubicBezTo>
                    <a:cubicBezTo>
                      <a:pt x="1514" y="66"/>
                      <a:pt x="1" y="1325"/>
                      <a:pt x="77" y="4223"/>
                    </a:cubicBezTo>
                    <a:cubicBezTo>
                      <a:pt x="102" y="5176"/>
                      <a:pt x="357" y="7707"/>
                      <a:pt x="472" y="8088"/>
                    </a:cubicBezTo>
                    <a:cubicBezTo>
                      <a:pt x="586" y="8470"/>
                      <a:pt x="2150" y="10440"/>
                      <a:pt x="2645" y="10707"/>
                    </a:cubicBezTo>
                    <a:cubicBezTo>
                      <a:pt x="2899" y="10841"/>
                      <a:pt x="3383" y="10879"/>
                      <a:pt x="3853" y="10879"/>
                    </a:cubicBezTo>
                    <a:cubicBezTo>
                      <a:pt x="4323" y="10879"/>
                      <a:pt x="4781" y="10841"/>
                      <a:pt x="4984" y="10821"/>
                    </a:cubicBezTo>
                    <a:cubicBezTo>
                      <a:pt x="5391" y="10784"/>
                      <a:pt x="6663" y="8597"/>
                      <a:pt x="6764" y="8139"/>
                    </a:cubicBezTo>
                    <a:cubicBezTo>
                      <a:pt x="6854" y="7682"/>
                      <a:pt x="7184" y="5012"/>
                      <a:pt x="7146" y="4007"/>
                    </a:cubicBezTo>
                    <a:cubicBezTo>
                      <a:pt x="7071" y="1181"/>
                      <a:pt x="5485" y="1"/>
                      <a:pt x="3580"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33;p53">
                <a:extLst>
                  <a:ext uri="{FF2B5EF4-FFF2-40B4-BE49-F238E27FC236}">
                    <a16:creationId xmlns:a16="http://schemas.microsoft.com/office/drawing/2014/main" id="{36E39B9E-BDB1-9613-AA2D-A5C2B7484EED}"/>
                  </a:ext>
                </a:extLst>
              </p:cNvPr>
              <p:cNvSpPr/>
              <p:nvPr/>
            </p:nvSpPr>
            <p:spPr>
              <a:xfrm>
                <a:off x="8535370" y="2148056"/>
                <a:ext cx="24284" cy="59875"/>
              </a:xfrm>
              <a:custGeom>
                <a:avLst/>
                <a:gdLst/>
                <a:ahLst/>
                <a:cxnLst/>
                <a:rect l="l" t="t" r="r" b="b"/>
                <a:pathLst>
                  <a:path w="408" h="1006" extrusionOk="0">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34;p53">
                <a:extLst>
                  <a:ext uri="{FF2B5EF4-FFF2-40B4-BE49-F238E27FC236}">
                    <a16:creationId xmlns:a16="http://schemas.microsoft.com/office/drawing/2014/main" id="{4885EDD5-31A8-03EA-FABB-EF9A6C10BCE6}"/>
                  </a:ext>
                </a:extLst>
              </p:cNvPr>
              <p:cNvSpPr/>
              <p:nvPr/>
            </p:nvSpPr>
            <p:spPr>
              <a:xfrm>
                <a:off x="8379490" y="2148056"/>
                <a:ext cx="24284" cy="59875"/>
              </a:xfrm>
              <a:custGeom>
                <a:avLst/>
                <a:gdLst/>
                <a:ahLst/>
                <a:cxnLst/>
                <a:rect l="l" t="t" r="r" b="b"/>
                <a:pathLst>
                  <a:path w="408" h="1006" extrusionOk="0">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35;p53">
                <a:extLst>
                  <a:ext uri="{FF2B5EF4-FFF2-40B4-BE49-F238E27FC236}">
                    <a16:creationId xmlns:a16="http://schemas.microsoft.com/office/drawing/2014/main" id="{928B7339-B5D9-AA78-C01E-B7CF6E50C79E}"/>
                  </a:ext>
                </a:extLst>
              </p:cNvPr>
              <p:cNvSpPr/>
              <p:nvPr/>
            </p:nvSpPr>
            <p:spPr>
              <a:xfrm>
                <a:off x="8288664" y="2217454"/>
                <a:ext cx="39402" cy="13630"/>
              </a:xfrm>
              <a:custGeom>
                <a:avLst/>
                <a:gdLst/>
                <a:ahLst/>
                <a:cxnLst/>
                <a:rect l="l" t="t" r="r" b="b"/>
                <a:pathLst>
                  <a:path w="662" h="229" extrusionOk="0">
                    <a:moveTo>
                      <a:pt x="260" y="1"/>
                    </a:moveTo>
                    <a:cubicBezTo>
                      <a:pt x="121" y="1"/>
                      <a:pt x="14" y="27"/>
                      <a:pt x="14" y="80"/>
                    </a:cubicBezTo>
                    <a:cubicBezTo>
                      <a:pt x="1" y="144"/>
                      <a:pt x="141" y="207"/>
                      <a:pt x="319" y="220"/>
                    </a:cubicBezTo>
                    <a:cubicBezTo>
                      <a:pt x="358" y="226"/>
                      <a:pt x="395" y="229"/>
                      <a:pt x="430" y="229"/>
                    </a:cubicBezTo>
                    <a:cubicBezTo>
                      <a:pt x="557" y="229"/>
                      <a:pt x="652" y="196"/>
                      <a:pt x="662" y="156"/>
                    </a:cubicBezTo>
                    <a:cubicBezTo>
                      <a:pt x="662" y="93"/>
                      <a:pt x="522" y="29"/>
                      <a:pt x="344" y="4"/>
                    </a:cubicBezTo>
                    <a:cubicBezTo>
                      <a:pt x="316" y="2"/>
                      <a:pt x="287" y="1"/>
                      <a:pt x="260"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36;p53">
                <a:extLst>
                  <a:ext uri="{FF2B5EF4-FFF2-40B4-BE49-F238E27FC236}">
                    <a16:creationId xmlns:a16="http://schemas.microsoft.com/office/drawing/2014/main" id="{A2A4F4AA-B469-717D-7AAE-19128F887CEB}"/>
                  </a:ext>
                </a:extLst>
              </p:cNvPr>
              <p:cNvSpPr/>
              <p:nvPr/>
            </p:nvSpPr>
            <p:spPr>
              <a:xfrm>
                <a:off x="8291700" y="2243583"/>
                <a:ext cx="39402" cy="14582"/>
              </a:xfrm>
              <a:custGeom>
                <a:avLst/>
                <a:gdLst/>
                <a:ahLst/>
                <a:cxnLst/>
                <a:rect l="l" t="t" r="r" b="b"/>
                <a:pathLst>
                  <a:path w="662" h="245" extrusionOk="0">
                    <a:moveTo>
                      <a:pt x="441" y="0"/>
                    </a:moveTo>
                    <a:cubicBezTo>
                      <a:pt x="399" y="0"/>
                      <a:pt x="353" y="4"/>
                      <a:pt x="306" y="10"/>
                    </a:cubicBezTo>
                    <a:cubicBezTo>
                      <a:pt x="128" y="48"/>
                      <a:pt x="1" y="124"/>
                      <a:pt x="1" y="175"/>
                    </a:cubicBezTo>
                    <a:cubicBezTo>
                      <a:pt x="10" y="219"/>
                      <a:pt x="82" y="244"/>
                      <a:pt x="184" y="244"/>
                    </a:cubicBezTo>
                    <a:cubicBezTo>
                      <a:pt x="232" y="244"/>
                      <a:pt x="287" y="238"/>
                      <a:pt x="344" y="226"/>
                    </a:cubicBezTo>
                    <a:cubicBezTo>
                      <a:pt x="522" y="201"/>
                      <a:pt x="662" y="124"/>
                      <a:pt x="649" y="61"/>
                    </a:cubicBezTo>
                    <a:cubicBezTo>
                      <a:pt x="640" y="24"/>
                      <a:pt x="555" y="0"/>
                      <a:pt x="441"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37;p53">
                <a:extLst>
                  <a:ext uri="{FF2B5EF4-FFF2-40B4-BE49-F238E27FC236}">
                    <a16:creationId xmlns:a16="http://schemas.microsoft.com/office/drawing/2014/main" id="{CED20FA4-B435-8864-42F6-F620A1ACDE50}"/>
                  </a:ext>
                </a:extLst>
              </p:cNvPr>
              <p:cNvSpPr/>
              <p:nvPr/>
            </p:nvSpPr>
            <p:spPr>
              <a:xfrm>
                <a:off x="8599710" y="2234893"/>
                <a:ext cx="39402" cy="13570"/>
              </a:xfrm>
              <a:custGeom>
                <a:avLst/>
                <a:gdLst/>
                <a:ahLst/>
                <a:cxnLst/>
                <a:rect l="l" t="t" r="r" b="b"/>
                <a:pathLst>
                  <a:path w="662" h="228" extrusionOk="0">
                    <a:moveTo>
                      <a:pt x="255" y="0"/>
                    </a:moveTo>
                    <a:cubicBezTo>
                      <a:pt x="118" y="0"/>
                      <a:pt x="13" y="27"/>
                      <a:pt x="13" y="80"/>
                    </a:cubicBezTo>
                    <a:cubicBezTo>
                      <a:pt x="0" y="143"/>
                      <a:pt x="140" y="207"/>
                      <a:pt x="318" y="219"/>
                    </a:cubicBezTo>
                    <a:cubicBezTo>
                      <a:pt x="357" y="225"/>
                      <a:pt x="395" y="228"/>
                      <a:pt x="431" y="228"/>
                    </a:cubicBezTo>
                    <a:cubicBezTo>
                      <a:pt x="556" y="228"/>
                      <a:pt x="651" y="196"/>
                      <a:pt x="662" y="156"/>
                    </a:cubicBezTo>
                    <a:cubicBezTo>
                      <a:pt x="662" y="92"/>
                      <a:pt x="521" y="29"/>
                      <a:pt x="343" y="4"/>
                    </a:cubicBezTo>
                    <a:cubicBezTo>
                      <a:pt x="313" y="1"/>
                      <a:pt x="283" y="0"/>
                      <a:pt x="255"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38;p53">
                <a:extLst>
                  <a:ext uri="{FF2B5EF4-FFF2-40B4-BE49-F238E27FC236}">
                    <a16:creationId xmlns:a16="http://schemas.microsoft.com/office/drawing/2014/main" id="{9453EC42-F9EC-8786-5459-3357BEC75966}"/>
                  </a:ext>
                </a:extLst>
              </p:cNvPr>
              <p:cNvSpPr/>
              <p:nvPr/>
            </p:nvSpPr>
            <p:spPr>
              <a:xfrm>
                <a:off x="8597389" y="2207991"/>
                <a:ext cx="39402" cy="14582"/>
              </a:xfrm>
              <a:custGeom>
                <a:avLst/>
                <a:gdLst/>
                <a:ahLst/>
                <a:cxnLst/>
                <a:rect l="l" t="t" r="r" b="b"/>
                <a:pathLst>
                  <a:path w="662" h="245" extrusionOk="0">
                    <a:moveTo>
                      <a:pt x="441" y="0"/>
                    </a:moveTo>
                    <a:cubicBezTo>
                      <a:pt x="400" y="0"/>
                      <a:pt x="354" y="3"/>
                      <a:pt x="306" y="10"/>
                    </a:cubicBezTo>
                    <a:cubicBezTo>
                      <a:pt x="128" y="49"/>
                      <a:pt x="1" y="125"/>
                      <a:pt x="1" y="176"/>
                    </a:cubicBezTo>
                    <a:cubicBezTo>
                      <a:pt x="10" y="219"/>
                      <a:pt x="84" y="244"/>
                      <a:pt x="186" y="244"/>
                    </a:cubicBezTo>
                    <a:cubicBezTo>
                      <a:pt x="234" y="244"/>
                      <a:pt x="288" y="239"/>
                      <a:pt x="345" y="227"/>
                    </a:cubicBezTo>
                    <a:cubicBezTo>
                      <a:pt x="523" y="201"/>
                      <a:pt x="662" y="125"/>
                      <a:pt x="650" y="61"/>
                    </a:cubicBezTo>
                    <a:cubicBezTo>
                      <a:pt x="640" y="24"/>
                      <a:pt x="556" y="0"/>
                      <a:pt x="441"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39;p53">
                <a:extLst>
                  <a:ext uri="{FF2B5EF4-FFF2-40B4-BE49-F238E27FC236}">
                    <a16:creationId xmlns:a16="http://schemas.microsoft.com/office/drawing/2014/main" id="{0DB840D0-A9D1-689F-A84E-170A42BC1FFC}"/>
                  </a:ext>
                </a:extLst>
              </p:cNvPr>
              <p:cNvSpPr/>
              <p:nvPr/>
            </p:nvSpPr>
            <p:spPr>
              <a:xfrm>
                <a:off x="8446092" y="2147877"/>
                <a:ext cx="58330" cy="125820"/>
              </a:xfrm>
              <a:custGeom>
                <a:avLst/>
                <a:gdLst/>
                <a:ahLst/>
                <a:cxnLst/>
                <a:rect l="l" t="t" r="r" b="b"/>
                <a:pathLst>
                  <a:path w="980" h="2114" extrusionOk="0">
                    <a:moveTo>
                      <a:pt x="196" y="0"/>
                    </a:moveTo>
                    <a:cubicBezTo>
                      <a:pt x="166" y="0"/>
                      <a:pt x="140" y="21"/>
                      <a:pt x="140" y="42"/>
                    </a:cubicBezTo>
                    <a:cubicBezTo>
                      <a:pt x="127" y="67"/>
                      <a:pt x="0" y="576"/>
                      <a:pt x="64" y="1478"/>
                    </a:cubicBezTo>
                    <a:cubicBezTo>
                      <a:pt x="102" y="2037"/>
                      <a:pt x="318" y="2114"/>
                      <a:pt x="407" y="2114"/>
                    </a:cubicBezTo>
                    <a:lnTo>
                      <a:pt x="432" y="2114"/>
                    </a:lnTo>
                    <a:cubicBezTo>
                      <a:pt x="661" y="2114"/>
                      <a:pt x="890" y="1796"/>
                      <a:pt x="966" y="1364"/>
                    </a:cubicBezTo>
                    <a:cubicBezTo>
                      <a:pt x="980" y="1325"/>
                      <a:pt x="954" y="1300"/>
                      <a:pt x="916" y="1288"/>
                    </a:cubicBezTo>
                    <a:cubicBezTo>
                      <a:pt x="890" y="1288"/>
                      <a:pt x="852" y="1300"/>
                      <a:pt x="852" y="1339"/>
                    </a:cubicBezTo>
                    <a:cubicBezTo>
                      <a:pt x="765" y="1747"/>
                      <a:pt x="570" y="1987"/>
                      <a:pt x="431" y="1987"/>
                    </a:cubicBezTo>
                    <a:cubicBezTo>
                      <a:pt x="427" y="1987"/>
                      <a:pt x="424" y="1987"/>
                      <a:pt x="420" y="1987"/>
                    </a:cubicBezTo>
                    <a:cubicBezTo>
                      <a:pt x="318" y="1987"/>
                      <a:pt x="217" y="1847"/>
                      <a:pt x="178" y="1478"/>
                    </a:cubicBezTo>
                    <a:cubicBezTo>
                      <a:pt x="127" y="588"/>
                      <a:pt x="254" y="79"/>
                      <a:pt x="254" y="79"/>
                    </a:cubicBezTo>
                    <a:cubicBezTo>
                      <a:pt x="268" y="42"/>
                      <a:pt x="242" y="16"/>
                      <a:pt x="217" y="3"/>
                    </a:cubicBezTo>
                    <a:cubicBezTo>
                      <a:pt x="210" y="1"/>
                      <a:pt x="203" y="0"/>
                      <a:pt x="196"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40;p53">
                <a:extLst>
                  <a:ext uri="{FF2B5EF4-FFF2-40B4-BE49-F238E27FC236}">
                    <a16:creationId xmlns:a16="http://schemas.microsoft.com/office/drawing/2014/main" id="{B6B8AF8A-F083-FBE1-7F65-51A5D9B4D740}"/>
                  </a:ext>
                </a:extLst>
              </p:cNvPr>
              <p:cNvSpPr/>
              <p:nvPr/>
            </p:nvSpPr>
            <p:spPr>
              <a:xfrm>
                <a:off x="8397643" y="2317802"/>
                <a:ext cx="162787" cy="49042"/>
              </a:xfrm>
              <a:custGeom>
                <a:avLst/>
                <a:gdLst/>
                <a:ahLst/>
                <a:cxnLst/>
                <a:rect l="l" t="t" r="r" b="b"/>
                <a:pathLst>
                  <a:path w="2735" h="824" extrusionOk="0">
                    <a:moveTo>
                      <a:pt x="2660" y="0"/>
                    </a:moveTo>
                    <a:cubicBezTo>
                      <a:pt x="2643" y="0"/>
                      <a:pt x="2627" y="7"/>
                      <a:pt x="2619" y="21"/>
                    </a:cubicBezTo>
                    <a:cubicBezTo>
                      <a:pt x="2619" y="35"/>
                      <a:pt x="2251" y="683"/>
                      <a:pt x="1450" y="708"/>
                    </a:cubicBezTo>
                    <a:cubicBezTo>
                      <a:pt x="1434" y="708"/>
                      <a:pt x="1418" y="709"/>
                      <a:pt x="1402" y="709"/>
                    </a:cubicBezTo>
                    <a:cubicBezTo>
                      <a:pt x="616" y="709"/>
                      <a:pt x="115" y="98"/>
                      <a:pt x="115" y="98"/>
                    </a:cubicBezTo>
                    <a:cubicBezTo>
                      <a:pt x="101" y="83"/>
                      <a:pt x="81" y="77"/>
                      <a:pt x="63" y="77"/>
                    </a:cubicBezTo>
                    <a:cubicBezTo>
                      <a:pt x="50" y="77"/>
                      <a:pt x="37" y="80"/>
                      <a:pt x="26" y="86"/>
                    </a:cubicBezTo>
                    <a:cubicBezTo>
                      <a:pt x="14" y="111"/>
                      <a:pt x="0" y="149"/>
                      <a:pt x="26" y="174"/>
                    </a:cubicBezTo>
                    <a:cubicBezTo>
                      <a:pt x="51" y="199"/>
                      <a:pt x="565" y="824"/>
                      <a:pt x="1400" y="824"/>
                    </a:cubicBezTo>
                    <a:cubicBezTo>
                      <a:pt x="1417" y="824"/>
                      <a:pt x="1433" y="823"/>
                      <a:pt x="1450" y="823"/>
                    </a:cubicBezTo>
                    <a:cubicBezTo>
                      <a:pt x="2314" y="797"/>
                      <a:pt x="2709" y="111"/>
                      <a:pt x="2721" y="86"/>
                    </a:cubicBezTo>
                    <a:cubicBezTo>
                      <a:pt x="2734" y="60"/>
                      <a:pt x="2721" y="21"/>
                      <a:pt x="2696" y="9"/>
                    </a:cubicBezTo>
                    <a:cubicBezTo>
                      <a:pt x="2685" y="4"/>
                      <a:pt x="2672" y="0"/>
                      <a:pt x="2660"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41;p53">
                <a:extLst>
                  <a:ext uri="{FF2B5EF4-FFF2-40B4-BE49-F238E27FC236}">
                    <a16:creationId xmlns:a16="http://schemas.microsoft.com/office/drawing/2014/main" id="{43324B52-87D9-AEED-2B7D-F85D3F28986C}"/>
                  </a:ext>
                </a:extLst>
              </p:cNvPr>
              <p:cNvSpPr/>
              <p:nvPr/>
            </p:nvSpPr>
            <p:spPr>
              <a:xfrm>
                <a:off x="8521026" y="2087228"/>
                <a:ext cx="105172" cy="53328"/>
              </a:xfrm>
              <a:custGeom>
                <a:avLst/>
                <a:gdLst/>
                <a:ahLst/>
                <a:cxnLst/>
                <a:rect l="l" t="t" r="r" b="b"/>
                <a:pathLst>
                  <a:path w="1767" h="896" extrusionOk="0">
                    <a:moveTo>
                      <a:pt x="740" y="1"/>
                    </a:moveTo>
                    <a:cubicBezTo>
                      <a:pt x="543" y="1"/>
                      <a:pt x="338" y="57"/>
                      <a:pt x="127" y="171"/>
                    </a:cubicBezTo>
                    <a:cubicBezTo>
                      <a:pt x="38" y="209"/>
                      <a:pt x="0" y="323"/>
                      <a:pt x="51" y="400"/>
                    </a:cubicBezTo>
                    <a:cubicBezTo>
                      <a:pt x="77" y="461"/>
                      <a:pt x="134" y="499"/>
                      <a:pt x="197" y="499"/>
                    </a:cubicBezTo>
                    <a:cubicBezTo>
                      <a:pt x="224" y="499"/>
                      <a:pt x="253" y="491"/>
                      <a:pt x="280" y="476"/>
                    </a:cubicBezTo>
                    <a:cubicBezTo>
                      <a:pt x="437" y="393"/>
                      <a:pt x="589" y="353"/>
                      <a:pt x="733" y="353"/>
                    </a:cubicBezTo>
                    <a:cubicBezTo>
                      <a:pt x="809" y="353"/>
                      <a:pt x="883" y="365"/>
                      <a:pt x="953" y="387"/>
                    </a:cubicBezTo>
                    <a:cubicBezTo>
                      <a:pt x="1267" y="487"/>
                      <a:pt x="1653" y="895"/>
                      <a:pt x="1678" y="895"/>
                    </a:cubicBezTo>
                    <a:cubicBezTo>
                      <a:pt x="1678" y="895"/>
                      <a:pt x="1678" y="895"/>
                      <a:pt x="1678" y="895"/>
                    </a:cubicBezTo>
                    <a:cubicBezTo>
                      <a:pt x="1767" y="857"/>
                      <a:pt x="1526" y="209"/>
                      <a:pt x="1068" y="56"/>
                    </a:cubicBezTo>
                    <a:cubicBezTo>
                      <a:pt x="962" y="19"/>
                      <a:pt x="852" y="1"/>
                      <a:pt x="740" y="1"/>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42;p53">
                <a:extLst>
                  <a:ext uri="{FF2B5EF4-FFF2-40B4-BE49-F238E27FC236}">
                    <a16:creationId xmlns:a16="http://schemas.microsoft.com/office/drawing/2014/main" id="{4D33E0E4-4BC4-E8CF-83BD-9F5276CE8869}"/>
                  </a:ext>
                </a:extLst>
              </p:cNvPr>
              <p:cNvSpPr/>
              <p:nvPr/>
            </p:nvSpPr>
            <p:spPr>
              <a:xfrm>
                <a:off x="8312888" y="2091275"/>
                <a:ext cx="100708" cy="60648"/>
              </a:xfrm>
              <a:custGeom>
                <a:avLst/>
                <a:gdLst/>
                <a:ahLst/>
                <a:cxnLst/>
                <a:rect l="l" t="t" r="r" b="b"/>
                <a:pathLst>
                  <a:path w="1692" h="1019" extrusionOk="0">
                    <a:moveTo>
                      <a:pt x="1071" y="1"/>
                    </a:moveTo>
                    <a:cubicBezTo>
                      <a:pt x="903" y="1"/>
                      <a:pt x="746" y="36"/>
                      <a:pt x="599" y="103"/>
                    </a:cubicBezTo>
                    <a:cubicBezTo>
                      <a:pt x="153" y="319"/>
                      <a:pt x="1" y="993"/>
                      <a:pt x="102" y="1018"/>
                    </a:cubicBezTo>
                    <a:cubicBezTo>
                      <a:pt x="102" y="1018"/>
                      <a:pt x="103" y="1018"/>
                      <a:pt x="103" y="1018"/>
                    </a:cubicBezTo>
                    <a:cubicBezTo>
                      <a:pt x="124" y="1018"/>
                      <a:pt x="450" y="559"/>
                      <a:pt x="751" y="420"/>
                    </a:cubicBezTo>
                    <a:cubicBezTo>
                      <a:pt x="846" y="376"/>
                      <a:pt x="951" y="354"/>
                      <a:pt x="1064" y="354"/>
                    </a:cubicBezTo>
                    <a:cubicBezTo>
                      <a:pt x="1177" y="354"/>
                      <a:pt x="1297" y="376"/>
                      <a:pt x="1424" y="420"/>
                    </a:cubicBezTo>
                    <a:cubicBezTo>
                      <a:pt x="1448" y="429"/>
                      <a:pt x="1471" y="433"/>
                      <a:pt x="1493" y="433"/>
                    </a:cubicBezTo>
                    <a:cubicBezTo>
                      <a:pt x="1565" y="433"/>
                      <a:pt x="1624" y="387"/>
                      <a:pt x="1653" y="319"/>
                    </a:cubicBezTo>
                    <a:cubicBezTo>
                      <a:pt x="1692" y="230"/>
                      <a:pt x="1641" y="128"/>
                      <a:pt x="1552" y="90"/>
                    </a:cubicBezTo>
                    <a:cubicBezTo>
                      <a:pt x="1383" y="29"/>
                      <a:pt x="1223" y="1"/>
                      <a:pt x="1071" y="1"/>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43;p53">
                <a:extLst>
                  <a:ext uri="{FF2B5EF4-FFF2-40B4-BE49-F238E27FC236}">
                    <a16:creationId xmlns:a16="http://schemas.microsoft.com/office/drawing/2014/main" id="{5F65EB50-526B-E865-5C77-13B08C1F9B96}"/>
                  </a:ext>
                </a:extLst>
              </p:cNvPr>
              <p:cNvSpPr/>
              <p:nvPr/>
            </p:nvSpPr>
            <p:spPr>
              <a:xfrm>
                <a:off x="8263726" y="2222216"/>
                <a:ext cx="397296" cy="259199"/>
              </a:xfrm>
              <a:custGeom>
                <a:avLst/>
                <a:gdLst/>
                <a:ahLst/>
                <a:cxnLst/>
                <a:rect l="l" t="t" r="r" b="b"/>
                <a:pathLst>
                  <a:path w="6675" h="4355" extrusionOk="0">
                    <a:moveTo>
                      <a:pt x="3560" y="1246"/>
                    </a:moveTo>
                    <a:cubicBezTo>
                      <a:pt x="4590" y="1246"/>
                      <a:pt x="5607" y="1475"/>
                      <a:pt x="5607" y="1997"/>
                    </a:cubicBezTo>
                    <a:cubicBezTo>
                      <a:pt x="5607" y="2505"/>
                      <a:pt x="4590" y="3115"/>
                      <a:pt x="3560" y="3115"/>
                    </a:cubicBezTo>
                    <a:cubicBezTo>
                      <a:pt x="2543" y="3115"/>
                      <a:pt x="1538" y="2568"/>
                      <a:pt x="1538" y="2048"/>
                    </a:cubicBezTo>
                    <a:cubicBezTo>
                      <a:pt x="1538" y="1539"/>
                      <a:pt x="2543" y="1246"/>
                      <a:pt x="3560" y="1246"/>
                    </a:cubicBezTo>
                    <a:close/>
                    <a:moveTo>
                      <a:pt x="6675" y="0"/>
                    </a:moveTo>
                    <a:lnTo>
                      <a:pt x="6675" y="0"/>
                    </a:lnTo>
                    <a:cubicBezTo>
                      <a:pt x="6675" y="1"/>
                      <a:pt x="6039" y="1590"/>
                      <a:pt x="5849" y="1678"/>
                    </a:cubicBezTo>
                    <a:cubicBezTo>
                      <a:pt x="5840" y="1683"/>
                      <a:pt x="5832" y="1685"/>
                      <a:pt x="5825" y="1685"/>
                    </a:cubicBezTo>
                    <a:cubicBezTo>
                      <a:pt x="5699" y="1685"/>
                      <a:pt x="5839" y="990"/>
                      <a:pt x="3711" y="990"/>
                    </a:cubicBezTo>
                    <a:cubicBezTo>
                      <a:pt x="3642" y="990"/>
                      <a:pt x="3570" y="990"/>
                      <a:pt x="3496" y="992"/>
                    </a:cubicBezTo>
                    <a:cubicBezTo>
                      <a:pt x="1272" y="1043"/>
                      <a:pt x="1348" y="1590"/>
                      <a:pt x="903" y="1590"/>
                    </a:cubicBezTo>
                    <a:cubicBezTo>
                      <a:pt x="445" y="1590"/>
                      <a:pt x="1" y="331"/>
                      <a:pt x="1" y="331"/>
                    </a:cubicBezTo>
                    <a:lnTo>
                      <a:pt x="1" y="331"/>
                    </a:lnTo>
                    <a:cubicBezTo>
                      <a:pt x="64" y="929"/>
                      <a:pt x="128" y="1412"/>
                      <a:pt x="179" y="1564"/>
                    </a:cubicBezTo>
                    <a:cubicBezTo>
                      <a:pt x="293" y="1946"/>
                      <a:pt x="1857" y="3916"/>
                      <a:pt x="2352" y="4183"/>
                    </a:cubicBezTo>
                    <a:cubicBezTo>
                      <a:pt x="2606" y="4317"/>
                      <a:pt x="3090" y="4355"/>
                      <a:pt x="3560" y="4355"/>
                    </a:cubicBezTo>
                    <a:cubicBezTo>
                      <a:pt x="4030" y="4355"/>
                      <a:pt x="4488" y="4317"/>
                      <a:pt x="4691" y="4297"/>
                    </a:cubicBezTo>
                    <a:cubicBezTo>
                      <a:pt x="5098" y="4260"/>
                      <a:pt x="6370" y="2073"/>
                      <a:pt x="6471" y="1615"/>
                    </a:cubicBezTo>
                    <a:cubicBezTo>
                      <a:pt x="6510" y="1412"/>
                      <a:pt x="6599" y="751"/>
                      <a:pt x="6675" y="0"/>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 name="Group 119">
            <a:extLst>
              <a:ext uri="{FF2B5EF4-FFF2-40B4-BE49-F238E27FC236}">
                <a16:creationId xmlns:a16="http://schemas.microsoft.com/office/drawing/2014/main" id="{CD77D9D2-0A6B-ECE4-C0C2-DF0C5B5FA572}"/>
              </a:ext>
            </a:extLst>
          </p:cNvPr>
          <p:cNvGrpSpPr/>
          <p:nvPr/>
        </p:nvGrpSpPr>
        <p:grpSpPr>
          <a:xfrm>
            <a:off x="2130178" y="4421356"/>
            <a:ext cx="4614031" cy="1644983"/>
            <a:chOff x="8604157" y="823227"/>
            <a:chExt cx="4852842" cy="1317377"/>
          </a:xfrm>
        </p:grpSpPr>
        <p:sp>
          <p:nvSpPr>
            <p:cNvPr id="124" name="Rectangle 123">
              <a:extLst>
                <a:ext uri="{FF2B5EF4-FFF2-40B4-BE49-F238E27FC236}">
                  <a16:creationId xmlns:a16="http://schemas.microsoft.com/office/drawing/2014/main" id="{2D0594C3-BAD3-B127-2394-166CC03C857F}"/>
                </a:ext>
              </a:extLst>
            </p:cNvPr>
            <p:cNvSpPr/>
            <p:nvPr/>
          </p:nvSpPr>
          <p:spPr>
            <a:xfrm>
              <a:off x="11470404" y="823227"/>
              <a:ext cx="1986595" cy="13173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100">
                  <a:solidFill>
                    <a:schemeClr val="tx1"/>
                  </a:solidFill>
                  <a:latin typeface="Arial" panose="020B0604020202020204" pitchFamily="34" charset="0"/>
                  <a:cs typeface="Arial" panose="020B0604020202020204" pitchFamily="34" charset="0"/>
                </a:rPr>
                <a:t>BMI</a:t>
              </a:r>
            </a:p>
            <a:p>
              <a:pPr marL="228600" indent="-228600">
                <a:buAutoNum type="arabicPeriod"/>
              </a:pPr>
              <a:r>
                <a:rPr lang="en-US" sz="1100">
                  <a:solidFill>
                    <a:schemeClr val="tx1"/>
                  </a:solidFill>
                  <a:latin typeface="Arial" panose="020B0604020202020204" pitchFamily="34" charset="0"/>
                  <a:cs typeface="Arial" panose="020B0604020202020204" pitchFamily="34" charset="0"/>
                </a:rPr>
                <a:t>Age </a:t>
              </a:r>
            </a:p>
            <a:p>
              <a:pPr marL="228600" indent="-228600">
                <a:buAutoNum type="arabicPeriod"/>
              </a:pPr>
              <a:r>
                <a:rPr lang="en-US" sz="1100">
                  <a:solidFill>
                    <a:schemeClr val="tx1"/>
                  </a:solidFill>
                  <a:latin typeface="Arial" panose="020B0604020202020204" pitchFamily="34" charset="0"/>
                  <a:cs typeface="Arial" panose="020B0604020202020204" pitchFamily="34" charset="0"/>
                </a:rPr>
                <a:t>Sleep Time </a:t>
              </a:r>
            </a:p>
            <a:p>
              <a:pPr marL="228600" indent="-228600">
                <a:buAutoNum type="arabicPeriod"/>
              </a:pPr>
              <a:r>
                <a:rPr lang="en-US" sz="1100">
                  <a:solidFill>
                    <a:schemeClr val="tx1"/>
                  </a:solidFill>
                  <a:latin typeface="Arial" panose="020B0604020202020204" pitchFamily="34" charset="0"/>
                  <a:cs typeface="Arial" panose="020B0604020202020204" pitchFamily="34" charset="0"/>
                </a:rPr>
                <a:t>Diabetic </a:t>
              </a:r>
            </a:p>
            <a:p>
              <a:pPr marL="228600" indent="-228600">
                <a:buAutoNum type="arabicPeriod"/>
              </a:pPr>
              <a:r>
                <a:rPr lang="en-US" sz="1100">
                  <a:solidFill>
                    <a:schemeClr val="tx1"/>
                  </a:solidFill>
                  <a:latin typeface="Arial" panose="020B0604020202020204" pitchFamily="34" charset="0"/>
                  <a:cs typeface="Arial" panose="020B0604020202020204" pitchFamily="34" charset="0"/>
                </a:rPr>
                <a:t>Race</a:t>
              </a:r>
            </a:p>
            <a:p>
              <a:pPr marL="228600" indent="-228600">
                <a:buAutoNum type="arabicPeriod"/>
              </a:pPr>
              <a:r>
                <a:rPr lang="en-US" sz="1100">
                  <a:solidFill>
                    <a:schemeClr val="tx1"/>
                  </a:solidFill>
                  <a:latin typeface="Arial" panose="020B0604020202020204" pitchFamily="34" charset="0"/>
                  <a:cs typeface="Arial" panose="020B0604020202020204" pitchFamily="34" charset="0"/>
                </a:rPr>
                <a:t>Difficulty in Walking </a:t>
              </a:r>
            </a:p>
            <a:p>
              <a:pPr marL="228600" indent="-228600">
                <a:buAutoNum type="arabicPeriod"/>
              </a:pPr>
              <a:r>
                <a:rPr lang="en-US" sz="1100">
                  <a:solidFill>
                    <a:schemeClr val="tx1"/>
                  </a:solidFill>
                  <a:latin typeface="Arial" panose="020B0604020202020204" pitchFamily="34" charset="0"/>
                  <a:cs typeface="Arial" panose="020B0604020202020204" pitchFamily="34" charset="0"/>
                </a:rPr>
                <a:t>General Health Status</a:t>
              </a:r>
            </a:p>
            <a:p>
              <a:pPr marL="228600" indent="-228600">
                <a:buAutoNum type="arabicPeriod"/>
              </a:pPr>
              <a:r>
                <a:rPr lang="en-US" sz="1100">
                  <a:solidFill>
                    <a:schemeClr val="tx1"/>
                  </a:solidFill>
                  <a:latin typeface="Arial" panose="020B0604020202020204" pitchFamily="34" charset="0"/>
                  <a:cs typeface="Arial" panose="020B0604020202020204" pitchFamily="34" charset="0"/>
                </a:rPr>
                <a:t>Gender</a:t>
              </a:r>
            </a:p>
          </p:txBody>
        </p:sp>
        <p:sp>
          <p:nvSpPr>
            <p:cNvPr id="125" name="Rectangle 124">
              <a:extLst>
                <a:ext uri="{FF2B5EF4-FFF2-40B4-BE49-F238E27FC236}">
                  <a16:creationId xmlns:a16="http://schemas.microsoft.com/office/drawing/2014/main" id="{832B126A-9A1C-79A9-14E7-0EF0FA2B2007}"/>
                </a:ext>
              </a:extLst>
            </p:cNvPr>
            <p:cNvSpPr/>
            <p:nvPr/>
          </p:nvSpPr>
          <p:spPr>
            <a:xfrm>
              <a:off x="8604157" y="1124710"/>
              <a:ext cx="2743200" cy="5541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pitchFamily="34" charset="0"/>
                  <a:cs typeface="Arial" panose="020B0604020202020204" pitchFamily="34" charset="0"/>
                </a:rPr>
                <a:t>Important Features used in Random Forest</a:t>
              </a:r>
            </a:p>
          </p:txBody>
        </p:sp>
      </p:grpSp>
      <p:sp>
        <p:nvSpPr>
          <p:cNvPr id="128" name="Rectangle 127">
            <a:extLst>
              <a:ext uri="{FF2B5EF4-FFF2-40B4-BE49-F238E27FC236}">
                <a16:creationId xmlns:a16="http://schemas.microsoft.com/office/drawing/2014/main" id="{D4EF73A1-F1F8-6616-31F4-68B3DC166435}"/>
              </a:ext>
            </a:extLst>
          </p:cNvPr>
          <p:cNvSpPr/>
          <p:nvPr/>
        </p:nvSpPr>
        <p:spPr>
          <a:xfrm>
            <a:off x="6873633" y="4419798"/>
            <a:ext cx="1888834" cy="16449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Font typeface="+mj-lt"/>
              <a:buAutoNum type="arabicPeriod" startAt="9"/>
            </a:pPr>
            <a:r>
              <a:rPr lang="en-US" sz="1100">
                <a:solidFill>
                  <a:schemeClr val="tx1"/>
                </a:solidFill>
                <a:latin typeface="Arial" panose="020B0604020202020204" pitchFamily="34" charset="0"/>
                <a:cs typeface="Arial" panose="020B0604020202020204" pitchFamily="34" charset="0"/>
              </a:rPr>
              <a:t>Physical Health</a:t>
            </a:r>
          </a:p>
          <a:p>
            <a:pPr marL="228600" indent="-228600">
              <a:buAutoNum type="arabicPeriod" startAt="9"/>
            </a:pPr>
            <a:r>
              <a:rPr lang="en-US" sz="1100">
                <a:solidFill>
                  <a:schemeClr val="tx1"/>
                </a:solidFill>
                <a:latin typeface="Arial" panose="020B0604020202020204" pitchFamily="34" charset="0"/>
                <a:cs typeface="Arial" panose="020B0604020202020204" pitchFamily="34" charset="0"/>
              </a:rPr>
              <a:t>Mental Health</a:t>
            </a:r>
          </a:p>
          <a:p>
            <a:pPr marL="228600" indent="-228600">
              <a:buAutoNum type="arabicPeriod" startAt="9"/>
            </a:pPr>
            <a:r>
              <a:rPr lang="en-US" sz="1100">
                <a:solidFill>
                  <a:schemeClr val="tx1"/>
                </a:solidFill>
                <a:latin typeface="Arial" panose="020B0604020202020204" pitchFamily="34" charset="0"/>
                <a:cs typeface="Arial" panose="020B0604020202020204" pitchFamily="34" charset="0"/>
              </a:rPr>
              <a:t>Smoking</a:t>
            </a:r>
          </a:p>
          <a:p>
            <a:pPr marL="228600" indent="-228600">
              <a:buAutoNum type="arabicPeriod" startAt="9"/>
            </a:pPr>
            <a:r>
              <a:rPr lang="en-US" sz="1100">
                <a:solidFill>
                  <a:schemeClr val="tx1"/>
                </a:solidFill>
                <a:latin typeface="Arial" panose="020B0604020202020204" pitchFamily="34" charset="0"/>
                <a:cs typeface="Arial" panose="020B0604020202020204" pitchFamily="34" charset="0"/>
              </a:rPr>
              <a:t>Stroke</a:t>
            </a:r>
          </a:p>
          <a:p>
            <a:pPr marL="228600" indent="-228600">
              <a:buAutoNum type="arabicPeriod" startAt="9"/>
            </a:pPr>
            <a:r>
              <a:rPr lang="en-US" sz="1100">
                <a:solidFill>
                  <a:schemeClr val="tx1"/>
                </a:solidFill>
                <a:latin typeface="Arial" panose="020B0604020202020204" pitchFamily="34" charset="0"/>
                <a:cs typeface="Arial" panose="020B0604020202020204" pitchFamily="34" charset="0"/>
              </a:rPr>
              <a:t>Physical Activity </a:t>
            </a:r>
          </a:p>
          <a:p>
            <a:pPr marL="228600" indent="-228600">
              <a:buAutoNum type="arabicPeriod" startAt="9"/>
            </a:pPr>
            <a:r>
              <a:rPr lang="en-US" sz="1100">
                <a:solidFill>
                  <a:schemeClr val="tx1"/>
                </a:solidFill>
                <a:latin typeface="Arial" panose="020B0604020202020204" pitchFamily="34" charset="0"/>
                <a:cs typeface="Arial" panose="020B0604020202020204" pitchFamily="34" charset="0"/>
              </a:rPr>
              <a:t>Skin Cancer</a:t>
            </a:r>
          </a:p>
          <a:p>
            <a:pPr marL="228600" indent="-228600">
              <a:buAutoNum type="arabicPeriod" startAt="9"/>
            </a:pPr>
            <a:r>
              <a:rPr lang="en-US" sz="1100">
                <a:solidFill>
                  <a:schemeClr val="tx1"/>
                </a:solidFill>
                <a:latin typeface="Arial" panose="020B0604020202020204" pitchFamily="34" charset="0"/>
                <a:cs typeface="Arial" panose="020B0604020202020204" pitchFamily="34" charset="0"/>
              </a:rPr>
              <a:t>Asthma</a:t>
            </a:r>
          </a:p>
          <a:p>
            <a:pPr marL="228600" indent="-228600">
              <a:buAutoNum type="arabicPeriod" startAt="9"/>
            </a:pPr>
            <a:r>
              <a:rPr lang="en-US" sz="1100">
                <a:solidFill>
                  <a:schemeClr val="tx1"/>
                </a:solidFill>
                <a:latin typeface="Arial" panose="020B0604020202020204" pitchFamily="34" charset="0"/>
                <a:cs typeface="Arial" panose="020B0604020202020204" pitchFamily="34" charset="0"/>
              </a:rPr>
              <a:t>Kidney Disease </a:t>
            </a:r>
          </a:p>
          <a:p>
            <a:pPr marL="228600" indent="-228600">
              <a:buAutoNum type="arabicPeriod" startAt="9"/>
            </a:pPr>
            <a:r>
              <a:rPr lang="en-US" sz="1100">
                <a:solidFill>
                  <a:schemeClr val="tx1"/>
                </a:solidFill>
                <a:latin typeface="Arial" panose="020B0604020202020204" pitchFamily="34" charset="0"/>
                <a:cs typeface="Arial" panose="020B0604020202020204" pitchFamily="34" charset="0"/>
              </a:rPr>
              <a:t>Alcohol Drinking  </a:t>
            </a:r>
          </a:p>
        </p:txBody>
      </p:sp>
      <p:cxnSp>
        <p:nvCxnSpPr>
          <p:cNvPr id="129" name="Straight Connector 128">
            <a:extLst>
              <a:ext uri="{FF2B5EF4-FFF2-40B4-BE49-F238E27FC236}">
                <a16:creationId xmlns:a16="http://schemas.microsoft.com/office/drawing/2014/main" id="{B5E27E84-3334-905A-A210-3AED01FB614F}"/>
              </a:ext>
            </a:extLst>
          </p:cNvPr>
          <p:cNvCxnSpPr>
            <a:cxnSpLocks/>
          </p:cNvCxnSpPr>
          <p:nvPr/>
        </p:nvCxnSpPr>
        <p:spPr>
          <a:xfrm>
            <a:off x="2372179"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0" name="Slide Number Placeholder 1">
            <a:extLst>
              <a:ext uri="{FF2B5EF4-FFF2-40B4-BE49-F238E27FC236}">
                <a16:creationId xmlns:a16="http://schemas.microsoft.com/office/drawing/2014/main" id="{6EF4EC1C-B835-1CCB-1748-9C8AD9A1F046}"/>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Jiang Lei</a:t>
            </a:r>
          </a:p>
        </p:txBody>
      </p:sp>
      <p:sp>
        <p:nvSpPr>
          <p:cNvPr id="71" name="Rectangle 70">
            <a:extLst>
              <a:ext uri="{FF2B5EF4-FFF2-40B4-BE49-F238E27FC236}">
                <a16:creationId xmlns:a16="http://schemas.microsoft.com/office/drawing/2014/main" id="{FDA31E80-525E-C45B-3BB4-102617B4431B}"/>
              </a:ext>
            </a:extLst>
          </p:cNvPr>
          <p:cNvSpPr/>
          <p:nvPr/>
        </p:nvSpPr>
        <p:spPr>
          <a:xfrm>
            <a:off x="8762467" y="686119"/>
            <a:ext cx="3217995" cy="3634140"/>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EEB753D5-C033-CA06-5BFD-8F1121F1A4B0}"/>
              </a:ext>
            </a:extLst>
          </p:cNvPr>
          <p:cNvSpPr txBox="1"/>
          <p:nvPr/>
        </p:nvSpPr>
        <p:spPr>
          <a:xfrm>
            <a:off x="8808137" y="4929175"/>
            <a:ext cx="3242847" cy="1077218"/>
          </a:xfrm>
          <a:prstGeom prst="rect">
            <a:avLst/>
          </a:prstGeom>
          <a:noFill/>
          <a:ln w="19050">
            <a:solidFill>
              <a:srgbClr val="F5B183"/>
            </a:solidFill>
          </a:ln>
        </p:spPr>
        <p:txBody>
          <a:bodyPr wrap="square" rtlCol="0">
            <a:spAutoFit/>
          </a:bodyPr>
          <a:lstStyle/>
          <a:p>
            <a:pPr algn="ctr"/>
            <a:r>
              <a:rPr lang="en-US" sz="1600" b="1" dirty="0">
                <a:latin typeface="Avenir Next LT Pro" panose="020B0504020202020204" pitchFamily="34" charset="77"/>
              </a:rPr>
              <a:t>How to </a:t>
            </a:r>
            <a:r>
              <a:rPr lang="en-US" sz="1600" b="1" dirty="0">
                <a:solidFill>
                  <a:srgbClr val="2D2D82"/>
                </a:solidFill>
                <a:latin typeface="Avenir Next LT Pro" panose="020B0504020202020204" pitchFamily="34" charset="77"/>
              </a:rPr>
              <a:t>build trust </a:t>
            </a:r>
            <a:r>
              <a:rPr lang="en-US" sz="1600" b="1" dirty="0">
                <a:latin typeface="Avenir Next LT Pro" panose="020B0504020202020204" pitchFamily="34" charset="77"/>
              </a:rPr>
              <a:t>among end users (individuals) when </a:t>
            </a:r>
            <a:r>
              <a:rPr lang="en-US" sz="1600" b="1" dirty="0">
                <a:solidFill>
                  <a:srgbClr val="2D2D82"/>
                </a:solidFill>
                <a:latin typeface="Avenir Next LT Pro" panose="020B0504020202020204" pitchFamily="34" charset="77"/>
              </a:rPr>
              <a:t>interpreting predicted results </a:t>
            </a:r>
            <a:r>
              <a:rPr lang="en-US" sz="1600" b="1" dirty="0">
                <a:latin typeface="Avenir Next LT Pro" panose="020B0504020202020204" pitchFamily="34" charset="77"/>
              </a:rPr>
              <a:t>(high risk/low risk)?</a:t>
            </a:r>
            <a:endParaRPr lang="en-US" sz="1600" dirty="0">
              <a:latin typeface="Avenir Next LT Pro" panose="020B0504020202020204" pitchFamily="34" charset="77"/>
            </a:endParaRPr>
          </a:p>
        </p:txBody>
      </p:sp>
    </p:spTree>
    <p:extLst>
      <p:ext uri="{BB962C8B-B14F-4D97-AF65-F5344CB8AC3E}">
        <p14:creationId xmlns:p14="http://schemas.microsoft.com/office/powerpoint/2010/main" val="3424726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68" grpId="0" animBg="1"/>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AC6F36-FFB8-EB66-77EE-821293A1A87B}"/>
              </a:ext>
            </a:extLst>
          </p:cNvPr>
          <p:cNvSpPr>
            <a:spLocks noGrp="1"/>
          </p:cNvSpPr>
          <p:nvPr>
            <p:ph type="sldNum" sz="quarter" idx="12"/>
          </p:nvPr>
        </p:nvSpPr>
        <p:spPr/>
        <p:txBody>
          <a:bodyPr/>
          <a:lstStyle/>
          <a:p>
            <a:fld id="{330EA680-D336-4FF7-8B7A-9848BB0A1C32}" type="slidenum">
              <a:rPr lang="en-GB" smtClean="0"/>
              <a:pPr/>
              <a:t>12</a:t>
            </a:fld>
            <a:endParaRPr lang="en-GB"/>
          </a:p>
        </p:txBody>
      </p:sp>
      <p:cxnSp>
        <p:nvCxnSpPr>
          <p:cNvPr id="3" name="Straight Connector 2">
            <a:extLst>
              <a:ext uri="{FF2B5EF4-FFF2-40B4-BE49-F238E27FC236}">
                <a16:creationId xmlns:a16="http://schemas.microsoft.com/office/drawing/2014/main" id="{FCC6DFC4-81C0-D7C0-5D7C-6425A5E0D871}"/>
              </a:ext>
            </a:extLst>
          </p:cNvPr>
          <p:cNvCxnSpPr>
            <a:cxnSpLocks/>
          </p:cNvCxnSpPr>
          <p:nvPr/>
        </p:nvCxnSpPr>
        <p:spPr>
          <a:xfrm>
            <a:off x="2372179"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8D014B1-FD98-867E-014E-03BB81B6D402}"/>
              </a:ext>
            </a:extLst>
          </p:cNvPr>
          <p:cNvSpPr txBox="1"/>
          <p:nvPr/>
        </p:nvSpPr>
        <p:spPr>
          <a:xfrm>
            <a:off x="399367" y="224454"/>
            <a:ext cx="10020300" cy="461665"/>
          </a:xfrm>
          <a:prstGeom prst="rect">
            <a:avLst/>
          </a:prstGeom>
          <a:noFill/>
        </p:spPr>
        <p:txBody>
          <a:bodyPr wrap="square" rtlCol="0">
            <a:spAutoFit/>
          </a:bodyPr>
          <a:lstStyle/>
          <a:p>
            <a:r>
              <a:rPr lang="en-US" sz="2400" b="1" dirty="0">
                <a:latin typeface="Avenir Next LT Pro" panose="020B0504020202020204" pitchFamily="34" charset="77"/>
                <a:cs typeface="Arial"/>
              </a:rPr>
              <a:t>Stage 1: </a:t>
            </a:r>
            <a:r>
              <a:rPr lang="en-US" sz="2400" b="1" i="1" dirty="0">
                <a:solidFill>
                  <a:srgbClr val="372DA0"/>
                </a:solidFill>
                <a:latin typeface="Avenir Next LT Pro" panose="020B0504020202020204" pitchFamily="34" charset="77"/>
                <a:cs typeface="Arial"/>
              </a:rPr>
              <a:t>Individual Empowerment – </a:t>
            </a:r>
            <a:r>
              <a:rPr lang="en-US" sz="2400" b="1" dirty="0">
                <a:latin typeface="Avenir Next LT Pro" panose="020B0504020202020204" pitchFamily="34" charset="77"/>
                <a:cs typeface="Arial"/>
              </a:rPr>
              <a:t>Model Explainer</a:t>
            </a:r>
            <a:endParaRPr lang="en-US" sz="2400" b="1" dirty="0">
              <a:solidFill>
                <a:srgbClr val="372DA0"/>
              </a:solidFill>
              <a:latin typeface="Avenir Next LT Pro" panose="020B0504020202020204" pitchFamily="34" charset="77"/>
            </a:endParaRPr>
          </a:p>
        </p:txBody>
      </p:sp>
      <p:pic>
        <p:nvPicPr>
          <p:cNvPr id="5" name="Picture 4">
            <a:extLst>
              <a:ext uri="{FF2B5EF4-FFF2-40B4-BE49-F238E27FC236}">
                <a16:creationId xmlns:a16="http://schemas.microsoft.com/office/drawing/2014/main" id="{251F8BD0-FB62-7D53-0A1B-987E7719930A}"/>
              </a:ext>
            </a:extLst>
          </p:cNvPr>
          <p:cNvPicPr>
            <a:picLocks noChangeAspect="1"/>
          </p:cNvPicPr>
          <p:nvPr/>
        </p:nvPicPr>
        <p:blipFill>
          <a:blip r:embed="rId3"/>
          <a:stretch>
            <a:fillRect/>
          </a:stretch>
        </p:blipFill>
        <p:spPr>
          <a:xfrm>
            <a:off x="50800" y="2373556"/>
            <a:ext cx="7061197" cy="3814306"/>
          </a:xfrm>
          <a:prstGeom prst="rect">
            <a:avLst/>
          </a:prstGeom>
        </p:spPr>
      </p:pic>
      <p:sp>
        <p:nvSpPr>
          <p:cNvPr id="6" name="Rectangle 5">
            <a:extLst>
              <a:ext uri="{FF2B5EF4-FFF2-40B4-BE49-F238E27FC236}">
                <a16:creationId xmlns:a16="http://schemas.microsoft.com/office/drawing/2014/main" id="{73173D01-C0E6-EBD4-C4F0-7952B96B29BB}"/>
              </a:ext>
            </a:extLst>
          </p:cNvPr>
          <p:cNvSpPr/>
          <p:nvPr/>
        </p:nvSpPr>
        <p:spPr>
          <a:xfrm>
            <a:off x="399367" y="977899"/>
            <a:ext cx="6661830" cy="266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Sample Analytic Report for An Individual </a:t>
            </a:r>
          </a:p>
        </p:txBody>
      </p:sp>
      <p:sp>
        <p:nvSpPr>
          <p:cNvPr id="7" name="TextBox 6">
            <a:extLst>
              <a:ext uri="{FF2B5EF4-FFF2-40B4-BE49-F238E27FC236}">
                <a16:creationId xmlns:a16="http://schemas.microsoft.com/office/drawing/2014/main" id="{161818DE-92BF-DA2E-638B-92BD77700D40}"/>
              </a:ext>
            </a:extLst>
          </p:cNvPr>
          <p:cNvSpPr txBox="1"/>
          <p:nvPr/>
        </p:nvSpPr>
        <p:spPr>
          <a:xfrm>
            <a:off x="399367" y="1393580"/>
            <a:ext cx="6661830" cy="830997"/>
          </a:xfrm>
          <a:prstGeom prst="rect">
            <a:avLst/>
          </a:prstGeom>
          <a:noFill/>
          <a:ln w="19050">
            <a:solidFill>
              <a:srgbClr val="F5B183"/>
            </a:solidFill>
          </a:ln>
          <a:effectLst>
            <a:glow rad="63500">
              <a:schemeClr val="accent2">
                <a:satMod val="175000"/>
                <a:alpha val="40000"/>
              </a:schemeClr>
            </a:glow>
          </a:effectLst>
        </p:spPr>
        <p:txBody>
          <a:bodyPr wrap="square" rtlCol="0">
            <a:spAutoFit/>
          </a:bodyPr>
          <a:lstStyle/>
          <a:p>
            <a:pPr algn="ctr"/>
            <a:r>
              <a:rPr lang="en-US" sz="1600">
                <a:latin typeface="Avenir Next LT Pro" panose="020B0504020202020204" pitchFamily="34" charset="77"/>
              </a:rPr>
              <a:t>Congratulations! You are at </a:t>
            </a:r>
            <a:r>
              <a:rPr lang="en-US" sz="1600" b="1">
                <a:solidFill>
                  <a:srgbClr val="00408D"/>
                </a:solidFill>
                <a:latin typeface="Avenir Next LT Pro" panose="020B0504020202020204" pitchFamily="34" charset="77"/>
              </a:rPr>
              <a:t>low-risk</a:t>
            </a:r>
            <a:r>
              <a:rPr lang="en-US" sz="1600">
                <a:latin typeface="Avenir Next LT Pro" panose="020B0504020202020204" pitchFamily="34" charset="77"/>
              </a:rPr>
              <a:t> for heart disease. </a:t>
            </a:r>
          </a:p>
          <a:p>
            <a:pPr algn="ctr"/>
            <a:r>
              <a:rPr lang="en-US" sz="1600">
                <a:latin typeface="Avenir Next LT Pro" panose="020B0504020202020204" pitchFamily="34" charset="77"/>
              </a:rPr>
              <a:t>However, please take note of the following factors (in red) that </a:t>
            </a:r>
            <a:r>
              <a:rPr lang="en-US" sz="1600" b="1">
                <a:solidFill>
                  <a:srgbClr val="00408D"/>
                </a:solidFill>
                <a:latin typeface="Avenir Next LT Pro" panose="020B0504020202020204" pitchFamily="34" charset="77"/>
              </a:rPr>
              <a:t>negatively contribute </a:t>
            </a:r>
            <a:r>
              <a:rPr lang="en-US" sz="1600">
                <a:latin typeface="Avenir Next LT Pro" panose="020B0504020202020204" pitchFamily="34" charset="77"/>
              </a:rPr>
              <a:t>to your heart health. </a:t>
            </a:r>
          </a:p>
        </p:txBody>
      </p:sp>
      <p:grpSp>
        <p:nvGrpSpPr>
          <p:cNvPr id="8" name="Group 7">
            <a:extLst>
              <a:ext uri="{FF2B5EF4-FFF2-40B4-BE49-F238E27FC236}">
                <a16:creationId xmlns:a16="http://schemas.microsoft.com/office/drawing/2014/main" id="{BE3D9C3A-E2E5-3B29-21A5-00800FC77710}"/>
              </a:ext>
            </a:extLst>
          </p:cNvPr>
          <p:cNvGrpSpPr/>
          <p:nvPr/>
        </p:nvGrpSpPr>
        <p:grpSpPr>
          <a:xfrm>
            <a:off x="7443948" y="977899"/>
            <a:ext cx="4466114" cy="5209963"/>
            <a:chOff x="7663961" y="39680"/>
            <a:chExt cx="4697268" cy="5890884"/>
          </a:xfrm>
        </p:grpSpPr>
        <p:sp>
          <p:nvSpPr>
            <p:cNvPr id="9" name="Rectangle 8">
              <a:extLst>
                <a:ext uri="{FF2B5EF4-FFF2-40B4-BE49-F238E27FC236}">
                  <a16:creationId xmlns:a16="http://schemas.microsoft.com/office/drawing/2014/main" id="{412828E5-7C67-258A-5A08-35FF95D9F2D7}"/>
                </a:ext>
              </a:extLst>
            </p:cNvPr>
            <p:cNvSpPr/>
            <p:nvPr/>
          </p:nvSpPr>
          <p:spPr>
            <a:xfrm>
              <a:off x="7663961" y="2104381"/>
              <a:ext cx="4693220" cy="10131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Trust in Model Using Accuracy Metrics</a:t>
              </a:r>
            </a:p>
            <a:p>
              <a:pPr algn="ctr"/>
              <a:r>
                <a:rPr lang="en-US" sz="1200">
                  <a:solidFill>
                    <a:schemeClr val="tx1"/>
                  </a:solidFill>
                  <a:latin typeface="Arial"/>
                  <a:cs typeface="Arial"/>
                </a:rPr>
                <a:t>Test-set to measure model performance, </a:t>
              </a:r>
            </a:p>
            <a:p>
              <a:pPr algn="ctr"/>
              <a:r>
                <a:rPr lang="en-US" sz="1200">
                  <a:solidFill>
                    <a:schemeClr val="tx1"/>
                  </a:solidFill>
                  <a:latin typeface="Arial"/>
                  <a:cs typeface="Arial"/>
                </a:rPr>
                <a:t>but still different from real-world data </a:t>
              </a:r>
            </a:p>
          </p:txBody>
        </p:sp>
        <p:sp>
          <p:nvSpPr>
            <p:cNvPr id="10" name="Rectangle 9">
              <a:extLst>
                <a:ext uri="{FF2B5EF4-FFF2-40B4-BE49-F238E27FC236}">
                  <a16:creationId xmlns:a16="http://schemas.microsoft.com/office/drawing/2014/main" id="{63D2B948-3577-4DB5-4B88-17935E7CD23F}"/>
                </a:ext>
              </a:extLst>
            </p:cNvPr>
            <p:cNvSpPr/>
            <p:nvPr/>
          </p:nvSpPr>
          <p:spPr>
            <a:xfrm>
              <a:off x="7668009" y="39680"/>
              <a:ext cx="4693220" cy="650734"/>
            </a:xfrm>
            <a:prstGeom prst="rect">
              <a:avLst/>
            </a:prstGeom>
            <a:solidFill>
              <a:srgbClr val="2D2D8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bg1"/>
                </a:solidFill>
                <a:latin typeface="Arial"/>
                <a:cs typeface="Arial"/>
              </a:endParaRPr>
            </a:p>
            <a:p>
              <a:pPr algn="ctr"/>
              <a:r>
                <a:rPr lang="en-US" sz="1600" b="1">
                  <a:solidFill>
                    <a:schemeClr val="bg1"/>
                  </a:solidFill>
                  <a:latin typeface="Arial"/>
                  <a:cs typeface="Arial"/>
                </a:rPr>
                <a:t>Local Interpretable Model-Agnostic</a:t>
              </a:r>
            </a:p>
            <a:p>
              <a:pPr algn="ctr"/>
              <a:r>
                <a:rPr lang="en-US" sz="1600" b="1">
                  <a:solidFill>
                    <a:schemeClr val="bg1"/>
                  </a:solidFill>
                  <a:latin typeface="Arial"/>
                  <a:cs typeface="Arial"/>
                </a:rPr>
                <a:t>(LIME)</a:t>
              </a:r>
            </a:p>
            <a:p>
              <a:pPr lvl="1"/>
              <a:endParaRPr lang="en-US">
                <a:solidFill>
                  <a:schemeClr val="bg1"/>
                </a:solidFill>
              </a:endParaRPr>
            </a:p>
          </p:txBody>
        </p:sp>
        <p:sp>
          <p:nvSpPr>
            <p:cNvPr id="11" name="Rectangle 10">
              <a:extLst>
                <a:ext uri="{FF2B5EF4-FFF2-40B4-BE49-F238E27FC236}">
                  <a16:creationId xmlns:a16="http://schemas.microsoft.com/office/drawing/2014/main" id="{3C7179D3-6E35-2D0A-DAF5-3BB3DD5AB76B}"/>
                </a:ext>
              </a:extLst>
            </p:cNvPr>
            <p:cNvSpPr/>
            <p:nvPr/>
          </p:nvSpPr>
          <p:spPr>
            <a:xfrm>
              <a:off x="7663961" y="3259729"/>
              <a:ext cx="4693220" cy="1050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Trust in Personal Predictions </a:t>
              </a:r>
            </a:p>
            <a:p>
              <a:pPr algn="ctr"/>
              <a:r>
                <a:rPr lang="en-US" sz="1200">
                  <a:solidFill>
                    <a:schemeClr val="tx1"/>
                  </a:solidFill>
                  <a:latin typeface="Arial"/>
                  <a:cs typeface="Arial"/>
                </a:rPr>
                <a:t>Use positive &amp; negative drivers (variables) </a:t>
              </a:r>
            </a:p>
            <a:p>
              <a:pPr algn="ctr"/>
              <a:r>
                <a:rPr lang="en-US" sz="1200">
                  <a:solidFill>
                    <a:schemeClr val="tx1"/>
                  </a:solidFill>
                  <a:latin typeface="Arial"/>
                  <a:cs typeface="Arial"/>
                </a:rPr>
                <a:t>to explain prediction results and gain user trust</a:t>
              </a:r>
              <a:endParaRPr lang="en-US" sz="120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B509C21-5DF6-4401-5293-6B2999DEC26D}"/>
                </a:ext>
              </a:extLst>
            </p:cNvPr>
            <p:cNvSpPr/>
            <p:nvPr/>
          </p:nvSpPr>
          <p:spPr>
            <a:xfrm>
              <a:off x="7663961" y="4452459"/>
              <a:ext cx="4693220" cy="1478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US" sz="1600" b="1">
                  <a:solidFill>
                    <a:schemeClr val="tx1"/>
                  </a:solidFill>
                  <a:latin typeface="Arial"/>
                  <a:cs typeface="Arial"/>
                </a:rPr>
                <a:t>Ensure Local fidelity</a:t>
              </a:r>
            </a:p>
            <a:p>
              <a:pPr algn="ctr"/>
              <a:r>
                <a:rPr lang="en-SG" sz="1200">
                  <a:solidFill>
                    <a:schemeClr val="tx1"/>
                  </a:solidFill>
                  <a:latin typeface="Arial"/>
                  <a:cs typeface="Arial"/>
                </a:rPr>
                <a:t>Globally important features may not be significant </a:t>
              </a:r>
            </a:p>
            <a:p>
              <a:pPr algn="ctr"/>
              <a:r>
                <a:rPr lang="en-SG" sz="1200">
                  <a:solidFill>
                    <a:schemeClr val="tx1"/>
                  </a:solidFill>
                  <a:latin typeface="Arial"/>
                  <a:cs typeface="Arial"/>
                </a:rPr>
                <a:t>in the local context</a:t>
              </a:r>
            </a:p>
            <a:p>
              <a:pPr algn="ctr"/>
              <a:endParaRPr lang="en-SG" sz="800">
                <a:solidFill>
                  <a:schemeClr val="tx1"/>
                </a:solidFill>
                <a:latin typeface="Arial"/>
                <a:cs typeface="Arial"/>
              </a:endParaRPr>
            </a:p>
            <a:p>
              <a:pPr algn="ctr"/>
              <a:r>
                <a:rPr lang="en-SG" sz="1200">
                  <a:solidFill>
                    <a:schemeClr val="tx1"/>
                  </a:solidFill>
                  <a:latin typeface="Arial"/>
                  <a:cs typeface="Arial"/>
                </a:rPr>
                <a:t>Only a handful of variables directly relate to </a:t>
              </a:r>
            </a:p>
            <a:p>
              <a:pPr algn="ctr"/>
              <a:r>
                <a:rPr lang="en-SG" sz="1200">
                  <a:solidFill>
                    <a:schemeClr val="tx1"/>
                  </a:solidFill>
                  <a:latin typeface="Arial"/>
                  <a:cs typeface="Arial"/>
                </a:rPr>
                <a:t>an individual prediction</a:t>
              </a:r>
              <a:endParaRPr lang="en-US" sz="1200">
                <a:solidFill>
                  <a:schemeClr val="tx1"/>
                </a:solidFill>
                <a:latin typeface="Arial"/>
                <a:cs typeface="Arial"/>
              </a:endParaRPr>
            </a:p>
          </p:txBody>
        </p:sp>
      </p:grpSp>
      <p:pic>
        <p:nvPicPr>
          <p:cNvPr id="14" name="Picture 13">
            <a:extLst>
              <a:ext uri="{FF2B5EF4-FFF2-40B4-BE49-F238E27FC236}">
                <a16:creationId xmlns:a16="http://schemas.microsoft.com/office/drawing/2014/main" id="{7EB5ACBD-831B-0E05-0F37-A830C5333208}"/>
              </a:ext>
            </a:extLst>
          </p:cNvPr>
          <p:cNvPicPr>
            <a:picLocks noChangeAspect="1"/>
          </p:cNvPicPr>
          <p:nvPr/>
        </p:nvPicPr>
        <p:blipFill>
          <a:blip r:embed="rId4"/>
          <a:stretch>
            <a:fillRect/>
          </a:stretch>
        </p:blipFill>
        <p:spPr>
          <a:xfrm>
            <a:off x="5495496" y="4754880"/>
            <a:ext cx="1400134" cy="1125222"/>
          </a:xfrm>
          <a:prstGeom prst="rect">
            <a:avLst/>
          </a:prstGeom>
        </p:spPr>
      </p:pic>
      <p:pic>
        <p:nvPicPr>
          <p:cNvPr id="2050" name="Picture 2" descr="Understanding model predictions with LIME | by Lars Hulstaert | Towards  Data Science">
            <a:extLst>
              <a:ext uri="{FF2B5EF4-FFF2-40B4-BE49-F238E27FC236}">
                <a16:creationId xmlns:a16="http://schemas.microsoft.com/office/drawing/2014/main" id="{C13A9760-86A4-4A2A-B8BF-97E606A20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3948" y="1650336"/>
            <a:ext cx="4462265" cy="103111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15" name="Slide Number Placeholder 1">
            <a:extLst>
              <a:ext uri="{FF2B5EF4-FFF2-40B4-BE49-F238E27FC236}">
                <a16:creationId xmlns:a16="http://schemas.microsoft.com/office/drawing/2014/main" id="{9B28314F-E6C9-1277-4D79-CB7B6416097F}"/>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Jiang Lei</a:t>
            </a:r>
          </a:p>
        </p:txBody>
      </p:sp>
    </p:spTree>
    <p:extLst>
      <p:ext uri="{BB962C8B-B14F-4D97-AF65-F5344CB8AC3E}">
        <p14:creationId xmlns:p14="http://schemas.microsoft.com/office/powerpoint/2010/main" val="3861822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61E21-0E2C-002F-8ACC-68EE2EF68E6F}"/>
              </a:ext>
            </a:extLst>
          </p:cNvPr>
          <p:cNvSpPr>
            <a:spLocks noGrp="1"/>
          </p:cNvSpPr>
          <p:nvPr>
            <p:ph type="sldNum" sz="quarter" idx="12"/>
          </p:nvPr>
        </p:nvSpPr>
        <p:spPr/>
        <p:txBody>
          <a:bodyPr/>
          <a:lstStyle/>
          <a:p>
            <a:fld id="{330EA680-D336-4FF7-8B7A-9848BB0A1C32}" type="slidenum">
              <a:rPr lang="en-GB" smtClean="0"/>
              <a:pPr/>
              <a:t>13</a:t>
            </a:fld>
            <a:endParaRPr lang="en-GB"/>
          </a:p>
        </p:txBody>
      </p:sp>
      <p:sp>
        <p:nvSpPr>
          <p:cNvPr id="6" name="TextBox 5">
            <a:extLst>
              <a:ext uri="{FF2B5EF4-FFF2-40B4-BE49-F238E27FC236}">
                <a16:creationId xmlns:a16="http://schemas.microsoft.com/office/drawing/2014/main" id="{53AC44E1-0A6A-6752-24AB-A90B439B9F20}"/>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Overview</a:t>
            </a:r>
            <a:endParaRPr lang="en-US" sz="2400" b="1" dirty="0">
              <a:latin typeface="Avenir Next LT Pro" panose="020B0504020202020204" pitchFamily="34" charset="77"/>
            </a:endParaRPr>
          </a:p>
        </p:txBody>
      </p:sp>
      <p:sp>
        <p:nvSpPr>
          <p:cNvPr id="52" name="Slide Number Placeholder 1">
            <a:extLst>
              <a:ext uri="{FF2B5EF4-FFF2-40B4-BE49-F238E27FC236}">
                <a16:creationId xmlns:a16="http://schemas.microsoft.com/office/drawing/2014/main" id="{B457A472-4B8C-EEEE-6A05-122B79A12061}"/>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sp>
        <p:nvSpPr>
          <p:cNvPr id="5" name="Rectangle 4">
            <a:extLst>
              <a:ext uri="{FF2B5EF4-FFF2-40B4-BE49-F238E27FC236}">
                <a16:creationId xmlns:a16="http://schemas.microsoft.com/office/drawing/2014/main" id="{BAE9FEAB-87F3-82C5-86EA-8337046D44D2}"/>
              </a:ext>
            </a:extLst>
          </p:cNvPr>
          <p:cNvSpPr/>
          <p:nvPr/>
        </p:nvSpPr>
        <p:spPr>
          <a:xfrm>
            <a:off x="645139" y="4409867"/>
            <a:ext cx="1478654" cy="461848"/>
          </a:xfrm>
          <a:prstGeom prst="rect">
            <a:avLst/>
          </a:prstGeom>
          <a:solidFill>
            <a:schemeClr val="bg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8">
            <a:extLst>
              <a:ext uri="{FF2B5EF4-FFF2-40B4-BE49-F238E27FC236}">
                <a16:creationId xmlns:a16="http://schemas.microsoft.com/office/drawing/2014/main" id="{8B7FC87A-CF06-C7E6-D7C3-B559DF7D0F7E}"/>
              </a:ext>
            </a:extLst>
          </p:cNvPr>
          <p:cNvCxnSpPr>
            <a:cxnSpLocks/>
          </p:cNvCxnSpPr>
          <p:nvPr/>
        </p:nvCxnSpPr>
        <p:spPr>
          <a:xfrm flipV="1">
            <a:off x="2123793" y="1886842"/>
            <a:ext cx="1002306" cy="2737620"/>
          </a:xfrm>
          <a:prstGeom prst="curvedConnector3">
            <a:avLst>
              <a:gd name="adj1" fmla="val 48165"/>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cxnSp>
        <p:nvCxnSpPr>
          <p:cNvPr id="10" name="Curved Connector 11">
            <a:extLst>
              <a:ext uri="{FF2B5EF4-FFF2-40B4-BE49-F238E27FC236}">
                <a16:creationId xmlns:a16="http://schemas.microsoft.com/office/drawing/2014/main" id="{4D9A8041-F114-D03D-561E-E18A2223D939}"/>
              </a:ext>
            </a:extLst>
          </p:cNvPr>
          <p:cNvCxnSpPr>
            <a:cxnSpLocks/>
          </p:cNvCxnSpPr>
          <p:nvPr/>
        </p:nvCxnSpPr>
        <p:spPr>
          <a:xfrm>
            <a:off x="4414544" y="1886842"/>
            <a:ext cx="989465" cy="2618388"/>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cxnSp>
        <p:nvCxnSpPr>
          <p:cNvPr id="12" name="Curved Connector 14">
            <a:extLst>
              <a:ext uri="{FF2B5EF4-FFF2-40B4-BE49-F238E27FC236}">
                <a16:creationId xmlns:a16="http://schemas.microsoft.com/office/drawing/2014/main" id="{B8AAA5D8-CC7C-D531-8E40-A6056126BA76}"/>
              </a:ext>
            </a:extLst>
          </p:cNvPr>
          <p:cNvCxnSpPr>
            <a:cxnSpLocks/>
          </p:cNvCxnSpPr>
          <p:nvPr/>
        </p:nvCxnSpPr>
        <p:spPr>
          <a:xfrm flipV="1">
            <a:off x="6882932" y="1884833"/>
            <a:ext cx="770963" cy="2620397"/>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93F40F9-DA81-8729-EEFA-3BFAA953A726}"/>
              </a:ext>
            </a:extLst>
          </p:cNvPr>
          <p:cNvSpPr txBox="1"/>
          <p:nvPr/>
        </p:nvSpPr>
        <p:spPr>
          <a:xfrm>
            <a:off x="0" y="3070993"/>
            <a:ext cx="2652133" cy="738664"/>
          </a:xfrm>
          <a:prstGeom prst="rect">
            <a:avLst/>
          </a:prstGeom>
          <a:noFill/>
        </p:spPr>
        <p:txBody>
          <a:bodyPr wrap="square" lIns="91440" tIns="45720" rIns="91440" bIns="45720" rtlCol="0" anchor="t">
            <a:spAutoFit/>
          </a:bodyPr>
          <a:lstStyle/>
          <a:p>
            <a:pPr algn="ctr"/>
            <a:r>
              <a:rPr lang="en-US" sz="1400" b="1">
                <a:latin typeface="Arial"/>
                <a:cs typeface="Arial"/>
              </a:rPr>
              <a:t>Data Collection</a:t>
            </a:r>
          </a:p>
          <a:p>
            <a:pPr algn="ctr"/>
            <a:r>
              <a:rPr lang="en-US" sz="1400">
                <a:latin typeface="Arial"/>
                <a:cs typeface="Arial"/>
              </a:rPr>
              <a:t>From Kaggle </a:t>
            </a:r>
            <a:endParaRPr lang="en-US" sz="1400">
              <a:latin typeface="Arial" panose="020B0604020202020204" pitchFamily="34" charset="0"/>
              <a:cs typeface="Arial" panose="020B0604020202020204" pitchFamily="34" charset="0"/>
            </a:endParaRPr>
          </a:p>
          <a:p>
            <a:pPr algn="ctr"/>
            <a:r>
              <a:rPr lang="en-US" sz="1400">
                <a:latin typeface="Arial"/>
                <a:cs typeface="Arial"/>
              </a:rPr>
              <a:t>[303 rows &amp; 14 columns]</a:t>
            </a:r>
          </a:p>
        </p:txBody>
      </p:sp>
      <p:grpSp>
        <p:nvGrpSpPr>
          <p:cNvPr id="18" name="Group 17">
            <a:extLst>
              <a:ext uri="{FF2B5EF4-FFF2-40B4-BE49-F238E27FC236}">
                <a16:creationId xmlns:a16="http://schemas.microsoft.com/office/drawing/2014/main" id="{BA1C9F06-74FB-E28A-8571-C50AC6D6325B}"/>
              </a:ext>
            </a:extLst>
          </p:cNvPr>
          <p:cNvGrpSpPr/>
          <p:nvPr/>
        </p:nvGrpSpPr>
        <p:grpSpPr>
          <a:xfrm>
            <a:off x="411167" y="4086073"/>
            <a:ext cx="1944962" cy="1124885"/>
            <a:chOff x="744050" y="3724663"/>
            <a:chExt cx="2983236" cy="1725379"/>
          </a:xfrm>
        </p:grpSpPr>
        <p:pic>
          <p:nvPicPr>
            <p:cNvPr id="16" name="Picture 15" descr="Download HD Macbook Mockup Png Transparent PNG Image - NicePNG.com">
              <a:extLst>
                <a:ext uri="{FF2B5EF4-FFF2-40B4-BE49-F238E27FC236}">
                  <a16:creationId xmlns:a16="http://schemas.microsoft.com/office/drawing/2014/main" id="{3E768CFC-8BD2-6AB7-E8B9-A54CCBF98D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050" y="3724663"/>
              <a:ext cx="2983236" cy="17253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7CFB61B-550B-B868-A3FB-4E4BD1D9BD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2923" y="3900538"/>
              <a:ext cx="2268000" cy="1299840"/>
            </a:xfrm>
            <a:prstGeom prst="rect">
              <a:avLst/>
            </a:prstGeom>
          </p:spPr>
        </p:pic>
      </p:grpSp>
      <p:sp>
        <p:nvSpPr>
          <p:cNvPr id="20" name="TextBox 19">
            <a:extLst>
              <a:ext uri="{FF2B5EF4-FFF2-40B4-BE49-F238E27FC236}">
                <a16:creationId xmlns:a16="http://schemas.microsoft.com/office/drawing/2014/main" id="{4C52D0E1-7675-7959-AA05-5632D42C9528}"/>
              </a:ext>
            </a:extLst>
          </p:cNvPr>
          <p:cNvSpPr txBox="1"/>
          <p:nvPr/>
        </p:nvSpPr>
        <p:spPr>
          <a:xfrm>
            <a:off x="7405629" y="3070993"/>
            <a:ext cx="2048703" cy="1169551"/>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Model Training</a:t>
            </a:r>
          </a:p>
          <a:p>
            <a:pPr algn="ctr"/>
            <a:r>
              <a:rPr lang="en-US" sz="1400">
                <a:latin typeface="Arial" panose="020B0604020202020204" pitchFamily="34" charset="0"/>
                <a:cs typeface="Arial" panose="020B0604020202020204" pitchFamily="34" charset="0"/>
              </a:rPr>
              <a:t>Optimize each model</a:t>
            </a:r>
          </a:p>
          <a:p>
            <a:pPr algn="ctr"/>
            <a:r>
              <a:rPr lang="en-US" sz="1400">
                <a:latin typeface="Arial" panose="020B0604020202020204" pitchFamily="34" charset="0"/>
                <a:cs typeface="Arial" panose="020B0604020202020204" pitchFamily="34" charset="0"/>
              </a:rPr>
              <a:t>&amp; </a:t>
            </a:r>
          </a:p>
          <a:p>
            <a:pPr algn="ctr"/>
            <a:r>
              <a:rPr lang="en-US" sz="1400">
                <a:latin typeface="Arial" panose="020B0604020202020204" pitchFamily="34" charset="0"/>
                <a:cs typeface="Arial" panose="020B0604020202020204" pitchFamily="34" charset="0"/>
              </a:rPr>
              <a:t>Select best model </a:t>
            </a:r>
          </a:p>
          <a:p>
            <a:pPr algn="ctr"/>
            <a:r>
              <a:rPr lang="en-US" sz="1400">
                <a:latin typeface="Arial" panose="020B0604020202020204" pitchFamily="34" charset="0"/>
                <a:cs typeface="Arial" panose="020B0604020202020204" pitchFamily="34" charset="0"/>
              </a:rPr>
              <a:t>with predefined metrics  </a:t>
            </a:r>
          </a:p>
        </p:txBody>
      </p:sp>
      <p:sp>
        <p:nvSpPr>
          <p:cNvPr id="22" name="TextBox 21">
            <a:extLst>
              <a:ext uri="{FF2B5EF4-FFF2-40B4-BE49-F238E27FC236}">
                <a16:creationId xmlns:a16="http://schemas.microsoft.com/office/drawing/2014/main" id="{090E82B6-1BE6-9E1E-FF53-D888F4A1C64A}"/>
              </a:ext>
            </a:extLst>
          </p:cNvPr>
          <p:cNvSpPr txBox="1"/>
          <p:nvPr/>
        </p:nvSpPr>
        <p:spPr>
          <a:xfrm>
            <a:off x="2420408" y="3070993"/>
            <a:ext cx="2652133" cy="984885"/>
          </a:xfrm>
          <a:prstGeom prst="rect">
            <a:avLst/>
          </a:prstGeom>
          <a:noFill/>
        </p:spPr>
        <p:txBody>
          <a:bodyPr wrap="square" lIns="91440" tIns="45720" rIns="91440" bIns="45720" rtlCol="0" anchor="t">
            <a:spAutoFit/>
          </a:bodyPr>
          <a:lstStyle/>
          <a:p>
            <a:pPr algn="ctr"/>
            <a:r>
              <a:rPr lang="en-US" sz="1600" b="1">
                <a:latin typeface="Arial"/>
                <a:cs typeface="Arial"/>
              </a:rPr>
              <a:t>Data Preprocessing </a:t>
            </a:r>
            <a:endParaRPr lang="en-US" sz="1600" b="1">
              <a:latin typeface="Arial" panose="020B0604020202020204" pitchFamily="34" charset="0"/>
              <a:cs typeface="Arial" panose="020B0604020202020204" pitchFamily="34" charset="0"/>
            </a:endParaRPr>
          </a:p>
          <a:p>
            <a:pPr algn="ctr"/>
            <a:r>
              <a:rPr lang="en-US" sz="1400">
                <a:latin typeface="Arial"/>
                <a:cs typeface="Arial"/>
              </a:rPr>
              <a:t>Data Cleaning</a:t>
            </a:r>
          </a:p>
          <a:p>
            <a:pPr algn="ctr"/>
            <a:r>
              <a:rPr lang="en-US" sz="1400">
                <a:latin typeface="Arial"/>
                <a:cs typeface="Arial"/>
              </a:rPr>
              <a:t> Label Encoding &amp; Encoding to Meaningful Strings</a:t>
            </a:r>
          </a:p>
        </p:txBody>
      </p:sp>
      <p:sp>
        <p:nvSpPr>
          <p:cNvPr id="24" name="TextBox 23">
            <a:extLst>
              <a:ext uri="{FF2B5EF4-FFF2-40B4-BE49-F238E27FC236}">
                <a16:creationId xmlns:a16="http://schemas.microsoft.com/office/drawing/2014/main" id="{51D38F79-124B-2C40-A282-634FC1686527}"/>
              </a:ext>
            </a:extLst>
          </p:cNvPr>
          <p:cNvSpPr txBox="1"/>
          <p:nvPr/>
        </p:nvSpPr>
        <p:spPr>
          <a:xfrm>
            <a:off x="4775926" y="3070993"/>
            <a:ext cx="2652133" cy="954107"/>
          </a:xfrm>
          <a:prstGeom prst="rect">
            <a:avLst/>
          </a:prstGeom>
          <a:noFill/>
        </p:spPr>
        <p:txBody>
          <a:bodyPr wrap="square" lIns="91440" tIns="45720" rIns="91440" bIns="45720" rtlCol="0" anchor="t">
            <a:spAutoFit/>
          </a:bodyPr>
          <a:lstStyle/>
          <a:p>
            <a:pPr algn="ctr"/>
            <a:r>
              <a:rPr lang="en-US" sz="1400" b="1">
                <a:latin typeface="Arial"/>
                <a:cs typeface="Arial"/>
              </a:rPr>
              <a:t>Data Exploration</a:t>
            </a:r>
          </a:p>
          <a:p>
            <a:pPr algn="ctr"/>
            <a:r>
              <a:rPr lang="en-US" sz="1400">
                <a:latin typeface="Arial"/>
                <a:cs typeface="Arial"/>
              </a:rPr>
              <a:t>Feature Insights </a:t>
            </a:r>
            <a:endParaRPr lang="en-US" sz="1400">
              <a:latin typeface="Arial" panose="020B0604020202020204" pitchFamily="34" charset="0"/>
              <a:cs typeface="Arial" panose="020B0604020202020204" pitchFamily="34" charset="0"/>
            </a:endParaRPr>
          </a:p>
          <a:p>
            <a:pPr algn="ctr"/>
            <a:endParaRPr lang="en-US" sz="1200" i="1">
              <a:latin typeface="Arial" panose="020B0604020202020204" pitchFamily="34" charset="0"/>
              <a:cs typeface="Arial" panose="020B0604020202020204" pitchFamily="34" charset="0"/>
            </a:endParaRPr>
          </a:p>
          <a:p>
            <a:pPr algn="ctr"/>
            <a:endParaRPr lang="en-US" sz="1400">
              <a:latin typeface="Arial" panose="020B0604020202020204" pitchFamily="34" charset="0"/>
              <a:cs typeface="Arial" panose="020B0604020202020204" pitchFamily="34" charset="0"/>
            </a:endParaRPr>
          </a:p>
        </p:txBody>
      </p:sp>
      <p:cxnSp>
        <p:nvCxnSpPr>
          <p:cNvPr id="26" name="Curved Connector 62">
            <a:extLst>
              <a:ext uri="{FF2B5EF4-FFF2-40B4-BE49-F238E27FC236}">
                <a16:creationId xmlns:a16="http://schemas.microsoft.com/office/drawing/2014/main" id="{E5DF67D3-30CC-8209-15CF-79ED40F9F5F3}"/>
              </a:ext>
            </a:extLst>
          </p:cNvPr>
          <p:cNvCxnSpPr>
            <a:cxnSpLocks/>
          </p:cNvCxnSpPr>
          <p:nvPr/>
        </p:nvCxnSpPr>
        <p:spPr>
          <a:xfrm rot="10800000">
            <a:off x="9114966" y="1884833"/>
            <a:ext cx="1059251" cy="2669224"/>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6F0FA1-4727-38C5-2227-FD29BB37344B}"/>
              </a:ext>
            </a:extLst>
          </p:cNvPr>
          <p:cNvSpPr txBox="1"/>
          <p:nvPr/>
        </p:nvSpPr>
        <p:spPr>
          <a:xfrm>
            <a:off x="9421453" y="3070993"/>
            <a:ext cx="2652133" cy="95410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Model Explainer</a:t>
            </a:r>
          </a:p>
          <a:p>
            <a:pPr algn="ctr"/>
            <a:r>
              <a:rPr lang="en-US" sz="1400">
                <a:latin typeface="Arial" panose="020B0604020202020204" pitchFamily="34" charset="0"/>
                <a:cs typeface="Arial" panose="020B0604020202020204" pitchFamily="34" charset="0"/>
              </a:rPr>
              <a:t>Understand black-box algorithm</a:t>
            </a:r>
          </a:p>
          <a:p>
            <a:pPr algn="ctr"/>
            <a:r>
              <a:rPr lang="en-US" sz="1400">
                <a:latin typeface="Arial" panose="020B0604020202020204" pitchFamily="34" charset="0"/>
                <a:cs typeface="Arial" panose="020B0604020202020204" pitchFamily="34" charset="0"/>
              </a:rPr>
              <a:t>Interpret Prediction</a:t>
            </a:r>
          </a:p>
        </p:txBody>
      </p:sp>
      <p:pic>
        <p:nvPicPr>
          <p:cNvPr id="30" name="Picture 29">
            <a:extLst>
              <a:ext uri="{FF2B5EF4-FFF2-40B4-BE49-F238E27FC236}">
                <a16:creationId xmlns:a16="http://schemas.microsoft.com/office/drawing/2014/main" id="{406D7816-2A4A-D986-AA32-635CD5413DC2}"/>
              </a:ext>
            </a:extLst>
          </p:cNvPr>
          <p:cNvPicPr>
            <a:picLocks noChangeAspect="1"/>
          </p:cNvPicPr>
          <p:nvPr/>
        </p:nvPicPr>
        <p:blipFill>
          <a:blip r:embed="rId5"/>
          <a:stretch>
            <a:fillRect/>
          </a:stretch>
        </p:blipFill>
        <p:spPr>
          <a:xfrm>
            <a:off x="2792685" y="1153806"/>
            <a:ext cx="2096853" cy="1462740"/>
          </a:xfrm>
          <a:prstGeom prst="ellipse">
            <a:avLst/>
          </a:prstGeom>
          <a:ln>
            <a:noFill/>
          </a:ln>
          <a:effectLst>
            <a:softEdge rad="112500"/>
          </a:effectLst>
        </p:spPr>
      </p:pic>
      <p:pic>
        <p:nvPicPr>
          <p:cNvPr id="32" name="Picture 2" descr="Building Machine Learning Models">
            <a:extLst>
              <a:ext uri="{FF2B5EF4-FFF2-40B4-BE49-F238E27FC236}">
                <a16:creationId xmlns:a16="http://schemas.microsoft.com/office/drawing/2014/main" id="{FBCD76A9-A032-5906-7FE0-C29FEF95C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6561" y="1073840"/>
            <a:ext cx="2650578" cy="17654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4" name="Picture 33" descr="A picture containing text&#10;&#10;Description automatically generated">
            <a:extLst>
              <a:ext uri="{FF2B5EF4-FFF2-40B4-BE49-F238E27FC236}">
                <a16:creationId xmlns:a16="http://schemas.microsoft.com/office/drawing/2014/main" id="{5DB7AD72-8855-59CF-6C78-163CB1F050B2}"/>
              </a:ext>
            </a:extLst>
          </p:cNvPr>
          <p:cNvPicPr>
            <a:picLocks noChangeAspect="1"/>
          </p:cNvPicPr>
          <p:nvPr/>
        </p:nvPicPr>
        <p:blipFill rotWithShape="1">
          <a:blip r:embed="rId7"/>
          <a:srcRect l="9865" r="7535" b="11303"/>
          <a:stretch/>
        </p:blipFill>
        <p:spPr>
          <a:xfrm>
            <a:off x="5421862" y="4032526"/>
            <a:ext cx="1455910" cy="1455910"/>
          </a:xfrm>
          <a:prstGeom prst="rect">
            <a:avLst/>
          </a:prstGeom>
        </p:spPr>
      </p:pic>
      <p:sp>
        <p:nvSpPr>
          <p:cNvPr id="36" name="Oval 35">
            <a:extLst>
              <a:ext uri="{FF2B5EF4-FFF2-40B4-BE49-F238E27FC236}">
                <a16:creationId xmlns:a16="http://schemas.microsoft.com/office/drawing/2014/main" id="{966F378D-8D17-6A40-9046-6A6931C2106A}"/>
              </a:ext>
            </a:extLst>
          </p:cNvPr>
          <p:cNvSpPr/>
          <p:nvPr/>
        </p:nvSpPr>
        <p:spPr>
          <a:xfrm>
            <a:off x="3584339"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38" name="Oval 37">
            <a:extLst>
              <a:ext uri="{FF2B5EF4-FFF2-40B4-BE49-F238E27FC236}">
                <a16:creationId xmlns:a16="http://schemas.microsoft.com/office/drawing/2014/main" id="{E16230FA-D845-7618-D7DB-41796ED6C5E6}"/>
              </a:ext>
            </a:extLst>
          </p:cNvPr>
          <p:cNvSpPr/>
          <p:nvPr/>
        </p:nvSpPr>
        <p:spPr>
          <a:xfrm>
            <a:off x="1195261"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0" name="Oval 39">
            <a:extLst>
              <a:ext uri="{FF2B5EF4-FFF2-40B4-BE49-F238E27FC236}">
                <a16:creationId xmlns:a16="http://schemas.microsoft.com/office/drawing/2014/main" id="{35F01054-68F3-B9C8-DC49-064F9F060533}"/>
              </a:ext>
            </a:extLst>
          </p:cNvPr>
          <p:cNvSpPr/>
          <p:nvPr/>
        </p:nvSpPr>
        <p:spPr>
          <a:xfrm>
            <a:off x="5970036"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
        <p:nvSpPr>
          <p:cNvPr id="42" name="Oval 41">
            <a:extLst>
              <a:ext uri="{FF2B5EF4-FFF2-40B4-BE49-F238E27FC236}">
                <a16:creationId xmlns:a16="http://schemas.microsoft.com/office/drawing/2014/main" id="{EFFDAA6A-E183-3EFC-11C9-ED3F056030CD}"/>
              </a:ext>
            </a:extLst>
          </p:cNvPr>
          <p:cNvSpPr/>
          <p:nvPr/>
        </p:nvSpPr>
        <p:spPr>
          <a:xfrm>
            <a:off x="8289780"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p>
        </p:txBody>
      </p:sp>
      <p:sp>
        <p:nvSpPr>
          <p:cNvPr id="44" name="Oval 43">
            <a:extLst>
              <a:ext uri="{FF2B5EF4-FFF2-40B4-BE49-F238E27FC236}">
                <a16:creationId xmlns:a16="http://schemas.microsoft.com/office/drawing/2014/main" id="{6147A7D3-D7A5-222C-A0E7-BE1E4B990C55}"/>
              </a:ext>
            </a:extLst>
          </p:cNvPr>
          <p:cNvSpPr/>
          <p:nvPr/>
        </p:nvSpPr>
        <p:spPr>
          <a:xfrm>
            <a:off x="10477063"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5</a:t>
            </a:r>
          </a:p>
        </p:txBody>
      </p:sp>
      <p:pic>
        <p:nvPicPr>
          <p:cNvPr id="46" name="Picture 45" descr="A picture containing text&#10;&#10;Description automatically generated">
            <a:extLst>
              <a:ext uri="{FF2B5EF4-FFF2-40B4-BE49-F238E27FC236}">
                <a16:creationId xmlns:a16="http://schemas.microsoft.com/office/drawing/2014/main" id="{6AC9A5D5-2FBF-066C-CE1D-74C50F2656A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0266338" y="4166782"/>
            <a:ext cx="1189002" cy="1600396"/>
          </a:xfrm>
          <a:prstGeom prst="rect">
            <a:avLst/>
          </a:prstGeom>
        </p:spPr>
      </p:pic>
      <p:pic>
        <p:nvPicPr>
          <p:cNvPr id="48" name="Picture 47" descr="A picture containing text, clipart&#10;&#10;Description automatically generated">
            <a:extLst>
              <a:ext uri="{FF2B5EF4-FFF2-40B4-BE49-F238E27FC236}">
                <a16:creationId xmlns:a16="http://schemas.microsoft.com/office/drawing/2014/main" id="{A6233C6E-08B5-9923-E5AA-60241362F4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93" y="4409867"/>
            <a:ext cx="1195792" cy="461848"/>
          </a:xfrm>
          <a:prstGeom prst="rect">
            <a:avLst/>
          </a:prstGeom>
        </p:spPr>
      </p:pic>
      <p:cxnSp>
        <p:nvCxnSpPr>
          <p:cNvPr id="50" name="Straight Connector 49">
            <a:extLst>
              <a:ext uri="{FF2B5EF4-FFF2-40B4-BE49-F238E27FC236}">
                <a16:creationId xmlns:a16="http://schemas.microsoft.com/office/drawing/2014/main" id="{3CDE7D64-0C2C-29BD-2BE0-D006679C452F}"/>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388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32F1C8-3A75-1897-3BEE-C2D111CB2C71}"/>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Data Overview</a:t>
            </a:r>
            <a:endParaRPr lang="en-US" sz="2400" b="1" dirty="0">
              <a:latin typeface="Avenir Next LT Pro" panose="020B0504020202020204" pitchFamily="34" charset="77"/>
            </a:endParaRPr>
          </a:p>
        </p:txBody>
      </p:sp>
      <p:sp>
        <p:nvSpPr>
          <p:cNvPr id="5" name="Arrow: Right 28">
            <a:extLst>
              <a:ext uri="{FF2B5EF4-FFF2-40B4-BE49-F238E27FC236}">
                <a16:creationId xmlns:a16="http://schemas.microsoft.com/office/drawing/2014/main" id="{218D2911-61C5-6066-190E-6DA4E41D4F06}"/>
              </a:ext>
            </a:extLst>
          </p:cNvPr>
          <p:cNvSpPr/>
          <p:nvPr/>
        </p:nvSpPr>
        <p:spPr>
          <a:xfrm>
            <a:off x="2849135" y="1109004"/>
            <a:ext cx="1420280" cy="33855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50000"/>
                </a:schemeClr>
              </a:solidFill>
            </a:endParaRPr>
          </a:p>
        </p:txBody>
      </p:sp>
      <p:sp>
        <p:nvSpPr>
          <p:cNvPr id="7" name="Arrow: Right 28">
            <a:extLst>
              <a:ext uri="{FF2B5EF4-FFF2-40B4-BE49-F238E27FC236}">
                <a16:creationId xmlns:a16="http://schemas.microsoft.com/office/drawing/2014/main" id="{E72FE151-A6D9-D1EA-20E1-E89A75FDD60C}"/>
              </a:ext>
            </a:extLst>
          </p:cNvPr>
          <p:cNvSpPr/>
          <p:nvPr/>
        </p:nvSpPr>
        <p:spPr>
          <a:xfrm>
            <a:off x="7236902" y="1095557"/>
            <a:ext cx="1420280" cy="33855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50000"/>
                </a:schemeClr>
              </a:solidFill>
            </a:endParaRPr>
          </a:p>
        </p:txBody>
      </p:sp>
      <p:sp>
        <p:nvSpPr>
          <p:cNvPr id="9" name="TextBox 8">
            <a:extLst>
              <a:ext uri="{FF2B5EF4-FFF2-40B4-BE49-F238E27FC236}">
                <a16:creationId xmlns:a16="http://schemas.microsoft.com/office/drawing/2014/main" id="{251E83AE-4CE9-545D-2D7B-8FE162D5AEC0}"/>
              </a:ext>
            </a:extLst>
          </p:cNvPr>
          <p:cNvSpPr txBox="1"/>
          <p:nvPr/>
        </p:nvSpPr>
        <p:spPr>
          <a:xfrm>
            <a:off x="739734" y="1606528"/>
            <a:ext cx="2708854" cy="338554"/>
          </a:xfrm>
          <a:prstGeom prst="rect">
            <a:avLst/>
          </a:prstGeom>
          <a:noFill/>
        </p:spPr>
        <p:txBody>
          <a:bodyPr wrap="square" lIns="91440" tIns="45720" rIns="91440" bIns="45720" rtlCol="0" anchor="t">
            <a:spAutoFit/>
          </a:bodyPr>
          <a:lstStyle/>
          <a:p>
            <a:pPr algn="ctr"/>
            <a:r>
              <a:rPr lang="en-US" sz="1600">
                <a:latin typeface="Avenir Next LT Pro"/>
              </a:rPr>
              <a:t>Patients</a:t>
            </a:r>
            <a:endParaRPr lang="en-GB" sz="1600">
              <a:latin typeface="Avenir Next LT Pro" panose="020B0504020202020204" pitchFamily="34" charset="0"/>
            </a:endParaRPr>
          </a:p>
        </p:txBody>
      </p:sp>
      <p:sp>
        <p:nvSpPr>
          <p:cNvPr id="10" name="TextBox 9">
            <a:extLst>
              <a:ext uri="{FF2B5EF4-FFF2-40B4-BE49-F238E27FC236}">
                <a16:creationId xmlns:a16="http://schemas.microsoft.com/office/drawing/2014/main" id="{40325BC7-2F44-3B9E-8B34-880174B586E7}"/>
              </a:ext>
            </a:extLst>
          </p:cNvPr>
          <p:cNvSpPr txBox="1"/>
          <p:nvPr/>
        </p:nvSpPr>
        <p:spPr>
          <a:xfrm>
            <a:off x="4171450" y="1491341"/>
            <a:ext cx="3267063" cy="584775"/>
          </a:xfrm>
          <a:prstGeom prst="rect">
            <a:avLst/>
          </a:prstGeom>
          <a:noFill/>
        </p:spPr>
        <p:txBody>
          <a:bodyPr wrap="square" lIns="91440" tIns="45720" rIns="91440" bIns="45720" rtlCol="0" anchor="t">
            <a:spAutoFit/>
          </a:bodyPr>
          <a:lstStyle/>
          <a:p>
            <a:pPr algn="ctr"/>
            <a:r>
              <a:rPr lang="en-GB" sz="1600" b="1">
                <a:solidFill>
                  <a:schemeClr val="accent6">
                    <a:lumMod val="75000"/>
                  </a:schemeClr>
                </a:solidFill>
                <a:latin typeface="Avenir Next LT Pro"/>
              </a:rPr>
              <a:t>Personal </a:t>
            </a:r>
            <a:r>
              <a:rPr lang="en-GB" sz="1600">
                <a:latin typeface="Avenir Next LT Pro"/>
              </a:rPr>
              <a:t>+ </a:t>
            </a:r>
            <a:r>
              <a:rPr lang="en-GB" sz="1600" b="1">
                <a:solidFill>
                  <a:schemeClr val="accent5">
                    <a:lumMod val="75000"/>
                  </a:schemeClr>
                </a:solidFill>
                <a:latin typeface="Avenir Next LT Pro"/>
              </a:rPr>
              <a:t>Medical </a:t>
            </a:r>
            <a:endParaRPr lang="en-US">
              <a:solidFill>
                <a:schemeClr val="accent5">
                  <a:lumMod val="75000"/>
                </a:schemeClr>
              </a:solidFill>
            </a:endParaRPr>
          </a:p>
          <a:p>
            <a:pPr algn="ctr"/>
            <a:r>
              <a:rPr lang="en-GB" sz="1600">
                <a:latin typeface="Avenir Next LT Pro"/>
              </a:rPr>
              <a:t>Information</a:t>
            </a:r>
            <a:endParaRPr lang="en-GB"/>
          </a:p>
        </p:txBody>
      </p:sp>
      <p:sp>
        <p:nvSpPr>
          <p:cNvPr id="11" name="TextBox 10">
            <a:extLst>
              <a:ext uri="{FF2B5EF4-FFF2-40B4-BE49-F238E27FC236}">
                <a16:creationId xmlns:a16="http://schemas.microsoft.com/office/drawing/2014/main" id="{69A1BC52-5F80-E34F-9174-CB558B110DAC}"/>
              </a:ext>
            </a:extLst>
          </p:cNvPr>
          <p:cNvSpPr txBox="1"/>
          <p:nvPr/>
        </p:nvSpPr>
        <p:spPr>
          <a:xfrm>
            <a:off x="8716219" y="1491341"/>
            <a:ext cx="2124065" cy="593635"/>
          </a:xfrm>
          <a:prstGeom prst="rect">
            <a:avLst/>
          </a:prstGeom>
          <a:noFill/>
        </p:spPr>
        <p:txBody>
          <a:bodyPr wrap="square" lIns="91440" tIns="45720" rIns="91440" bIns="45720" rtlCol="0" anchor="t">
            <a:spAutoFit/>
          </a:bodyPr>
          <a:lstStyle/>
          <a:p>
            <a:pPr algn="ctr"/>
            <a:r>
              <a:rPr lang="en-GB" sz="1600">
                <a:latin typeface="Avenir Next LT Pro"/>
              </a:rPr>
              <a:t>Doctor's Evaluation on Heart Health</a:t>
            </a:r>
            <a:endParaRPr lang="en-US"/>
          </a:p>
        </p:txBody>
      </p:sp>
      <p:cxnSp>
        <p:nvCxnSpPr>
          <p:cNvPr id="12" name="Straight Connector 11">
            <a:extLst>
              <a:ext uri="{FF2B5EF4-FFF2-40B4-BE49-F238E27FC236}">
                <a16:creationId xmlns:a16="http://schemas.microsoft.com/office/drawing/2014/main" id="{E3F8C044-6FB1-D37D-B31A-4E0FDA90FF4B}"/>
              </a:ext>
            </a:extLst>
          </p:cNvPr>
          <p:cNvCxnSpPr>
            <a:cxnSpLocks/>
          </p:cNvCxnSpPr>
          <p:nvPr/>
        </p:nvCxnSpPr>
        <p:spPr>
          <a:xfrm>
            <a:off x="211168" y="2082881"/>
            <a:ext cx="11674954"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5A04ED2-177E-278C-A8B3-16DBD298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996" y="885906"/>
            <a:ext cx="579113" cy="579113"/>
          </a:xfrm>
          <a:prstGeom prst="rect">
            <a:avLst/>
          </a:prstGeom>
        </p:spPr>
      </p:pic>
      <p:pic>
        <p:nvPicPr>
          <p:cNvPr id="16" name="Picture 15">
            <a:extLst>
              <a:ext uri="{FF2B5EF4-FFF2-40B4-BE49-F238E27FC236}">
                <a16:creationId xmlns:a16="http://schemas.microsoft.com/office/drawing/2014/main" id="{9EF225A5-5122-458B-14C2-738EA24200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0413" y="833581"/>
            <a:ext cx="694298" cy="694297"/>
          </a:xfrm>
          <a:prstGeom prst="rect">
            <a:avLst/>
          </a:prstGeom>
        </p:spPr>
      </p:pic>
      <p:sp>
        <p:nvSpPr>
          <p:cNvPr id="23" name="Google Shape;1827;p80">
            <a:extLst>
              <a:ext uri="{FF2B5EF4-FFF2-40B4-BE49-F238E27FC236}">
                <a16:creationId xmlns:a16="http://schemas.microsoft.com/office/drawing/2014/main" id="{0585EEB6-F5EE-0483-CE66-2261994C3C2D}"/>
              </a:ext>
            </a:extLst>
          </p:cNvPr>
          <p:cNvSpPr txBox="1">
            <a:spLocks/>
          </p:cNvSpPr>
          <p:nvPr/>
        </p:nvSpPr>
        <p:spPr>
          <a:xfrm>
            <a:off x="557566" y="3739095"/>
            <a:ext cx="2360319" cy="2417871"/>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marR="0" lvl="0" algn="ctr" defTabSz="914400">
              <a:lnSpc>
                <a:spcPct val="150000"/>
              </a:lnSpc>
              <a:spcBef>
                <a:spcPts val="0"/>
              </a:spcBef>
              <a:spcAft>
                <a:spcPts val="0"/>
              </a:spcAft>
              <a:buSzPts val="9600"/>
              <a:tabLst/>
              <a:defRPr/>
            </a:pPr>
            <a:r>
              <a:rPr lang="en-US" sz="1800" kern="0">
                <a:solidFill>
                  <a:schemeClr val="tx1"/>
                </a:solidFill>
                <a:latin typeface="Avenir Next LT Pro"/>
                <a:cs typeface="Arial"/>
              </a:rPr>
              <a:t>Age</a:t>
            </a:r>
            <a:endParaRPr lang="en-US" sz="1800" kern="0">
              <a:solidFill>
                <a:schemeClr val="tx1"/>
              </a:solidFill>
              <a:latin typeface="Avenir Next LT Pro"/>
              <a:cs typeface="Arial" panose="020B0604020202020204" pitchFamily="34" charset="0"/>
            </a:endParaRPr>
          </a:p>
          <a:p>
            <a:pPr marR="0" lvl="0" algn="ctr" defTabSz="914400">
              <a:lnSpc>
                <a:spcPct val="150000"/>
              </a:lnSpc>
              <a:spcBef>
                <a:spcPts val="0"/>
              </a:spcBef>
              <a:spcAft>
                <a:spcPts val="0"/>
              </a:spcAft>
              <a:buSzPts val="9600"/>
              <a:tabLst/>
              <a:defRPr/>
            </a:pPr>
            <a:r>
              <a:rPr lang="en-US" sz="1800" kern="0">
                <a:solidFill>
                  <a:schemeClr val="tx1"/>
                </a:solidFill>
                <a:latin typeface="Avenir Next LT Pro"/>
                <a:cs typeface="Arial"/>
              </a:rPr>
              <a:t>Sex</a:t>
            </a:r>
            <a:endParaRPr lang="en-US" sz="1800" i="0" u="none" strike="noStrike" kern="0" cap="none" spc="0" normalizeH="0" baseline="0" noProof="0">
              <a:ln>
                <a:noFill/>
              </a:ln>
              <a:solidFill>
                <a:schemeClr val="tx1"/>
              </a:solidFill>
              <a:effectLst/>
              <a:uLnTx/>
              <a:uFillTx/>
              <a:latin typeface="Avenir Next LT Pro"/>
              <a:cs typeface="Arial" panose="020B0604020202020204" pitchFamily="34" charset="0"/>
            </a:endParaRPr>
          </a:p>
          <a:p>
            <a:pPr algn="ctr">
              <a:lnSpc>
                <a:spcPct val="150000"/>
              </a:lnSpc>
              <a:defRPr/>
            </a:pPr>
            <a:r>
              <a:rPr lang="en-US" sz="1800" kern="0">
                <a:solidFill>
                  <a:schemeClr val="tx1"/>
                </a:solidFill>
                <a:latin typeface="Avenir Next LT Pro"/>
                <a:cs typeface="Arial"/>
              </a:rPr>
              <a:t>Chest Pain</a:t>
            </a:r>
            <a:endParaRPr lang="en-US" sz="1800" kern="0">
              <a:solidFill>
                <a:schemeClr val="tx1"/>
              </a:solidFill>
              <a:latin typeface="Avenir Next LT Pro"/>
              <a:cs typeface="Arial" panose="020B0604020202020204" pitchFamily="34" charset="0"/>
            </a:endParaRPr>
          </a:p>
          <a:p>
            <a:pPr algn="ctr">
              <a:defRPr/>
            </a:pPr>
            <a:r>
              <a:rPr lang="en-SG" sz="1100" b="0" i="1" kern="0">
                <a:solidFill>
                  <a:schemeClr val="bg2">
                    <a:lumMod val="25000"/>
                  </a:schemeClr>
                </a:solidFill>
                <a:latin typeface="Avenir Next LT Pro"/>
                <a:cs typeface="Arial"/>
              </a:rPr>
              <a:t>* Are you experiencing chest pain?</a:t>
            </a:r>
            <a:r>
              <a:rPr lang="en-SG" sz="1600" b="0" i="1" kern="0">
                <a:solidFill>
                  <a:schemeClr val="bg2">
                    <a:lumMod val="25000"/>
                  </a:schemeClr>
                </a:solidFill>
                <a:latin typeface="Avenir Next LT Pro"/>
                <a:cs typeface="Arial"/>
              </a:rPr>
              <a:t> </a:t>
            </a:r>
            <a:endParaRPr lang="en">
              <a:solidFill>
                <a:schemeClr val="bg2">
                  <a:lumMod val="25000"/>
                </a:schemeClr>
              </a:solidFill>
              <a:latin typeface="Avenir Next LT Pro"/>
              <a:cs typeface="Arial"/>
            </a:endParaRPr>
          </a:p>
          <a:p>
            <a:pPr algn="ctr">
              <a:defRPr/>
            </a:pPr>
            <a:endParaRPr lang="en" sz="1600" b="0" kern="0">
              <a:solidFill>
                <a:schemeClr val="tx1"/>
              </a:solidFill>
              <a:latin typeface="Avenir Next LT Pro"/>
              <a:cs typeface="Arial" panose="020B0604020202020204" pitchFamily="34" charset="0"/>
            </a:endParaRPr>
          </a:p>
        </p:txBody>
      </p:sp>
      <p:sp>
        <p:nvSpPr>
          <p:cNvPr id="24" name="Google Shape;1827;p80">
            <a:extLst>
              <a:ext uri="{FF2B5EF4-FFF2-40B4-BE49-F238E27FC236}">
                <a16:creationId xmlns:a16="http://schemas.microsoft.com/office/drawing/2014/main" id="{87F19FF2-0ADC-D52C-019F-DB57B9AFD618}"/>
              </a:ext>
            </a:extLst>
          </p:cNvPr>
          <p:cNvSpPr txBox="1">
            <a:spLocks/>
          </p:cNvSpPr>
          <p:nvPr/>
        </p:nvSpPr>
        <p:spPr>
          <a:xfrm>
            <a:off x="557566" y="3123666"/>
            <a:ext cx="2360319" cy="615443"/>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defRPr/>
            </a:pPr>
            <a:r>
              <a:rPr lang="en" sz="1600" kern="0">
                <a:solidFill>
                  <a:schemeClr val="accent6">
                    <a:lumMod val="75000"/>
                  </a:schemeClr>
                </a:solidFill>
                <a:latin typeface="Avenir Next LT Pro"/>
                <a:cs typeface="Arial"/>
              </a:rPr>
              <a:t>Personal </a:t>
            </a:r>
            <a:endParaRPr lang="en-US">
              <a:solidFill>
                <a:schemeClr val="accent6">
                  <a:lumMod val="75000"/>
                </a:schemeClr>
              </a:solidFill>
              <a:latin typeface="Avenir Next LT Pro"/>
              <a:cs typeface="Arial"/>
            </a:endParaRPr>
          </a:p>
          <a:p>
            <a:pPr algn="ctr">
              <a:defRPr/>
            </a:pPr>
            <a:r>
              <a:rPr lang="en" sz="1600" kern="0">
                <a:solidFill>
                  <a:schemeClr val="accent6">
                    <a:lumMod val="75000"/>
                  </a:schemeClr>
                </a:solidFill>
                <a:latin typeface="Avenir Next LT Pro"/>
                <a:cs typeface="Arial"/>
              </a:rPr>
              <a:t>Variables</a:t>
            </a:r>
            <a:endParaRPr lang="en-US">
              <a:solidFill>
                <a:schemeClr val="accent6">
                  <a:lumMod val="75000"/>
                </a:schemeClr>
              </a:solidFill>
              <a:latin typeface="Avenir Next LT Pro"/>
            </a:endParaRPr>
          </a:p>
        </p:txBody>
      </p:sp>
      <p:pic>
        <p:nvPicPr>
          <p:cNvPr id="47" name="Picture 46">
            <a:extLst>
              <a:ext uri="{FF2B5EF4-FFF2-40B4-BE49-F238E27FC236}">
                <a16:creationId xmlns:a16="http://schemas.microsoft.com/office/drawing/2014/main" id="{F25F00A8-243C-3A5A-369C-4722561795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8956" y="2306199"/>
            <a:ext cx="651444" cy="651444"/>
          </a:xfrm>
          <a:prstGeom prst="rect">
            <a:avLst/>
          </a:prstGeom>
        </p:spPr>
      </p:pic>
      <p:pic>
        <p:nvPicPr>
          <p:cNvPr id="6" name="Picture 7">
            <a:extLst>
              <a:ext uri="{FF2B5EF4-FFF2-40B4-BE49-F238E27FC236}">
                <a16:creationId xmlns:a16="http://schemas.microsoft.com/office/drawing/2014/main" id="{5E9894AF-EBCB-C771-C578-4E5F4168CD24}"/>
              </a:ext>
            </a:extLst>
          </p:cNvPr>
          <p:cNvPicPr>
            <a:picLocks noChangeAspect="1"/>
          </p:cNvPicPr>
          <p:nvPr/>
        </p:nvPicPr>
        <p:blipFill>
          <a:blip r:embed="rId6"/>
          <a:stretch>
            <a:fillRect/>
          </a:stretch>
        </p:blipFill>
        <p:spPr>
          <a:xfrm>
            <a:off x="6000308" y="834656"/>
            <a:ext cx="589601" cy="625549"/>
          </a:xfrm>
          <a:prstGeom prst="rect">
            <a:avLst/>
          </a:prstGeom>
        </p:spPr>
      </p:pic>
      <p:pic>
        <p:nvPicPr>
          <p:cNvPr id="8" name="Picture 12">
            <a:extLst>
              <a:ext uri="{FF2B5EF4-FFF2-40B4-BE49-F238E27FC236}">
                <a16:creationId xmlns:a16="http://schemas.microsoft.com/office/drawing/2014/main" id="{4D4182F1-D25F-8B1D-5B05-342D163D135A}"/>
              </a:ext>
            </a:extLst>
          </p:cNvPr>
          <p:cNvPicPr>
            <a:picLocks noChangeAspect="1"/>
          </p:cNvPicPr>
          <p:nvPr/>
        </p:nvPicPr>
        <p:blipFill>
          <a:blip r:embed="rId7"/>
          <a:stretch>
            <a:fillRect/>
          </a:stretch>
        </p:blipFill>
        <p:spPr>
          <a:xfrm>
            <a:off x="5530701" y="1038446"/>
            <a:ext cx="271131" cy="271131"/>
          </a:xfrm>
          <a:prstGeom prst="rect">
            <a:avLst/>
          </a:prstGeom>
        </p:spPr>
      </p:pic>
      <p:pic>
        <p:nvPicPr>
          <p:cNvPr id="13" name="Picture 14">
            <a:extLst>
              <a:ext uri="{FF2B5EF4-FFF2-40B4-BE49-F238E27FC236}">
                <a16:creationId xmlns:a16="http://schemas.microsoft.com/office/drawing/2014/main" id="{206E9D35-1546-BA14-F93C-23D3E331A9E1}"/>
              </a:ext>
            </a:extLst>
          </p:cNvPr>
          <p:cNvPicPr>
            <a:picLocks noChangeAspect="1"/>
          </p:cNvPicPr>
          <p:nvPr/>
        </p:nvPicPr>
        <p:blipFill>
          <a:blip r:embed="rId8"/>
          <a:stretch>
            <a:fillRect/>
          </a:stretch>
        </p:blipFill>
        <p:spPr>
          <a:xfrm>
            <a:off x="9455887" y="852377"/>
            <a:ext cx="634410" cy="625550"/>
          </a:xfrm>
          <a:prstGeom prst="rect">
            <a:avLst/>
          </a:prstGeom>
        </p:spPr>
      </p:pic>
      <p:sp>
        <p:nvSpPr>
          <p:cNvPr id="17" name="Google Shape;1827;p80">
            <a:extLst>
              <a:ext uri="{FF2B5EF4-FFF2-40B4-BE49-F238E27FC236}">
                <a16:creationId xmlns:a16="http://schemas.microsoft.com/office/drawing/2014/main" id="{8D5641D6-9974-5B94-8368-F1D73C1945C3}"/>
              </a:ext>
            </a:extLst>
          </p:cNvPr>
          <p:cNvSpPr txBox="1">
            <a:spLocks/>
          </p:cNvSpPr>
          <p:nvPr/>
        </p:nvSpPr>
        <p:spPr>
          <a:xfrm>
            <a:off x="3233785" y="3739108"/>
            <a:ext cx="2475504" cy="2417871"/>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lnSpc>
                <a:spcPct val="150000"/>
              </a:lnSpc>
              <a:defRPr/>
            </a:pPr>
            <a:r>
              <a:rPr lang="en-US" sz="1600" kern="0">
                <a:solidFill>
                  <a:schemeClr val="tx1"/>
                </a:solidFill>
                <a:latin typeface="Avenir Next LT Pro"/>
                <a:cs typeface="Arial"/>
              </a:rPr>
              <a:t>Heart Rate</a:t>
            </a:r>
            <a:endParaRPr lang="en-US" sz="1600" i="0" u="none" strike="noStrike" kern="0" cap="none" spc="0" normalizeH="0" baseline="0" noProof="0">
              <a:ln>
                <a:noFill/>
              </a:ln>
              <a:solidFill>
                <a:schemeClr val="tx1"/>
              </a:solidFill>
              <a:effectLst/>
              <a:uLnTx/>
              <a:uFillTx/>
              <a:latin typeface="Avenir Next LT Pro"/>
              <a:cs typeface="Arial" panose="020B0604020202020204" pitchFamily="34" charset="0"/>
            </a:endParaRPr>
          </a:p>
          <a:p>
            <a:pPr algn="ctr">
              <a:lnSpc>
                <a:spcPct val="150000"/>
              </a:lnSpc>
              <a:buClr>
                <a:srgbClr val="FFFFFF"/>
              </a:buClr>
              <a:defRPr/>
            </a:pPr>
            <a:r>
              <a:rPr lang="en-US" sz="1600" kern="0">
                <a:solidFill>
                  <a:schemeClr val="tx1"/>
                </a:solidFill>
                <a:latin typeface="Avenir Next LT Pro"/>
                <a:cs typeface="Arial"/>
              </a:rPr>
              <a:t>O2 Saturation</a:t>
            </a:r>
            <a:endParaRPr lang="en-US" sz="1600" i="0" u="none" strike="noStrike" kern="0" cap="none" spc="0" normalizeH="0" baseline="0" noProof="0">
              <a:ln>
                <a:noFill/>
              </a:ln>
              <a:solidFill>
                <a:schemeClr val="tx1"/>
              </a:solidFill>
              <a:effectLst/>
              <a:uLnTx/>
              <a:uFillTx/>
              <a:latin typeface="Avenir Next LT Pro"/>
              <a:cs typeface="Arial" panose="020B0604020202020204" pitchFamily="34" charset="0"/>
            </a:endParaRPr>
          </a:p>
          <a:p>
            <a:pPr algn="ctr">
              <a:lnSpc>
                <a:spcPct val="150000"/>
              </a:lnSpc>
              <a:buClr>
                <a:srgbClr val="FFFFFF"/>
              </a:buClr>
              <a:defRPr/>
            </a:pPr>
            <a:r>
              <a:rPr lang="en-US" sz="1600" kern="0">
                <a:solidFill>
                  <a:schemeClr val="tx1"/>
                </a:solidFill>
                <a:latin typeface="Avenir Next LT Pro"/>
                <a:cs typeface="Arial"/>
              </a:rPr>
              <a:t>Rest ECG</a:t>
            </a:r>
          </a:p>
          <a:p>
            <a:pPr algn="ctr">
              <a:lnSpc>
                <a:spcPct val="150000"/>
              </a:lnSpc>
              <a:defRPr/>
            </a:pPr>
            <a:r>
              <a:rPr lang="en-SG" sz="1100" b="0" i="1" kern="0">
                <a:solidFill>
                  <a:schemeClr val="bg2">
                    <a:lumMod val="25000"/>
                  </a:schemeClr>
                </a:solidFill>
                <a:latin typeface="Avenir Next LT Pro"/>
                <a:cs typeface="Arial"/>
              </a:rPr>
              <a:t>* Resting ECG Results (0-2)</a:t>
            </a:r>
          </a:p>
        </p:txBody>
      </p:sp>
      <p:sp>
        <p:nvSpPr>
          <p:cNvPr id="29" name="Google Shape;1827;p80">
            <a:extLst>
              <a:ext uri="{FF2B5EF4-FFF2-40B4-BE49-F238E27FC236}">
                <a16:creationId xmlns:a16="http://schemas.microsoft.com/office/drawing/2014/main" id="{69E3381B-2A8A-1797-0638-7F70F0352226}"/>
              </a:ext>
            </a:extLst>
          </p:cNvPr>
          <p:cNvSpPr txBox="1">
            <a:spLocks/>
          </p:cNvSpPr>
          <p:nvPr/>
        </p:nvSpPr>
        <p:spPr>
          <a:xfrm>
            <a:off x="5963166" y="3739109"/>
            <a:ext cx="2688156" cy="2417856"/>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lnSpc>
                <a:spcPct val="150000"/>
              </a:lnSpc>
              <a:defRPr/>
            </a:pPr>
            <a:r>
              <a:rPr lang="en-US" sz="1600" kern="0">
                <a:solidFill>
                  <a:schemeClr val="tx1"/>
                </a:solidFill>
                <a:latin typeface="Avenir Next LT Pro"/>
                <a:cs typeface="Arial"/>
              </a:rPr>
              <a:t>Resting Blood Pressure</a:t>
            </a:r>
            <a:endParaRPr lang="en-US">
              <a:solidFill>
                <a:schemeClr val="tx1"/>
              </a:solidFill>
              <a:latin typeface="Avenir Next LT Pro"/>
            </a:endParaRPr>
          </a:p>
          <a:p>
            <a:pPr algn="ctr">
              <a:lnSpc>
                <a:spcPct val="150000"/>
              </a:lnSpc>
              <a:defRPr/>
            </a:pPr>
            <a:r>
              <a:rPr lang="en-US" sz="1600" kern="0">
                <a:solidFill>
                  <a:schemeClr val="tx1"/>
                </a:solidFill>
                <a:latin typeface="Avenir Next LT Pro"/>
                <a:cs typeface="Arial"/>
              </a:rPr>
              <a:t>Fasting Blood Sugar</a:t>
            </a:r>
          </a:p>
          <a:p>
            <a:pPr algn="ctr">
              <a:lnSpc>
                <a:spcPct val="150000"/>
              </a:lnSpc>
              <a:defRPr/>
            </a:pPr>
            <a:r>
              <a:rPr lang="en-US" sz="1600" kern="0">
                <a:solidFill>
                  <a:schemeClr val="tx1"/>
                </a:solidFill>
                <a:latin typeface="Avenir Next LT Pro"/>
                <a:cs typeface="Arial"/>
              </a:rPr>
              <a:t>Cholesterol</a:t>
            </a:r>
            <a:endParaRPr lang="en-US" sz="1600" kern="0">
              <a:solidFill>
                <a:schemeClr val="tx1"/>
              </a:solidFill>
              <a:latin typeface="Avenir Next LT Pro"/>
              <a:cs typeface="Arial" panose="020B0604020202020204" pitchFamily="34" charset="0"/>
            </a:endParaRPr>
          </a:p>
        </p:txBody>
      </p:sp>
      <p:sp>
        <p:nvSpPr>
          <p:cNvPr id="33" name="Google Shape;1827;p80">
            <a:extLst>
              <a:ext uri="{FF2B5EF4-FFF2-40B4-BE49-F238E27FC236}">
                <a16:creationId xmlns:a16="http://schemas.microsoft.com/office/drawing/2014/main" id="{FBB37F29-F7CE-9996-84AE-0CE0036EE07D}"/>
              </a:ext>
            </a:extLst>
          </p:cNvPr>
          <p:cNvSpPr txBox="1">
            <a:spLocks/>
          </p:cNvSpPr>
          <p:nvPr/>
        </p:nvSpPr>
        <p:spPr>
          <a:xfrm>
            <a:off x="3233784" y="3123666"/>
            <a:ext cx="2475504" cy="615444"/>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defRPr/>
            </a:pPr>
            <a:r>
              <a:rPr lang="en" sz="1600" kern="0">
                <a:solidFill>
                  <a:schemeClr val="accent5">
                    <a:lumMod val="75000"/>
                  </a:schemeClr>
                </a:solidFill>
                <a:latin typeface="Avenir Next LT Pro"/>
                <a:cs typeface="Arial"/>
              </a:rPr>
              <a:t>Electrocardiogram Variables</a:t>
            </a:r>
            <a:endParaRPr lang="en-US">
              <a:solidFill>
                <a:schemeClr val="accent5">
                  <a:lumMod val="75000"/>
                </a:schemeClr>
              </a:solidFill>
              <a:latin typeface="Avenir Next LT Pro"/>
            </a:endParaRPr>
          </a:p>
        </p:txBody>
      </p:sp>
      <p:sp>
        <p:nvSpPr>
          <p:cNvPr id="35" name="Google Shape;1827;p80">
            <a:extLst>
              <a:ext uri="{FF2B5EF4-FFF2-40B4-BE49-F238E27FC236}">
                <a16:creationId xmlns:a16="http://schemas.microsoft.com/office/drawing/2014/main" id="{C90084AA-C063-5235-1E68-D7D9A40A7604}"/>
              </a:ext>
            </a:extLst>
          </p:cNvPr>
          <p:cNvSpPr txBox="1">
            <a:spLocks/>
          </p:cNvSpPr>
          <p:nvPr/>
        </p:nvSpPr>
        <p:spPr>
          <a:xfrm>
            <a:off x="5963164" y="3123666"/>
            <a:ext cx="2688156" cy="615446"/>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lang="en" sz="1600" kern="0">
                <a:solidFill>
                  <a:schemeClr val="accent5">
                    <a:lumMod val="75000"/>
                  </a:schemeClr>
                </a:solidFill>
                <a:latin typeface="Avenir Next LT Pro"/>
                <a:cs typeface="Arial"/>
              </a:rPr>
              <a:t>Blood-related </a:t>
            </a:r>
            <a:endParaRPr lang="en-US">
              <a:solidFill>
                <a:schemeClr val="accent5">
                  <a:lumMod val="75000"/>
                </a:schemeClr>
              </a:solidFill>
              <a:latin typeface="Avenir Next LT Pro"/>
            </a:endParaRPr>
          </a:p>
          <a:p>
            <a:pPr algn="ctr">
              <a:defRPr/>
            </a:pPr>
            <a:r>
              <a:rPr lang="en" sz="1600" kern="0">
                <a:solidFill>
                  <a:schemeClr val="accent5">
                    <a:lumMod val="75000"/>
                  </a:schemeClr>
                </a:solidFill>
                <a:latin typeface="Avenir Next LT Pro"/>
                <a:cs typeface="Arial"/>
              </a:rPr>
              <a:t>Variables</a:t>
            </a:r>
            <a:endParaRPr lang="en">
              <a:solidFill>
                <a:schemeClr val="accent5">
                  <a:lumMod val="75000"/>
                </a:schemeClr>
              </a:solidFill>
              <a:latin typeface="Avenir Next LT Pro"/>
            </a:endParaRPr>
          </a:p>
        </p:txBody>
      </p:sp>
      <p:sp>
        <p:nvSpPr>
          <p:cNvPr id="37" name="Google Shape;1827;p80">
            <a:extLst>
              <a:ext uri="{FF2B5EF4-FFF2-40B4-BE49-F238E27FC236}">
                <a16:creationId xmlns:a16="http://schemas.microsoft.com/office/drawing/2014/main" id="{6E67C974-B984-5E73-4F87-AB1BFCAD5A52}"/>
              </a:ext>
            </a:extLst>
          </p:cNvPr>
          <p:cNvSpPr txBox="1">
            <a:spLocks/>
          </p:cNvSpPr>
          <p:nvPr/>
        </p:nvSpPr>
        <p:spPr>
          <a:xfrm>
            <a:off x="8891435" y="3123666"/>
            <a:ext cx="2830957" cy="615442"/>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lang="en" sz="1600" kern="0">
                <a:solidFill>
                  <a:schemeClr val="accent5">
                    <a:lumMod val="75000"/>
                  </a:schemeClr>
                </a:solidFill>
                <a:latin typeface="Avenir Next LT Pro"/>
                <a:cs typeface="Arial"/>
              </a:rPr>
              <a:t>Other Medical </a:t>
            </a:r>
            <a:endParaRPr lang="en-US">
              <a:solidFill>
                <a:schemeClr val="accent5">
                  <a:lumMod val="75000"/>
                </a:schemeClr>
              </a:solidFill>
            </a:endParaRPr>
          </a:p>
          <a:p>
            <a:pPr algn="ctr">
              <a:defRPr/>
            </a:pPr>
            <a:r>
              <a:rPr lang="en" sz="1600" kern="0">
                <a:solidFill>
                  <a:schemeClr val="accent5">
                    <a:lumMod val="75000"/>
                  </a:schemeClr>
                </a:solidFill>
                <a:latin typeface="Avenir Next LT Pro"/>
                <a:cs typeface="Arial"/>
              </a:rPr>
              <a:t>Variables</a:t>
            </a:r>
            <a:endParaRPr lang="en">
              <a:solidFill>
                <a:schemeClr val="accent5">
                  <a:lumMod val="75000"/>
                </a:schemeClr>
              </a:solidFill>
            </a:endParaRPr>
          </a:p>
        </p:txBody>
      </p:sp>
      <p:pic>
        <p:nvPicPr>
          <p:cNvPr id="42" name="Picture 41" descr="A picture containing text, black, electronics&#10;&#10;Description automatically generated">
            <a:extLst>
              <a:ext uri="{FF2B5EF4-FFF2-40B4-BE49-F238E27FC236}">
                <a16:creationId xmlns:a16="http://schemas.microsoft.com/office/drawing/2014/main" id="{03D358F8-1ADE-F9B0-0DE4-B195836A91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79309" y="2344270"/>
            <a:ext cx="651444" cy="651444"/>
          </a:xfrm>
          <a:prstGeom prst="rect">
            <a:avLst/>
          </a:prstGeom>
        </p:spPr>
      </p:pic>
      <p:sp>
        <p:nvSpPr>
          <p:cNvPr id="48" name="Google Shape;1827;p80">
            <a:extLst>
              <a:ext uri="{FF2B5EF4-FFF2-40B4-BE49-F238E27FC236}">
                <a16:creationId xmlns:a16="http://schemas.microsoft.com/office/drawing/2014/main" id="{2C971455-8790-DBE8-BF77-3EA46767FCE0}"/>
              </a:ext>
            </a:extLst>
          </p:cNvPr>
          <p:cNvSpPr txBox="1">
            <a:spLocks/>
          </p:cNvSpPr>
          <p:nvPr/>
        </p:nvSpPr>
        <p:spPr>
          <a:xfrm>
            <a:off x="8887119" y="3730248"/>
            <a:ext cx="2838784" cy="2417856"/>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lnSpc>
                <a:spcPct val="150000"/>
              </a:lnSpc>
              <a:defRPr/>
            </a:pPr>
            <a:r>
              <a:rPr lang="en-US" sz="1600" kern="0">
                <a:solidFill>
                  <a:schemeClr val="tx1"/>
                </a:solidFill>
                <a:latin typeface="Avenir Next LT Pro"/>
                <a:cs typeface="Arial"/>
              </a:rPr>
              <a:t>Exercise Induced Angina</a:t>
            </a:r>
            <a:endParaRPr lang="en-US">
              <a:solidFill>
                <a:schemeClr val="tx1"/>
              </a:solidFill>
              <a:latin typeface="Avenir Next LT Pro"/>
            </a:endParaRPr>
          </a:p>
          <a:p>
            <a:pPr algn="ctr">
              <a:lnSpc>
                <a:spcPct val="150000"/>
              </a:lnSpc>
              <a:defRPr/>
            </a:pPr>
            <a:r>
              <a:rPr lang="en-US" sz="1600" kern="0">
                <a:solidFill>
                  <a:schemeClr val="tx1"/>
                </a:solidFill>
                <a:latin typeface="Avenir Next LT Pro"/>
                <a:cs typeface="Arial"/>
              </a:rPr>
              <a:t>Number of major vessels</a:t>
            </a:r>
            <a:endParaRPr lang="en-US" sz="1100">
              <a:solidFill>
                <a:schemeClr val="tx1"/>
              </a:solidFill>
              <a:latin typeface="Avenir Next LT Pro"/>
              <a:cs typeface="Arial"/>
            </a:endParaRPr>
          </a:p>
          <a:p>
            <a:pPr algn="ctr">
              <a:lnSpc>
                <a:spcPct val="150000"/>
              </a:lnSpc>
              <a:defRPr/>
            </a:pPr>
            <a:r>
              <a:rPr lang="en-US" sz="1100" i="1" kern="0">
                <a:solidFill>
                  <a:schemeClr val="tx1"/>
                </a:solidFill>
                <a:latin typeface="Avenir Next LT Pro"/>
                <a:cs typeface="Arial"/>
              </a:rPr>
              <a:t> </a:t>
            </a:r>
            <a:r>
              <a:rPr lang="en-US" sz="1100" b="0" i="1" kern="0">
                <a:solidFill>
                  <a:schemeClr val="tx1"/>
                </a:solidFill>
                <a:latin typeface="Avenir Next LT Pro"/>
                <a:cs typeface="Arial"/>
              </a:rPr>
              <a:t>* NOT blocked or interrupted by a build-up of fatty substances</a:t>
            </a:r>
            <a:endParaRPr lang="en-US" sz="1100">
              <a:solidFill>
                <a:schemeClr val="tx1"/>
              </a:solidFill>
              <a:latin typeface="Avenir Next LT Pro"/>
            </a:endParaRPr>
          </a:p>
        </p:txBody>
      </p:sp>
      <p:pic>
        <p:nvPicPr>
          <p:cNvPr id="49" name="Picture 49" descr="A picture containing graphical user interface&#10;&#10;Description automatically generated">
            <a:extLst>
              <a:ext uri="{FF2B5EF4-FFF2-40B4-BE49-F238E27FC236}">
                <a16:creationId xmlns:a16="http://schemas.microsoft.com/office/drawing/2014/main" id="{4010F7C5-2201-47C2-FCD0-7EE1D71F6136}"/>
              </a:ext>
            </a:extLst>
          </p:cNvPr>
          <p:cNvPicPr>
            <a:picLocks noChangeAspect="1"/>
          </p:cNvPicPr>
          <p:nvPr/>
        </p:nvPicPr>
        <p:blipFill>
          <a:blip r:embed="rId10"/>
          <a:stretch>
            <a:fillRect/>
          </a:stretch>
        </p:blipFill>
        <p:spPr>
          <a:xfrm>
            <a:off x="4121888" y="2278910"/>
            <a:ext cx="696433" cy="705294"/>
          </a:xfrm>
          <a:prstGeom prst="rect">
            <a:avLst/>
          </a:prstGeom>
        </p:spPr>
      </p:pic>
      <p:pic>
        <p:nvPicPr>
          <p:cNvPr id="50" name="Picture 50" descr="Icon&#10;&#10;Description automatically generated">
            <a:extLst>
              <a:ext uri="{FF2B5EF4-FFF2-40B4-BE49-F238E27FC236}">
                <a16:creationId xmlns:a16="http://schemas.microsoft.com/office/drawing/2014/main" id="{964CFF40-6154-B579-192E-FD960DF60DB0}"/>
              </a:ext>
            </a:extLst>
          </p:cNvPr>
          <p:cNvPicPr>
            <a:picLocks noChangeAspect="1"/>
          </p:cNvPicPr>
          <p:nvPr/>
        </p:nvPicPr>
        <p:blipFill>
          <a:blip r:embed="rId11"/>
          <a:stretch>
            <a:fillRect/>
          </a:stretch>
        </p:blipFill>
        <p:spPr>
          <a:xfrm>
            <a:off x="6957237" y="2278911"/>
            <a:ext cx="696433" cy="705294"/>
          </a:xfrm>
          <a:prstGeom prst="rect">
            <a:avLst/>
          </a:prstGeom>
        </p:spPr>
      </p:pic>
      <p:cxnSp>
        <p:nvCxnSpPr>
          <p:cNvPr id="52" name="Straight Connector 51">
            <a:extLst>
              <a:ext uri="{FF2B5EF4-FFF2-40B4-BE49-F238E27FC236}">
                <a16:creationId xmlns:a16="http://schemas.microsoft.com/office/drawing/2014/main" id="{26B7D559-A2B0-BA7A-8849-EC09A9DBDBA0}"/>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54" name="Slide Number Placeholder 1">
            <a:extLst>
              <a:ext uri="{FF2B5EF4-FFF2-40B4-BE49-F238E27FC236}">
                <a16:creationId xmlns:a16="http://schemas.microsoft.com/office/drawing/2014/main" id="{CA0779B5-23DC-155A-87D5-E56D356B058E}"/>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spTree>
    <p:extLst>
      <p:ext uri="{BB962C8B-B14F-4D97-AF65-F5344CB8AC3E}">
        <p14:creationId xmlns:p14="http://schemas.microsoft.com/office/powerpoint/2010/main" val="2475919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BEC38-01CA-F7F1-BEAC-D6F49D3BB6CC}"/>
              </a:ext>
            </a:extLst>
          </p:cNvPr>
          <p:cNvSpPr>
            <a:spLocks noGrp="1"/>
          </p:cNvSpPr>
          <p:nvPr>
            <p:ph type="sldNum" sz="quarter" idx="12"/>
          </p:nvPr>
        </p:nvSpPr>
        <p:spPr/>
        <p:txBody>
          <a:bodyPr/>
          <a:lstStyle/>
          <a:p>
            <a:fld id="{330EA680-D336-4FF7-8B7A-9848BB0A1C32}" type="slidenum">
              <a:rPr lang="en-GB" smtClean="0"/>
              <a:pPr/>
              <a:t>15</a:t>
            </a:fld>
            <a:endParaRPr lang="en-GB"/>
          </a:p>
        </p:txBody>
      </p:sp>
      <p:cxnSp>
        <p:nvCxnSpPr>
          <p:cNvPr id="4" name="Straight Connector 3">
            <a:extLst>
              <a:ext uri="{FF2B5EF4-FFF2-40B4-BE49-F238E27FC236}">
                <a16:creationId xmlns:a16="http://schemas.microsoft.com/office/drawing/2014/main" id="{869D9814-D82B-FBA5-1535-54186F2057BA}"/>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F4EDFD-A68C-F950-2199-CA8A105CF7E9}"/>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Data Exploration </a:t>
            </a:r>
            <a:endParaRPr lang="en-US" sz="2400" b="1" dirty="0">
              <a:latin typeface="Avenir Next LT Pro" panose="020B0504020202020204" pitchFamily="34" charset="77"/>
            </a:endParaRPr>
          </a:p>
        </p:txBody>
      </p:sp>
      <p:cxnSp>
        <p:nvCxnSpPr>
          <p:cNvPr id="8" name="Straight Connector 7">
            <a:extLst>
              <a:ext uri="{FF2B5EF4-FFF2-40B4-BE49-F238E27FC236}">
                <a16:creationId xmlns:a16="http://schemas.microsoft.com/office/drawing/2014/main" id="{7FD41084-FCFB-D50C-BAA0-64AB1A3D50B6}"/>
              </a:ext>
            </a:extLst>
          </p:cNvPr>
          <p:cNvCxnSpPr/>
          <p:nvPr/>
        </p:nvCxnSpPr>
        <p:spPr>
          <a:xfrm>
            <a:off x="1747802" y="987171"/>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120213-F779-8C8A-EE43-C1344B4A25A0}"/>
              </a:ext>
            </a:extLst>
          </p:cNvPr>
          <p:cNvCxnSpPr/>
          <p:nvPr/>
        </p:nvCxnSpPr>
        <p:spPr>
          <a:xfrm>
            <a:off x="3097098" y="980962"/>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C289B03-3D03-0B2D-1CD6-B256345B3B69}"/>
              </a:ext>
            </a:extLst>
          </p:cNvPr>
          <p:cNvSpPr/>
          <p:nvPr/>
        </p:nvSpPr>
        <p:spPr>
          <a:xfrm>
            <a:off x="2149802" y="810246"/>
            <a:ext cx="7706863" cy="333857"/>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bg1"/>
                </a:solidFill>
                <a:latin typeface="Avenir Next LT Pro"/>
                <a:cs typeface="Arial"/>
              </a:rPr>
              <a:t>Distribution of Heart Attack</a:t>
            </a:r>
            <a:endParaRPr lang="en-SG" sz="1600" b="1">
              <a:solidFill>
                <a:schemeClr val="bg1"/>
              </a:solidFill>
              <a:latin typeface="Avenir Next LT Pro" panose="020B05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FD9680A7-DD65-BE5A-9338-E7711433EFC1}"/>
              </a:ext>
            </a:extLst>
          </p:cNvPr>
          <p:cNvSpPr/>
          <p:nvPr/>
        </p:nvSpPr>
        <p:spPr>
          <a:xfrm>
            <a:off x="4178835" y="5867964"/>
            <a:ext cx="3267771" cy="4153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Balanced Predictor Variable</a:t>
            </a:r>
            <a:endParaRPr lang="en-US" sz="1400" b="1">
              <a:solidFill>
                <a:schemeClr val="tx1"/>
              </a:solidFill>
              <a:latin typeface="Arial"/>
              <a:cs typeface="Arial"/>
            </a:endParaRPr>
          </a:p>
        </p:txBody>
      </p:sp>
      <p:sp>
        <p:nvSpPr>
          <p:cNvPr id="36" name="Slide Number Placeholder 1">
            <a:extLst>
              <a:ext uri="{FF2B5EF4-FFF2-40B4-BE49-F238E27FC236}">
                <a16:creationId xmlns:a16="http://schemas.microsoft.com/office/drawing/2014/main" id="{A8A381DC-49FB-11D4-C627-8850AF51E82C}"/>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pic>
        <p:nvPicPr>
          <p:cNvPr id="56" name="Picture 56" descr="Chart, treemap chart&#10;&#10;Description automatically generated">
            <a:extLst>
              <a:ext uri="{FF2B5EF4-FFF2-40B4-BE49-F238E27FC236}">
                <a16:creationId xmlns:a16="http://schemas.microsoft.com/office/drawing/2014/main" id="{5311DB5F-D448-28BD-9AB1-9BB6E103339A}"/>
              </a:ext>
            </a:extLst>
          </p:cNvPr>
          <p:cNvPicPr>
            <a:picLocks noChangeAspect="1"/>
          </p:cNvPicPr>
          <p:nvPr/>
        </p:nvPicPr>
        <p:blipFill>
          <a:blip r:embed="rId3"/>
          <a:stretch>
            <a:fillRect/>
          </a:stretch>
        </p:blipFill>
        <p:spPr>
          <a:xfrm>
            <a:off x="2365301" y="1147296"/>
            <a:ext cx="6884834" cy="4644418"/>
          </a:xfrm>
          <a:prstGeom prst="rect">
            <a:avLst/>
          </a:prstGeom>
        </p:spPr>
      </p:pic>
    </p:spTree>
    <p:extLst>
      <p:ext uri="{BB962C8B-B14F-4D97-AF65-F5344CB8AC3E}">
        <p14:creationId xmlns:p14="http://schemas.microsoft.com/office/powerpoint/2010/main" val="2591151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BEC38-01CA-F7F1-BEAC-D6F49D3BB6CC}"/>
              </a:ext>
            </a:extLst>
          </p:cNvPr>
          <p:cNvSpPr>
            <a:spLocks noGrp="1"/>
          </p:cNvSpPr>
          <p:nvPr>
            <p:ph type="sldNum" sz="quarter" idx="12"/>
          </p:nvPr>
        </p:nvSpPr>
        <p:spPr/>
        <p:txBody>
          <a:bodyPr/>
          <a:lstStyle/>
          <a:p>
            <a:fld id="{330EA680-D336-4FF7-8B7A-9848BB0A1C32}" type="slidenum">
              <a:rPr lang="en-GB" smtClean="0"/>
              <a:pPr/>
              <a:t>16</a:t>
            </a:fld>
            <a:endParaRPr lang="en-GB"/>
          </a:p>
        </p:txBody>
      </p:sp>
      <p:cxnSp>
        <p:nvCxnSpPr>
          <p:cNvPr id="4" name="Straight Connector 3">
            <a:extLst>
              <a:ext uri="{FF2B5EF4-FFF2-40B4-BE49-F238E27FC236}">
                <a16:creationId xmlns:a16="http://schemas.microsoft.com/office/drawing/2014/main" id="{869D9814-D82B-FBA5-1535-54186F2057BA}"/>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F4EDFD-A68C-F950-2199-CA8A105CF7E9}"/>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Data Exploration </a:t>
            </a:r>
            <a:endParaRPr lang="en-US" sz="2400" b="1" dirty="0">
              <a:latin typeface="Avenir Next LT Pro" panose="020B0504020202020204" pitchFamily="34" charset="77"/>
            </a:endParaRPr>
          </a:p>
        </p:txBody>
      </p:sp>
      <p:cxnSp>
        <p:nvCxnSpPr>
          <p:cNvPr id="8" name="Straight Connector 7">
            <a:extLst>
              <a:ext uri="{FF2B5EF4-FFF2-40B4-BE49-F238E27FC236}">
                <a16:creationId xmlns:a16="http://schemas.microsoft.com/office/drawing/2014/main" id="{7FD41084-FCFB-D50C-BAA0-64AB1A3D50B6}"/>
              </a:ext>
            </a:extLst>
          </p:cNvPr>
          <p:cNvCxnSpPr/>
          <p:nvPr/>
        </p:nvCxnSpPr>
        <p:spPr>
          <a:xfrm>
            <a:off x="1747802" y="987171"/>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120213-F779-8C8A-EE43-C1344B4A25A0}"/>
              </a:ext>
            </a:extLst>
          </p:cNvPr>
          <p:cNvCxnSpPr/>
          <p:nvPr/>
        </p:nvCxnSpPr>
        <p:spPr>
          <a:xfrm>
            <a:off x="3097098" y="980962"/>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B8D500-992F-1553-D734-681843E96B1C}"/>
              </a:ext>
            </a:extLst>
          </p:cNvPr>
          <p:cNvSpPr/>
          <p:nvPr/>
        </p:nvSpPr>
        <p:spPr>
          <a:xfrm>
            <a:off x="2148220" y="808779"/>
            <a:ext cx="7704833" cy="333857"/>
          </a:xfrm>
          <a:prstGeom prst="rect">
            <a:avLst/>
          </a:prstGeom>
          <a:solidFill>
            <a:schemeClr val="accent6">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solidFill>
                  <a:schemeClr val="bg1"/>
                </a:solidFill>
                <a:latin typeface="Avenir Next LT Pro"/>
                <a:cs typeface="Arial"/>
              </a:rPr>
              <a:t>Variable(s) - In-Line With Academic Research</a:t>
            </a:r>
            <a:endParaRPr lang="en-SG" sz="1600" b="1">
              <a:solidFill>
                <a:schemeClr val="bg1"/>
              </a:solidFill>
              <a:latin typeface="Avenir Next LT Pro" panose="020B0504020202020204" pitchFamily="34" charset="0"/>
              <a:cs typeface="Arial" panose="020B0604020202020204" pitchFamily="34" charset="0"/>
            </a:endParaRPr>
          </a:p>
        </p:txBody>
      </p:sp>
      <p:sp>
        <p:nvSpPr>
          <p:cNvPr id="36" name="Slide Number Placeholder 1">
            <a:extLst>
              <a:ext uri="{FF2B5EF4-FFF2-40B4-BE49-F238E27FC236}">
                <a16:creationId xmlns:a16="http://schemas.microsoft.com/office/drawing/2014/main" id="{A8A381DC-49FB-11D4-C627-8850AF51E82C}"/>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pic>
        <p:nvPicPr>
          <p:cNvPr id="5" name="Picture 8" descr="Chart, box and whisker chart&#10;&#10;Description automatically generated">
            <a:extLst>
              <a:ext uri="{FF2B5EF4-FFF2-40B4-BE49-F238E27FC236}">
                <a16:creationId xmlns:a16="http://schemas.microsoft.com/office/drawing/2014/main" id="{DBA3FF9D-B0E6-41AB-4D69-D14C1A964DA7}"/>
              </a:ext>
            </a:extLst>
          </p:cNvPr>
          <p:cNvPicPr>
            <a:picLocks noChangeAspect="1"/>
          </p:cNvPicPr>
          <p:nvPr/>
        </p:nvPicPr>
        <p:blipFill>
          <a:blip r:embed="rId3"/>
          <a:stretch>
            <a:fillRect/>
          </a:stretch>
        </p:blipFill>
        <p:spPr>
          <a:xfrm>
            <a:off x="1607977" y="1313328"/>
            <a:ext cx="8245076" cy="3292112"/>
          </a:xfrm>
          <a:prstGeom prst="rect">
            <a:avLst/>
          </a:prstGeom>
        </p:spPr>
      </p:pic>
      <p:sp>
        <p:nvSpPr>
          <p:cNvPr id="9" name="TextBox 1">
            <a:extLst>
              <a:ext uri="{FF2B5EF4-FFF2-40B4-BE49-F238E27FC236}">
                <a16:creationId xmlns:a16="http://schemas.microsoft.com/office/drawing/2014/main" id="{1D3ACCF9-71F7-29CA-FFE3-15BC92C3DD7E}"/>
              </a:ext>
            </a:extLst>
          </p:cNvPr>
          <p:cNvSpPr txBox="1"/>
          <p:nvPr/>
        </p:nvSpPr>
        <p:spPr>
          <a:xfrm>
            <a:off x="3869321" y="5124848"/>
            <a:ext cx="4453357" cy="889690"/>
          </a:xfrm>
          <a:prstGeom prst="rect">
            <a:avLst/>
          </a:prstGeom>
          <a:solidFill>
            <a:schemeClr val="accent3">
              <a:lumMod val="20000"/>
              <a:lumOff val="80000"/>
            </a:schemeClr>
          </a:solidFill>
        </p:spPr>
        <p:txBody>
          <a:bodyPr wrap="square" lIns="91440" tIns="45720" rIns="91440" bIns="45720" rtlCol="0" anchor="t">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chemeClr val="accent6">
                    <a:lumMod val="75000"/>
                  </a:schemeClr>
                </a:solidFill>
                <a:latin typeface="Avenir Next LT Pro"/>
                <a:cs typeface="Arial"/>
              </a:rPr>
              <a:t>Max Heart Rate VS Heart Attack</a:t>
            </a:r>
            <a:endParaRPr lang="en-US" sz="1400" b="1">
              <a:solidFill>
                <a:schemeClr val="accent6">
                  <a:lumMod val="75000"/>
                </a:schemeClr>
              </a:solidFill>
              <a:latin typeface="Avenir Next LT Pro" panose="020B0504020202020204" pitchFamily="34" charset="0"/>
              <a:cs typeface="Arial" panose="020B0604020202020204" pitchFamily="34" charset="0"/>
            </a:endParaRPr>
          </a:p>
          <a:p>
            <a:pPr algn="ctr"/>
            <a:r>
              <a:rPr lang="en-GB" sz="1200">
                <a:latin typeface="Avenir Next LT Pro"/>
                <a:ea typeface="+mn-lt"/>
                <a:cs typeface="+mn-lt"/>
              </a:rPr>
              <a:t>The chances of heart disease </a:t>
            </a:r>
            <a:r>
              <a:rPr lang="en-GB" sz="1200" b="1">
                <a:latin typeface="Avenir Next LT Pro"/>
                <a:ea typeface="+mn-lt"/>
                <a:cs typeface="+mn-lt"/>
              </a:rPr>
              <a:t>increases </a:t>
            </a:r>
            <a:r>
              <a:rPr lang="en-GB" sz="1200">
                <a:latin typeface="Avenir Next LT Pro"/>
                <a:ea typeface="+mn-lt"/>
                <a:cs typeface="+mn-lt"/>
              </a:rPr>
              <a:t>when one has a</a:t>
            </a:r>
            <a:r>
              <a:rPr lang="en-GB" sz="1200" b="1">
                <a:latin typeface="Avenir Next LT Pro"/>
                <a:ea typeface="+mn-lt"/>
                <a:cs typeface="+mn-lt"/>
              </a:rPr>
              <a:t> </a:t>
            </a:r>
          </a:p>
          <a:p>
            <a:pPr algn="ctr"/>
            <a:r>
              <a:rPr lang="en-GB" sz="1200" b="1">
                <a:latin typeface="Avenir Next LT Pro"/>
                <a:ea typeface="+mn-lt"/>
                <a:cs typeface="+mn-lt"/>
              </a:rPr>
              <a:t>higher max heart rate</a:t>
            </a:r>
            <a:r>
              <a:rPr lang="en-GB" sz="1200">
                <a:latin typeface="Avenir Next LT Pro"/>
                <a:ea typeface="+mn-lt"/>
                <a:cs typeface="+mn-lt"/>
              </a:rPr>
              <a:t> </a:t>
            </a:r>
            <a:r>
              <a:rPr lang="en-GB" sz="1200" i="1">
                <a:latin typeface="Avenir Next LT Pro"/>
                <a:ea typeface="+mn-lt"/>
                <a:cs typeface="+mn-lt"/>
              </a:rPr>
              <a:t>(~160bpm vs ~140bpm)</a:t>
            </a:r>
          </a:p>
          <a:p>
            <a:pPr algn="ctr"/>
            <a:r>
              <a:rPr lang="en-GB" sz="1200" i="1">
                <a:latin typeface="Avenir Next LT Pro"/>
                <a:ea typeface="+mn-lt"/>
                <a:cs typeface="+mn-lt"/>
              </a:rPr>
              <a:t>(Perret-Guillaume, Joly, &amp; Benetos, 2009)</a:t>
            </a:r>
            <a:endParaRPr lang="en-GB" sz="1200" i="1">
              <a:latin typeface="Avenir Next LT Pro"/>
              <a:ea typeface="Calibri"/>
              <a:cs typeface="Calibri"/>
            </a:endParaRPr>
          </a:p>
        </p:txBody>
      </p:sp>
      <p:cxnSp>
        <p:nvCxnSpPr>
          <p:cNvPr id="11" name="Straight Arrow Connector 10">
            <a:extLst>
              <a:ext uri="{FF2B5EF4-FFF2-40B4-BE49-F238E27FC236}">
                <a16:creationId xmlns:a16="http://schemas.microsoft.com/office/drawing/2014/main" id="{FB1013DA-F616-FB71-8B4A-56C812E64220}"/>
              </a:ext>
            </a:extLst>
          </p:cNvPr>
          <p:cNvCxnSpPr>
            <a:cxnSpLocks/>
          </p:cNvCxnSpPr>
          <p:nvPr/>
        </p:nvCxnSpPr>
        <p:spPr>
          <a:xfrm>
            <a:off x="7076768" y="1230771"/>
            <a:ext cx="0" cy="3660718"/>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3A4A8776-E215-CA0E-2BB8-C734F68181D6}"/>
              </a:ext>
            </a:extLst>
          </p:cNvPr>
          <p:cNvSpPr txBox="1"/>
          <p:nvPr/>
        </p:nvSpPr>
        <p:spPr>
          <a:xfrm>
            <a:off x="597905" y="6191207"/>
            <a:ext cx="3588506" cy="276999"/>
          </a:xfrm>
          <a:prstGeom prst="rect">
            <a:avLst/>
          </a:prstGeom>
          <a:noFill/>
        </p:spPr>
        <p:txBody>
          <a:bodyPr wrap="square" lIns="91440" tIns="45720" rIns="91440" bIns="45720" rtlCol="0" anchor="t">
            <a:spAutoFit/>
          </a:bodyPr>
          <a:lstStyle/>
          <a:p>
            <a:r>
              <a:rPr lang="en-US" sz="1200" i="1">
                <a:latin typeface="Arial"/>
                <a:cs typeface="Arial"/>
              </a:rPr>
              <a:t>Sources: </a:t>
            </a:r>
            <a:r>
              <a:rPr lang="en-GB" sz="1200" i="1">
                <a:latin typeface="Avenir Next LT Pro"/>
                <a:ea typeface="+mn-lt"/>
                <a:cs typeface="+mn-lt"/>
              </a:rPr>
              <a:t>Perret-Guillaume, Joly, &amp; Benetos </a:t>
            </a:r>
            <a:r>
              <a:rPr lang="en-US" sz="1200" i="1">
                <a:latin typeface="Arial"/>
                <a:cs typeface="Arial"/>
              </a:rPr>
              <a:t>(2009) </a:t>
            </a:r>
            <a:endParaRPr lang="en-US" sz="1200"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4685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BEC38-01CA-F7F1-BEAC-D6F49D3BB6CC}"/>
              </a:ext>
            </a:extLst>
          </p:cNvPr>
          <p:cNvSpPr>
            <a:spLocks noGrp="1"/>
          </p:cNvSpPr>
          <p:nvPr>
            <p:ph type="sldNum" sz="quarter" idx="12"/>
          </p:nvPr>
        </p:nvSpPr>
        <p:spPr/>
        <p:txBody>
          <a:bodyPr/>
          <a:lstStyle/>
          <a:p>
            <a:fld id="{330EA680-D336-4FF7-8B7A-9848BB0A1C32}" type="slidenum">
              <a:rPr lang="en-GB" smtClean="0"/>
              <a:pPr/>
              <a:t>17</a:t>
            </a:fld>
            <a:endParaRPr lang="en-GB"/>
          </a:p>
        </p:txBody>
      </p:sp>
      <p:cxnSp>
        <p:nvCxnSpPr>
          <p:cNvPr id="4" name="Straight Connector 3">
            <a:extLst>
              <a:ext uri="{FF2B5EF4-FFF2-40B4-BE49-F238E27FC236}">
                <a16:creationId xmlns:a16="http://schemas.microsoft.com/office/drawing/2014/main" id="{869D9814-D82B-FBA5-1535-54186F2057BA}"/>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F4EDFD-A68C-F950-2199-CA8A105CF7E9}"/>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Data Exploration </a:t>
            </a:r>
            <a:endParaRPr lang="en-US" sz="2400" b="1" dirty="0">
              <a:latin typeface="Avenir Next LT Pro" panose="020B0504020202020204" pitchFamily="34" charset="77"/>
            </a:endParaRPr>
          </a:p>
        </p:txBody>
      </p:sp>
      <p:cxnSp>
        <p:nvCxnSpPr>
          <p:cNvPr id="8" name="Straight Connector 7">
            <a:extLst>
              <a:ext uri="{FF2B5EF4-FFF2-40B4-BE49-F238E27FC236}">
                <a16:creationId xmlns:a16="http://schemas.microsoft.com/office/drawing/2014/main" id="{7FD41084-FCFB-D50C-BAA0-64AB1A3D50B6}"/>
              </a:ext>
            </a:extLst>
          </p:cNvPr>
          <p:cNvCxnSpPr/>
          <p:nvPr/>
        </p:nvCxnSpPr>
        <p:spPr>
          <a:xfrm>
            <a:off x="1747802" y="987171"/>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120213-F779-8C8A-EE43-C1344B4A25A0}"/>
              </a:ext>
            </a:extLst>
          </p:cNvPr>
          <p:cNvCxnSpPr/>
          <p:nvPr/>
        </p:nvCxnSpPr>
        <p:spPr>
          <a:xfrm>
            <a:off x="3097098" y="980962"/>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B8D500-992F-1553-D734-681843E96B1C}"/>
              </a:ext>
            </a:extLst>
          </p:cNvPr>
          <p:cNvSpPr/>
          <p:nvPr/>
        </p:nvSpPr>
        <p:spPr>
          <a:xfrm>
            <a:off x="2148220" y="808779"/>
            <a:ext cx="7704833" cy="333857"/>
          </a:xfrm>
          <a:prstGeom prst="rect">
            <a:avLst/>
          </a:prstGeom>
          <a:solidFill>
            <a:schemeClr val="accent6">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solidFill>
                  <a:schemeClr val="bg1"/>
                </a:solidFill>
                <a:latin typeface="Avenir Next LT Pro"/>
                <a:cs typeface="Arial"/>
              </a:rPr>
              <a:t>Variable(s) - In-Line With Academic Research</a:t>
            </a:r>
            <a:endParaRPr lang="en-SG" sz="1600" b="1">
              <a:solidFill>
                <a:schemeClr val="bg1"/>
              </a:solidFill>
              <a:latin typeface="Avenir Next LT Pro" panose="020B05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9FFCAE3E-4EA9-8D02-5EF8-730B99FCDBE2}"/>
              </a:ext>
            </a:extLst>
          </p:cNvPr>
          <p:cNvSpPr txBox="1"/>
          <p:nvPr/>
        </p:nvSpPr>
        <p:spPr>
          <a:xfrm>
            <a:off x="6366464" y="5182972"/>
            <a:ext cx="4568545" cy="889691"/>
          </a:xfrm>
          <a:prstGeom prst="rect">
            <a:avLst/>
          </a:prstGeom>
          <a:solidFill>
            <a:schemeClr val="accent3">
              <a:lumMod val="20000"/>
              <a:lumOff val="80000"/>
            </a:schemeClr>
          </a:solidFill>
        </p:spPr>
        <p:txBody>
          <a:bodyPr wrap="square" lIns="91440" tIns="45720" rIns="91440" bIns="45720" rtlCol="0" anchor="t">
            <a:noAutofit/>
          </a:bodyPr>
          <a:lstStyle/>
          <a:p>
            <a:pPr algn="ctr"/>
            <a:r>
              <a:rPr lang="en-US" sz="1400" b="1">
                <a:solidFill>
                  <a:schemeClr val="accent6">
                    <a:lumMod val="75000"/>
                  </a:schemeClr>
                </a:solidFill>
                <a:latin typeface="Avenir Next LT Pro"/>
                <a:cs typeface="Arial"/>
              </a:rPr>
              <a:t>Gender VS Heart Attack</a:t>
            </a:r>
            <a:endParaRPr lang="en-US" sz="1400" b="1">
              <a:solidFill>
                <a:schemeClr val="accent6">
                  <a:lumMod val="75000"/>
                </a:schemeClr>
              </a:solidFill>
              <a:latin typeface="Avenir Next LT Pro" panose="020B0504020202020204" pitchFamily="34" charset="0"/>
              <a:cs typeface="Arial" panose="020B0604020202020204" pitchFamily="34" charset="0"/>
            </a:endParaRPr>
          </a:p>
          <a:p>
            <a:pPr algn="ctr"/>
            <a:r>
              <a:rPr lang="en-GB" sz="1200" b="1">
                <a:latin typeface="Avenir Next LT Pro"/>
                <a:ea typeface="+mn-lt"/>
                <a:cs typeface="+mn-lt"/>
              </a:rPr>
              <a:t>Females </a:t>
            </a:r>
            <a:r>
              <a:rPr lang="en-GB" sz="1200">
                <a:latin typeface="Avenir Next LT Pro"/>
                <a:ea typeface="+mn-lt"/>
                <a:cs typeface="+mn-lt"/>
              </a:rPr>
              <a:t>are shown to be at a </a:t>
            </a:r>
            <a:r>
              <a:rPr lang="en-GB" sz="1200" b="1">
                <a:latin typeface="Avenir Next LT Pro"/>
                <a:ea typeface="+mn-lt"/>
                <a:cs typeface="+mn-lt"/>
              </a:rPr>
              <a:t>higher risk</a:t>
            </a:r>
            <a:r>
              <a:rPr lang="en-GB" sz="1200">
                <a:latin typeface="Avenir Next LT Pro"/>
                <a:ea typeface="+mn-lt"/>
                <a:cs typeface="+mn-lt"/>
              </a:rPr>
              <a:t> of a heart attack</a:t>
            </a:r>
          </a:p>
          <a:p>
            <a:pPr algn="ctr"/>
            <a:r>
              <a:rPr lang="en-GB" sz="1200" i="1">
                <a:latin typeface="Avenir Next LT Pro"/>
                <a:ea typeface="+mn-lt"/>
                <a:cs typeface="+mn-lt"/>
              </a:rPr>
              <a:t>(females' 75% vs males' 45.1%)</a:t>
            </a:r>
          </a:p>
          <a:p>
            <a:pPr algn="ctr"/>
            <a:r>
              <a:rPr lang="en-GB" sz="1200" i="1">
                <a:latin typeface="Avenir Next LT Pro"/>
                <a:ea typeface="+mn-lt"/>
                <a:cs typeface="+mn-lt"/>
              </a:rPr>
              <a:t>(Carauna, 2018 )</a:t>
            </a:r>
            <a:endParaRPr lang="en-GB" i="1">
              <a:latin typeface="Avenir Next LT Pro"/>
            </a:endParaRPr>
          </a:p>
        </p:txBody>
      </p:sp>
      <p:sp>
        <p:nvSpPr>
          <p:cNvPr id="36" name="Slide Number Placeholder 1">
            <a:extLst>
              <a:ext uri="{FF2B5EF4-FFF2-40B4-BE49-F238E27FC236}">
                <a16:creationId xmlns:a16="http://schemas.microsoft.com/office/drawing/2014/main" id="{A8A381DC-49FB-11D4-C627-8850AF51E82C}"/>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pic>
        <p:nvPicPr>
          <p:cNvPr id="11" name="Picture 12" descr="Chart, bar chart&#10;&#10;Description automatically generated">
            <a:extLst>
              <a:ext uri="{FF2B5EF4-FFF2-40B4-BE49-F238E27FC236}">
                <a16:creationId xmlns:a16="http://schemas.microsoft.com/office/drawing/2014/main" id="{78D03221-8743-3FAB-1CBB-673494B419BC}"/>
              </a:ext>
            </a:extLst>
          </p:cNvPr>
          <p:cNvPicPr>
            <a:picLocks noChangeAspect="1"/>
          </p:cNvPicPr>
          <p:nvPr/>
        </p:nvPicPr>
        <p:blipFill>
          <a:blip r:embed="rId3"/>
          <a:stretch>
            <a:fillRect/>
          </a:stretch>
        </p:blipFill>
        <p:spPr>
          <a:xfrm>
            <a:off x="5866211" y="1381888"/>
            <a:ext cx="5567723" cy="3643199"/>
          </a:xfrm>
          <a:prstGeom prst="rect">
            <a:avLst/>
          </a:prstGeom>
        </p:spPr>
      </p:pic>
      <p:sp>
        <p:nvSpPr>
          <p:cNvPr id="15" name="Oval 14">
            <a:extLst>
              <a:ext uri="{FF2B5EF4-FFF2-40B4-BE49-F238E27FC236}">
                <a16:creationId xmlns:a16="http://schemas.microsoft.com/office/drawing/2014/main" id="{9B6F303E-ABF1-E4F0-BBFC-31E28C7F39F4}"/>
              </a:ext>
            </a:extLst>
          </p:cNvPr>
          <p:cNvSpPr/>
          <p:nvPr/>
        </p:nvSpPr>
        <p:spPr>
          <a:xfrm>
            <a:off x="9237255" y="2538744"/>
            <a:ext cx="797442" cy="505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7057770-43EC-66CE-16B0-F925E5220F9A}"/>
              </a:ext>
            </a:extLst>
          </p:cNvPr>
          <p:cNvSpPr/>
          <p:nvPr/>
        </p:nvSpPr>
        <p:spPr>
          <a:xfrm>
            <a:off x="6366464" y="1891930"/>
            <a:ext cx="797442" cy="505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Chart, bar chart&#10;&#10;Description automatically generated">
            <a:extLst>
              <a:ext uri="{FF2B5EF4-FFF2-40B4-BE49-F238E27FC236}">
                <a16:creationId xmlns:a16="http://schemas.microsoft.com/office/drawing/2014/main" id="{3D0AC7FE-008B-7A64-8F71-483F52DB8DF5}"/>
              </a:ext>
            </a:extLst>
          </p:cNvPr>
          <p:cNvPicPr>
            <a:picLocks noChangeAspect="1"/>
          </p:cNvPicPr>
          <p:nvPr/>
        </p:nvPicPr>
        <p:blipFill>
          <a:blip r:embed="rId4"/>
          <a:stretch>
            <a:fillRect/>
          </a:stretch>
        </p:blipFill>
        <p:spPr>
          <a:xfrm>
            <a:off x="213335" y="1382407"/>
            <a:ext cx="5110230" cy="3642681"/>
          </a:xfrm>
          <a:prstGeom prst="rect">
            <a:avLst/>
          </a:prstGeom>
        </p:spPr>
      </p:pic>
      <p:sp>
        <p:nvSpPr>
          <p:cNvPr id="19" name="TextBox 18">
            <a:extLst>
              <a:ext uri="{FF2B5EF4-FFF2-40B4-BE49-F238E27FC236}">
                <a16:creationId xmlns:a16="http://schemas.microsoft.com/office/drawing/2014/main" id="{4C75045A-A8B1-54BE-8E91-DA9483D97786}"/>
              </a:ext>
            </a:extLst>
          </p:cNvPr>
          <p:cNvSpPr txBox="1"/>
          <p:nvPr/>
        </p:nvSpPr>
        <p:spPr>
          <a:xfrm>
            <a:off x="541771" y="5182973"/>
            <a:ext cx="4453357" cy="889690"/>
          </a:xfrm>
          <a:prstGeom prst="rect">
            <a:avLst/>
          </a:prstGeom>
          <a:solidFill>
            <a:schemeClr val="accent3">
              <a:lumMod val="20000"/>
              <a:lumOff val="80000"/>
            </a:schemeClr>
          </a:solidFill>
        </p:spPr>
        <p:txBody>
          <a:bodyPr wrap="square" lIns="91440" tIns="45720" rIns="91440" bIns="45720" rtlCol="0" anchor="t">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chemeClr val="accent6">
                    <a:lumMod val="75000"/>
                  </a:schemeClr>
                </a:solidFill>
                <a:latin typeface="Avenir Next LT Pro"/>
                <a:ea typeface="+mn-lt"/>
                <a:cs typeface="+mn-lt"/>
              </a:rPr>
              <a:t>Number of major vessel VS Heart Attack</a:t>
            </a:r>
            <a:endParaRPr lang="en-US" sz="1400">
              <a:solidFill>
                <a:schemeClr val="accent6">
                  <a:lumMod val="75000"/>
                </a:schemeClr>
              </a:solidFill>
              <a:latin typeface="Avenir Next LT Pro"/>
              <a:ea typeface="+mn-lt"/>
              <a:cs typeface="+mn-lt"/>
            </a:endParaRPr>
          </a:p>
          <a:p>
            <a:pPr algn="ctr"/>
            <a:r>
              <a:rPr lang="en-GB" sz="1200">
                <a:latin typeface="Avenir Next LT Pro"/>
                <a:ea typeface="+mn-lt"/>
                <a:cs typeface="+mn-lt"/>
              </a:rPr>
              <a:t>The more </a:t>
            </a:r>
            <a:r>
              <a:rPr lang="en-GB" sz="1200" b="1">
                <a:latin typeface="Avenir Next LT Pro"/>
                <a:ea typeface="+mn-lt"/>
                <a:cs typeface="+mn-lt"/>
              </a:rPr>
              <a:t>blood vessels detected</a:t>
            </a:r>
            <a:r>
              <a:rPr lang="en-GB" sz="1200" i="1">
                <a:latin typeface="Avenir Next LT Pro"/>
                <a:ea typeface="+mn-lt"/>
                <a:cs typeface="+mn-lt"/>
              </a:rPr>
              <a:t> (not blocked or interrupted by fatty substances)</a:t>
            </a:r>
            <a:r>
              <a:rPr lang="en-GB" sz="1200" b="1">
                <a:latin typeface="Avenir Next LT Pro"/>
                <a:ea typeface="+mn-lt"/>
                <a:cs typeface="+mn-lt"/>
              </a:rPr>
              <a:t> by fluoroscopy</a:t>
            </a:r>
            <a:r>
              <a:rPr lang="en-GB" sz="1200">
                <a:latin typeface="Avenir Next LT Pro"/>
                <a:ea typeface="+mn-lt"/>
                <a:cs typeface="+mn-lt"/>
              </a:rPr>
              <a:t>, the </a:t>
            </a:r>
            <a:r>
              <a:rPr lang="en-GB" sz="1200" b="1">
                <a:latin typeface="Avenir Next LT Pro"/>
                <a:ea typeface="+mn-lt"/>
                <a:cs typeface="+mn-lt"/>
              </a:rPr>
              <a:t>lower</a:t>
            </a:r>
            <a:r>
              <a:rPr lang="en-GB" sz="1200">
                <a:latin typeface="Avenir Next LT Pro"/>
                <a:ea typeface="+mn-lt"/>
                <a:cs typeface="+mn-lt"/>
              </a:rPr>
              <a:t> the </a:t>
            </a:r>
            <a:r>
              <a:rPr lang="en-GB" sz="1200" b="1">
                <a:latin typeface="Avenir Next LT Pro"/>
                <a:ea typeface="+mn-lt"/>
                <a:cs typeface="+mn-lt"/>
              </a:rPr>
              <a:t>chance </a:t>
            </a:r>
            <a:r>
              <a:rPr lang="en-GB" sz="1200">
                <a:latin typeface="Avenir Next LT Pro"/>
                <a:ea typeface="+mn-lt"/>
                <a:cs typeface="+mn-lt"/>
              </a:rPr>
              <a:t>of having a high risk of heart disease. </a:t>
            </a:r>
            <a:endParaRPr lang="en-US" sz="1200">
              <a:latin typeface="Avenir Next LT Pro"/>
              <a:ea typeface="+mn-lt"/>
              <a:cs typeface="+mn-lt"/>
            </a:endParaRPr>
          </a:p>
          <a:p>
            <a:pPr algn="ctr"/>
            <a:endParaRPr lang="en-US" sz="1400" b="1">
              <a:solidFill>
                <a:srgbClr val="00408D"/>
              </a:solidFill>
              <a:latin typeface="Avenir Next LT Pro"/>
              <a:ea typeface="Calibri"/>
              <a:cs typeface="Calibri"/>
            </a:endParaRPr>
          </a:p>
        </p:txBody>
      </p:sp>
      <p:sp>
        <p:nvSpPr>
          <p:cNvPr id="21" name="Oval 20">
            <a:extLst>
              <a:ext uri="{FF2B5EF4-FFF2-40B4-BE49-F238E27FC236}">
                <a16:creationId xmlns:a16="http://schemas.microsoft.com/office/drawing/2014/main" id="{AD5A67BE-8802-D9A8-DD8C-E996B9CB8341}"/>
              </a:ext>
            </a:extLst>
          </p:cNvPr>
          <p:cNvSpPr/>
          <p:nvPr/>
        </p:nvSpPr>
        <p:spPr>
          <a:xfrm>
            <a:off x="344248" y="1335950"/>
            <a:ext cx="782928" cy="4324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5A078FE-8BFD-1BAE-3B6B-622E0BC58A4A}"/>
              </a:ext>
            </a:extLst>
          </p:cNvPr>
          <p:cNvCxnSpPr/>
          <p:nvPr/>
        </p:nvCxnSpPr>
        <p:spPr>
          <a:xfrm>
            <a:off x="1089203" y="1617479"/>
            <a:ext cx="20168" cy="2087018"/>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0984922E-9C5F-1A9E-A883-369C70540B04}"/>
              </a:ext>
            </a:extLst>
          </p:cNvPr>
          <p:cNvCxnSpPr>
            <a:cxnSpLocks/>
          </p:cNvCxnSpPr>
          <p:nvPr/>
        </p:nvCxnSpPr>
        <p:spPr>
          <a:xfrm>
            <a:off x="1016108" y="1611177"/>
            <a:ext cx="177474" cy="26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C9395390-4F8B-C02A-DE6F-B04ADC047BCC}"/>
              </a:ext>
            </a:extLst>
          </p:cNvPr>
          <p:cNvCxnSpPr>
            <a:cxnSpLocks/>
          </p:cNvCxnSpPr>
          <p:nvPr/>
        </p:nvCxnSpPr>
        <p:spPr>
          <a:xfrm>
            <a:off x="1006462" y="3697453"/>
            <a:ext cx="177474" cy="26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A0A6894E-7809-0B8F-4DA7-41427DC2870D}"/>
              </a:ext>
            </a:extLst>
          </p:cNvPr>
          <p:cNvSpPr txBox="1"/>
          <p:nvPr/>
        </p:nvSpPr>
        <p:spPr>
          <a:xfrm>
            <a:off x="597905" y="6191207"/>
            <a:ext cx="3588506" cy="276999"/>
          </a:xfrm>
          <a:prstGeom prst="rect">
            <a:avLst/>
          </a:prstGeom>
          <a:noFill/>
        </p:spPr>
        <p:txBody>
          <a:bodyPr wrap="square" lIns="91440" tIns="45720" rIns="91440" bIns="45720" rtlCol="0" anchor="t">
            <a:spAutoFit/>
          </a:bodyPr>
          <a:lstStyle/>
          <a:p>
            <a:r>
              <a:rPr lang="en-US" sz="1200" i="1">
                <a:latin typeface="Arial"/>
                <a:cs typeface="Arial"/>
              </a:rPr>
              <a:t>Sources: </a:t>
            </a:r>
            <a:r>
              <a:rPr lang="en-GB" sz="1200" i="1">
                <a:latin typeface="Avenir Next LT Pro"/>
                <a:ea typeface="+mn-lt"/>
                <a:cs typeface="+mn-lt"/>
              </a:rPr>
              <a:t>Carauana </a:t>
            </a:r>
            <a:r>
              <a:rPr lang="en-US" sz="1200" i="1">
                <a:latin typeface="Arial"/>
                <a:cs typeface="Arial"/>
              </a:rPr>
              <a:t>(2018) </a:t>
            </a:r>
            <a:endParaRPr lang="en-US" sz="1200"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8437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BEC38-01CA-F7F1-BEAC-D6F49D3BB6CC}"/>
              </a:ext>
            </a:extLst>
          </p:cNvPr>
          <p:cNvSpPr>
            <a:spLocks noGrp="1"/>
          </p:cNvSpPr>
          <p:nvPr>
            <p:ph type="sldNum" sz="quarter" idx="12"/>
          </p:nvPr>
        </p:nvSpPr>
        <p:spPr/>
        <p:txBody>
          <a:bodyPr/>
          <a:lstStyle/>
          <a:p>
            <a:fld id="{330EA680-D336-4FF7-8B7A-9848BB0A1C32}" type="slidenum">
              <a:rPr lang="en-GB" smtClean="0"/>
              <a:pPr/>
              <a:t>18</a:t>
            </a:fld>
            <a:endParaRPr lang="en-GB"/>
          </a:p>
        </p:txBody>
      </p:sp>
      <p:cxnSp>
        <p:nvCxnSpPr>
          <p:cNvPr id="4" name="Straight Connector 3">
            <a:extLst>
              <a:ext uri="{FF2B5EF4-FFF2-40B4-BE49-F238E27FC236}">
                <a16:creationId xmlns:a16="http://schemas.microsoft.com/office/drawing/2014/main" id="{869D9814-D82B-FBA5-1535-54186F2057BA}"/>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F4EDFD-A68C-F950-2199-CA8A105CF7E9}"/>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Data Exploration </a:t>
            </a:r>
            <a:endParaRPr lang="en-US" sz="2400" b="1" dirty="0">
              <a:latin typeface="Avenir Next LT Pro" panose="020B0504020202020204" pitchFamily="34" charset="77"/>
            </a:endParaRPr>
          </a:p>
        </p:txBody>
      </p:sp>
      <p:cxnSp>
        <p:nvCxnSpPr>
          <p:cNvPr id="8" name="Straight Connector 7">
            <a:extLst>
              <a:ext uri="{FF2B5EF4-FFF2-40B4-BE49-F238E27FC236}">
                <a16:creationId xmlns:a16="http://schemas.microsoft.com/office/drawing/2014/main" id="{7FD41084-FCFB-D50C-BAA0-64AB1A3D50B6}"/>
              </a:ext>
            </a:extLst>
          </p:cNvPr>
          <p:cNvCxnSpPr/>
          <p:nvPr/>
        </p:nvCxnSpPr>
        <p:spPr>
          <a:xfrm>
            <a:off x="1747802" y="987171"/>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120213-F779-8C8A-EE43-C1344B4A25A0}"/>
              </a:ext>
            </a:extLst>
          </p:cNvPr>
          <p:cNvCxnSpPr/>
          <p:nvPr/>
        </p:nvCxnSpPr>
        <p:spPr>
          <a:xfrm>
            <a:off x="3097098" y="980962"/>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pic>
        <p:nvPicPr>
          <p:cNvPr id="12" name="Picture 12" descr="Chart, bar chart&#10;&#10;Description automatically generated">
            <a:extLst>
              <a:ext uri="{FF2B5EF4-FFF2-40B4-BE49-F238E27FC236}">
                <a16:creationId xmlns:a16="http://schemas.microsoft.com/office/drawing/2014/main" id="{4E33504E-5C7F-F182-0288-38FED326FA74}"/>
              </a:ext>
            </a:extLst>
          </p:cNvPr>
          <p:cNvPicPr>
            <a:picLocks noChangeAspect="1"/>
          </p:cNvPicPr>
          <p:nvPr/>
        </p:nvPicPr>
        <p:blipFill>
          <a:blip r:embed="rId3"/>
          <a:stretch>
            <a:fillRect/>
          </a:stretch>
        </p:blipFill>
        <p:spPr>
          <a:xfrm>
            <a:off x="399367" y="1520457"/>
            <a:ext cx="5465756" cy="3540647"/>
          </a:xfrm>
          <a:prstGeom prst="rect">
            <a:avLst/>
          </a:prstGeom>
        </p:spPr>
      </p:pic>
      <p:sp>
        <p:nvSpPr>
          <p:cNvPr id="14" name="Rectangle 13">
            <a:extLst>
              <a:ext uri="{FF2B5EF4-FFF2-40B4-BE49-F238E27FC236}">
                <a16:creationId xmlns:a16="http://schemas.microsoft.com/office/drawing/2014/main" id="{0EB8D500-992F-1553-D734-681843E96B1C}"/>
              </a:ext>
            </a:extLst>
          </p:cNvPr>
          <p:cNvSpPr/>
          <p:nvPr/>
        </p:nvSpPr>
        <p:spPr>
          <a:xfrm>
            <a:off x="2148220" y="808779"/>
            <a:ext cx="7704833" cy="333857"/>
          </a:xfrm>
          <a:prstGeom prst="rect">
            <a:avLst/>
          </a:prstGeom>
          <a:solidFill>
            <a:schemeClr val="accent6">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solidFill>
                  <a:schemeClr val="bg1"/>
                </a:solidFill>
                <a:latin typeface="Avenir Next LT Pro"/>
                <a:ea typeface="+mn-lt"/>
                <a:cs typeface="Arial"/>
              </a:rPr>
              <a:t>Variable(s) - In-Line With Academic Research</a:t>
            </a:r>
          </a:p>
        </p:txBody>
      </p:sp>
      <p:sp>
        <p:nvSpPr>
          <p:cNvPr id="16" name="TextBox 15">
            <a:extLst>
              <a:ext uri="{FF2B5EF4-FFF2-40B4-BE49-F238E27FC236}">
                <a16:creationId xmlns:a16="http://schemas.microsoft.com/office/drawing/2014/main" id="{9FFCAE3E-4EA9-8D02-5EF8-730B99FCDBE2}"/>
              </a:ext>
            </a:extLst>
          </p:cNvPr>
          <p:cNvSpPr txBox="1"/>
          <p:nvPr/>
        </p:nvSpPr>
        <p:spPr>
          <a:xfrm>
            <a:off x="6706461" y="5131786"/>
            <a:ext cx="4568545" cy="889691"/>
          </a:xfrm>
          <a:prstGeom prst="rect">
            <a:avLst/>
          </a:prstGeom>
          <a:solidFill>
            <a:schemeClr val="accent3">
              <a:lumMod val="20000"/>
              <a:lumOff val="80000"/>
            </a:schemeClr>
          </a:solidFill>
        </p:spPr>
        <p:txBody>
          <a:bodyPr wrap="square" lIns="91440" tIns="45720" rIns="91440" bIns="45720" rtlCol="0" anchor="t">
            <a:noAutofit/>
          </a:bodyPr>
          <a:lstStyle/>
          <a:p>
            <a:pPr algn="ctr"/>
            <a:r>
              <a:rPr lang="en-US" sz="1400" b="1">
                <a:solidFill>
                  <a:schemeClr val="accent6">
                    <a:lumMod val="75000"/>
                  </a:schemeClr>
                </a:solidFill>
                <a:latin typeface="Avenir Next LT Pro"/>
                <a:ea typeface="+mn-lt"/>
                <a:cs typeface="+mn-lt"/>
              </a:rPr>
              <a:t>Rest ECG VS Heart Attack</a:t>
            </a:r>
            <a:endParaRPr lang="en-US" sz="1400">
              <a:solidFill>
                <a:schemeClr val="accent6">
                  <a:lumMod val="75000"/>
                </a:schemeClr>
              </a:solidFill>
              <a:latin typeface="Avenir Next LT Pro"/>
              <a:ea typeface="+mn-lt"/>
              <a:cs typeface="+mn-lt"/>
            </a:endParaRPr>
          </a:p>
          <a:p>
            <a:pPr algn="ctr"/>
            <a:r>
              <a:rPr lang="en-GB" sz="1200">
                <a:latin typeface="Avenir Next LT Pro"/>
                <a:ea typeface="+mn-lt"/>
                <a:cs typeface="+mn-lt"/>
              </a:rPr>
              <a:t>Those with </a:t>
            </a:r>
            <a:r>
              <a:rPr lang="en-GB" sz="1200" b="1">
                <a:latin typeface="Avenir Next LT Pro"/>
                <a:ea typeface="+mn-lt"/>
                <a:cs typeface="+mn-lt"/>
              </a:rPr>
              <a:t>ST-T wave abnormality</a:t>
            </a:r>
            <a:r>
              <a:rPr lang="en-GB" sz="1200">
                <a:latin typeface="Avenir Next LT Pro"/>
                <a:ea typeface="+mn-lt"/>
                <a:cs typeface="+mn-lt"/>
              </a:rPr>
              <a:t> has </a:t>
            </a:r>
            <a:r>
              <a:rPr lang="en-GB" sz="1200" b="1">
                <a:latin typeface="Avenir Next LT Pro"/>
                <a:ea typeface="+mn-lt"/>
                <a:cs typeface="+mn-lt"/>
              </a:rPr>
              <a:t>17.3% more chance</a:t>
            </a:r>
            <a:r>
              <a:rPr lang="en-GB" sz="1200">
                <a:latin typeface="Avenir Next LT Pro"/>
                <a:ea typeface="+mn-lt"/>
                <a:cs typeface="+mn-lt"/>
              </a:rPr>
              <a:t> of higher risk of heart attack</a:t>
            </a:r>
            <a:endParaRPr lang="en-US" sz="1200">
              <a:latin typeface="Avenir Next LT Pro"/>
              <a:ea typeface="+mn-lt"/>
              <a:cs typeface="+mn-lt"/>
            </a:endParaRPr>
          </a:p>
          <a:p>
            <a:pPr algn="ctr"/>
            <a:r>
              <a:rPr lang="en-GB" sz="1200" i="1">
                <a:latin typeface="Avenir Next LT Pro"/>
                <a:ea typeface="+mn-lt"/>
                <a:cs typeface="+mn-lt"/>
              </a:rPr>
              <a:t>(Beckerman, et al., 2005) </a:t>
            </a:r>
            <a:endParaRPr lang="en-US" sz="1200"/>
          </a:p>
        </p:txBody>
      </p:sp>
      <p:sp>
        <p:nvSpPr>
          <p:cNvPr id="36" name="Slide Number Placeholder 1">
            <a:extLst>
              <a:ext uri="{FF2B5EF4-FFF2-40B4-BE49-F238E27FC236}">
                <a16:creationId xmlns:a16="http://schemas.microsoft.com/office/drawing/2014/main" id="{A8A381DC-49FB-11D4-C627-8850AF51E82C}"/>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sp>
        <p:nvSpPr>
          <p:cNvPr id="7" name="TextBox 1">
            <a:extLst>
              <a:ext uri="{FF2B5EF4-FFF2-40B4-BE49-F238E27FC236}">
                <a16:creationId xmlns:a16="http://schemas.microsoft.com/office/drawing/2014/main" id="{CF414325-A237-0B16-E46E-E7FF53D9AB65}"/>
              </a:ext>
            </a:extLst>
          </p:cNvPr>
          <p:cNvSpPr txBox="1"/>
          <p:nvPr/>
        </p:nvSpPr>
        <p:spPr>
          <a:xfrm>
            <a:off x="870419" y="5131787"/>
            <a:ext cx="4453357" cy="889690"/>
          </a:xfrm>
          <a:prstGeom prst="rect">
            <a:avLst/>
          </a:prstGeom>
          <a:solidFill>
            <a:schemeClr val="accent3">
              <a:lumMod val="20000"/>
              <a:lumOff val="80000"/>
            </a:schemeClr>
          </a:solidFill>
        </p:spPr>
        <p:txBody>
          <a:bodyPr wrap="square" lIns="91440" tIns="45720" rIns="91440" bIns="45720" rtlCol="0" anchor="t">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chemeClr val="accent6">
                    <a:lumMod val="75000"/>
                  </a:schemeClr>
                </a:solidFill>
                <a:latin typeface="Avenir Next LT Pro"/>
                <a:ea typeface="+mn-lt"/>
                <a:cs typeface="+mn-lt"/>
              </a:rPr>
              <a:t>Chest Pain VS Heart Attack</a:t>
            </a:r>
            <a:endParaRPr lang="en-US" sz="1400">
              <a:solidFill>
                <a:schemeClr val="accent6">
                  <a:lumMod val="75000"/>
                </a:schemeClr>
              </a:solidFill>
              <a:latin typeface="Avenir Next LT Pro"/>
              <a:ea typeface="+mn-lt"/>
              <a:cs typeface="+mn-lt"/>
            </a:endParaRPr>
          </a:p>
          <a:p>
            <a:pPr algn="ctr"/>
            <a:r>
              <a:rPr lang="en-GB" sz="1200">
                <a:latin typeface="Avenir Next LT Pro"/>
                <a:ea typeface="+mn-lt"/>
                <a:cs typeface="+mn-lt"/>
              </a:rPr>
              <a:t>Those with </a:t>
            </a:r>
            <a:r>
              <a:rPr lang="en-GB" sz="1200" b="1">
                <a:latin typeface="Avenir Next LT Pro"/>
                <a:ea typeface="+mn-lt"/>
                <a:cs typeface="+mn-lt"/>
              </a:rPr>
              <a:t>chest pain</a:t>
            </a:r>
            <a:r>
              <a:rPr lang="en-GB" sz="1200">
                <a:latin typeface="Avenir Next LT Pro"/>
                <a:ea typeface="+mn-lt"/>
                <a:cs typeface="+mn-lt"/>
              </a:rPr>
              <a:t> has a </a:t>
            </a:r>
            <a:r>
              <a:rPr lang="en-GB" sz="1200" b="1">
                <a:latin typeface="Avenir Next LT Pro"/>
                <a:ea typeface="+mn-lt"/>
                <a:cs typeface="+mn-lt"/>
              </a:rPr>
              <a:t>greater than 69.6%</a:t>
            </a:r>
            <a:r>
              <a:rPr lang="en-GB" sz="1200">
                <a:latin typeface="Avenir Next LT Pro"/>
                <a:ea typeface="+mn-lt"/>
                <a:cs typeface="+mn-lt"/>
              </a:rPr>
              <a:t> of having a higher chance of heart attack </a:t>
            </a:r>
            <a:endParaRPr lang="en-US" sz="1200">
              <a:latin typeface="Avenir Next LT Pro"/>
              <a:ea typeface="+mn-lt"/>
              <a:cs typeface="+mn-lt"/>
            </a:endParaRPr>
          </a:p>
          <a:p>
            <a:pPr algn="ctr"/>
            <a:r>
              <a:rPr lang="en-GB" sz="1200" i="1">
                <a:latin typeface="Avenir Next LT Pro"/>
                <a:ea typeface="+mn-lt"/>
                <a:cs typeface="+mn-lt"/>
              </a:rPr>
              <a:t>(Singapore General Hospital, n.d.)</a:t>
            </a:r>
            <a:endParaRPr lang="en-US" sz="1200" i="1">
              <a:latin typeface="Avenir Next LT Pro"/>
              <a:ea typeface="+mn-lt"/>
              <a:cs typeface="+mn-lt"/>
            </a:endParaRPr>
          </a:p>
          <a:p>
            <a:pPr algn="ctr"/>
            <a:endParaRPr lang="en-US" sz="1200" b="1">
              <a:solidFill>
                <a:srgbClr val="00408D"/>
              </a:solidFill>
              <a:latin typeface="Avenir Next LT Pro"/>
              <a:ea typeface="Calibri"/>
              <a:cs typeface="Arial"/>
            </a:endParaRPr>
          </a:p>
        </p:txBody>
      </p:sp>
      <p:pic>
        <p:nvPicPr>
          <p:cNvPr id="13" name="Picture 17" descr="Chart, bar chart&#10;&#10;Description automatically generated">
            <a:extLst>
              <a:ext uri="{FF2B5EF4-FFF2-40B4-BE49-F238E27FC236}">
                <a16:creationId xmlns:a16="http://schemas.microsoft.com/office/drawing/2014/main" id="{45C0CC16-FC68-A57C-A70E-BE02406E8126}"/>
              </a:ext>
            </a:extLst>
          </p:cNvPr>
          <p:cNvPicPr>
            <a:picLocks noChangeAspect="1"/>
          </p:cNvPicPr>
          <p:nvPr/>
        </p:nvPicPr>
        <p:blipFill>
          <a:blip r:embed="rId4"/>
          <a:stretch>
            <a:fillRect/>
          </a:stretch>
        </p:blipFill>
        <p:spPr>
          <a:xfrm>
            <a:off x="6186379" y="1520457"/>
            <a:ext cx="5463098" cy="3538800"/>
          </a:xfrm>
          <a:prstGeom prst="rect">
            <a:avLst/>
          </a:prstGeom>
        </p:spPr>
      </p:pic>
      <p:sp>
        <p:nvSpPr>
          <p:cNvPr id="21" name="Oval 20">
            <a:extLst>
              <a:ext uri="{FF2B5EF4-FFF2-40B4-BE49-F238E27FC236}">
                <a16:creationId xmlns:a16="http://schemas.microsoft.com/office/drawing/2014/main" id="{DA9F1D99-15C8-FC94-E609-F4D9CFFB80B6}"/>
              </a:ext>
            </a:extLst>
          </p:cNvPr>
          <p:cNvSpPr/>
          <p:nvPr/>
        </p:nvSpPr>
        <p:spPr>
          <a:xfrm>
            <a:off x="1964434" y="2351635"/>
            <a:ext cx="797442" cy="505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464D4E-313C-29EE-B5CE-5697CBF1D4CD}"/>
              </a:ext>
            </a:extLst>
          </p:cNvPr>
          <p:cNvSpPr/>
          <p:nvPr/>
        </p:nvSpPr>
        <p:spPr>
          <a:xfrm>
            <a:off x="3264066" y="3187821"/>
            <a:ext cx="797442" cy="505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D5EDBE4-7116-6516-31F2-E73E5C41C36A}"/>
              </a:ext>
            </a:extLst>
          </p:cNvPr>
          <p:cNvSpPr/>
          <p:nvPr/>
        </p:nvSpPr>
        <p:spPr>
          <a:xfrm>
            <a:off x="8193292" y="1471927"/>
            <a:ext cx="797442" cy="505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05E71AE-5012-23A4-BECA-86B348E0F6A2}"/>
              </a:ext>
            </a:extLst>
          </p:cNvPr>
          <p:cNvCxnSpPr/>
          <p:nvPr/>
        </p:nvCxnSpPr>
        <p:spPr>
          <a:xfrm flipH="1">
            <a:off x="2774961" y="2755674"/>
            <a:ext cx="8860" cy="1346790"/>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B6FAEA07-6F9F-730A-D999-59DAC62FC947}"/>
              </a:ext>
            </a:extLst>
          </p:cNvPr>
          <p:cNvCxnSpPr>
            <a:cxnSpLocks/>
          </p:cNvCxnSpPr>
          <p:nvPr/>
        </p:nvCxnSpPr>
        <p:spPr>
          <a:xfrm flipH="1">
            <a:off x="9042486" y="1678240"/>
            <a:ext cx="8860" cy="1346790"/>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ED134E68-B024-CC21-A677-7AF19A13AA88}"/>
              </a:ext>
            </a:extLst>
          </p:cNvPr>
          <p:cNvCxnSpPr>
            <a:cxnSpLocks/>
          </p:cNvCxnSpPr>
          <p:nvPr/>
        </p:nvCxnSpPr>
        <p:spPr>
          <a:xfrm>
            <a:off x="4014902" y="3568931"/>
            <a:ext cx="8860" cy="859464"/>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18EC7DD3-F9A3-57A0-5DEE-7FC64CD470D2}"/>
              </a:ext>
            </a:extLst>
          </p:cNvPr>
          <p:cNvCxnSpPr>
            <a:cxnSpLocks/>
          </p:cNvCxnSpPr>
          <p:nvPr/>
        </p:nvCxnSpPr>
        <p:spPr>
          <a:xfrm>
            <a:off x="2688955" y="2756630"/>
            <a:ext cx="177474" cy="26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060907BE-231C-6953-E3FB-AA48D6C4EFE7}"/>
              </a:ext>
            </a:extLst>
          </p:cNvPr>
          <p:cNvCxnSpPr>
            <a:cxnSpLocks/>
          </p:cNvCxnSpPr>
          <p:nvPr/>
        </p:nvCxnSpPr>
        <p:spPr>
          <a:xfrm>
            <a:off x="2688955" y="4102677"/>
            <a:ext cx="177474" cy="26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7E40FD39-9463-29CE-710A-D59C6B850A09}"/>
              </a:ext>
            </a:extLst>
          </p:cNvPr>
          <p:cNvCxnSpPr>
            <a:cxnSpLocks/>
          </p:cNvCxnSpPr>
          <p:nvPr/>
        </p:nvCxnSpPr>
        <p:spPr>
          <a:xfrm>
            <a:off x="3930011" y="3567977"/>
            <a:ext cx="177474" cy="26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63EE5E4-6E0B-DD64-74F5-9BEB2D549D97}"/>
              </a:ext>
            </a:extLst>
          </p:cNvPr>
          <p:cNvCxnSpPr>
            <a:cxnSpLocks/>
          </p:cNvCxnSpPr>
          <p:nvPr/>
        </p:nvCxnSpPr>
        <p:spPr>
          <a:xfrm>
            <a:off x="3930011" y="4430361"/>
            <a:ext cx="177474" cy="26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55779275-0D35-D79D-7AD8-06B78263CD1F}"/>
              </a:ext>
            </a:extLst>
          </p:cNvPr>
          <p:cNvCxnSpPr>
            <a:cxnSpLocks/>
          </p:cNvCxnSpPr>
          <p:nvPr/>
        </p:nvCxnSpPr>
        <p:spPr>
          <a:xfrm>
            <a:off x="8957700" y="1660520"/>
            <a:ext cx="177474" cy="26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BF520373-5AC0-90E3-594B-78E3CC5E65D3}"/>
              </a:ext>
            </a:extLst>
          </p:cNvPr>
          <p:cNvCxnSpPr>
            <a:cxnSpLocks/>
          </p:cNvCxnSpPr>
          <p:nvPr/>
        </p:nvCxnSpPr>
        <p:spPr>
          <a:xfrm>
            <a:off x="8953137" y="3024819"/>
            <a:ext cx="177474" cy="26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73009CEA-699E-3A6A-CB34-C471EFD7AB9A}"/>
              </a:ext>
            </a:extLst>
          </p:cNvPr>
          <p:cNvSpPr txBox="1"/>
          <p:nvPr/>
        </p:nvSpPr>
        <p:spPr>
          <a:xfrm>
            <a:off x="597905" y="6191207"/>
            <a:ext cx="5020697" cy="276999"/>
          </a:xfrm>
          <a:prstGeom prst="rect">
            <a:avLst/>
          </a:prstGeom>
          <a:noFill/>
        </p:spPr>
        <p:txBody>
          <a:bodyPr wrap="square" lIns="91440" tIns="45720" rIns="91440" bIns="45720" rtlCol="0" anchor="t">
            <a:spAutoFit/>
          </a:bodyPr>
          <a:lstStyle/>
          <a:p>
            <a:r>
              <a:rPr lang="en-US" sz="1200" i="1">
                <a:latin typeface="Arial"/>
                <a:cs typeface="Arial"/>
              </a:rPr>
              <a:t>Sources: </a:t>
            </a:r>
            <a:r>
              <a:rPr lang="en-GB" sz="1200" i="1">
                <a:latin typeface="Avenir Next LT Pro"/>
                <a:ea typeface="+mn-lt"/>
                <a:cs typeface="+mn-lt"/>
              </a:rPr>
              <a:t>Singapore General Hospital </a:t>
            </a:r>
            <a:r>
              <a:rPr lang="en-US" sz="1200" i="1">
                <a:latin typeface="Arial"/>
                <a:cs typeface="Arial"/>
              </a:rPr>
              <a:t>(n.d.), Beckerman, et al. (2005)  </a:t>
            </a:r>
            <a:endParaRPr lang="en-US" sz="1200"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561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BEC38-01CA-F7F1-BEAC-D6F49D3BB6CC}"/>
              </a:ext>
            </a:extLst>
          </p:cNvPr>
          <p:cNvSpPr>
            <a:spLocks noGrp="1"/>
          </p:cNvSpPr>
          <p:nvPr>
            <p:ph type="sldNum" sz="quarter" idx="12"/>
          </p:nvPr>
        </p:nvSpPr>
        <p:spPr/>
        <p:txBody>
          <a:bodyPr/>
          <a:lstStyle/>
          <a:p>
            <a:fld id="{330EA680-D336-4FF7-8B7A-9848BB0A1C32}" type="slidenum">
              <a:rPr lang="en-GB" smtClean="0"/>
              <a:pPr/>
              <a:t>19</a:t>
            </a:fld>
            <a:endParaRPr lang="en-GB"/>
          </a:p>
        </p:txBody>
      </p:sp>
      <p:cxnSp>
        <p:nvCxnSpPr>
          <p:cNvPr id="4" name="Straight Connector 3">
            <a:extLst>
              <a:ext uri="{FF2B5EF4-FFF2-40B4-BE49-F238E27FC236}">
                <a16:creationId xmlns:a16="http://schemas.microsoft.com/office/drawing/2014/main" id="{869D9814-D82B-FBA5-1535-54186F2057BA}"/>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F4EDFD-A68C-F950-2199-CA8A105CF7E9}"/>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Data Exploration </a:t>
            </a:r>
            <a:endParaRPr lang="en-US" sz="2400" b="1" dirty="0">
              <a:latin typeface="Avenir Next LT Pro" panose="020B0504020202020204" pitchFamily="34" charset="77"/>
            </a:endParaRPr>
          </a:p>
        </p:txBody>
      </p:sp>
      <p:cxnSp>
        <p:nvCxnSpPr>
          <p:cNvPr id="8" name="Straight Connector 7">
            <a:extLst>
              <a:ext uri="{FF2B5EF4-FFF2-40B4-BE49-F238E27FC236}">
                <a16:creationId xmlns:a16="http://schemas.microsoft.com/office/drawing/2014/main" id="{7FD41084-FCFB-D50C-BAA0-64AB1A3D50B6}"/>
              </a:ext>
            </a:extLst>
          </p:cNvPr>
          <p:cNvCxnSpPr/>
          <p:nvPr/>
        </p:nvCxnSpPr>
        <p:spPr>
          <a:xfrm>
            <a:off x="1747802" y="987171"/>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120213-F779-8C8A-EE43-C1344B4A25A0}"/>
              </a:ext>
            </a:extLst>
          </p:cNvPr>
          <p:cNvCxnSpPr/>
          <p:nvPr/>
        </p:nvCxnSpPr>
        <p:spPr>
          <a:xfrm>
            <a:off x="3097098" y="980962"/>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B8D500-992F-1553-D734-681843E96B1C}"/>
              </a:ext>
            </a:extLst>
          </p:cNvPr>
          <p:cNvSpPr/>
          <p:nvPr/>
        </p:nvSpPr>
        <p:spPr>
          <a:xfrm>
            <a:off x="2148220" y="808779"/>
            <a:ext cx="7704833" cy="333857"/>
          </a:xfrm>
          <a:prstGeom prst="rect">
            <a:avLst/>
          </a:prstGeom>
          <a:solidFill>
            <a:srgbClr val="0040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solidFill>
                  <a:schemeClr val="bg1"/>
                </a:solidFill>
                <a:latin typeface="Avenir Next LT Pro"/>
                <a:cs typeface="Arial"/>
              </a:rPr>
              <a:t>Variable(s) - No Significant Impact</a:t>
            </a:r>
            <a:endParaRPr lang="en-SG" sz="1600" b="1">
              <a:solidFill>
                <a:schemeClr val="bg1"/>
              </a:solidFill>
              <a:latin typeface="Avenir Next LT Pro" panose="020B0504020202020204" pitchFamily="34" charset="0"/>
              <a:cs typeface="Arial" panose="020B0604020202020204" pitchFamily="34" charset="0"/>
            </a:endParaRPr>
          </a:p>
        </p:txBody>
      </p:sp>
      <p:sp>
        <p:nvSpPr>
          <p:cNvPr id="36" name="Slide Number Placeholder 1">
            <a:extLst>
              <a:ext uri="{FF2B5EF4-FFF2-40B4-BE49-F238E27FC236}">
                <a16:creationId xmlns:a16="http://schemas.microsoft.com/office/drawing/2014/main" id="{A8A381DC-49FB-11D4-C627-8850AF51E82C}"/>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pic>
        <p:nvPicPr>
          <p:cNvPr id="3" name="Picture 8" descr="Chart, box and whisker chart&#10;&#10;Description automatically generated">
            <a:extLst>
              <a:ext uri="{FF2B5EF4-FFF2-40B4-BE49-F238E27FC236}">
                <a16:creationId xmlns:a16="http://schemas.microsoft.com/office/drawing/2014/main" id="{53F4C21B-5221-CA3C-B5DC-93729C1B24AF}"/>
              </a:ext>
            </a:extLst>
          </p:cNvPr>
          <p:cNvPicPr>
            <a:picLocks noChangeAspect="1"/>
          </p:cNvPicPr>
          <p:nvPr/>
        </p:nvPicPr>
        <p:blipFill>
          <a:blip r:embed="rId3"/>
          <a:stretch>
            <a:fillRect/>
          </a:stretch>
        </p:blipFill>
        <p:spPr>
          <a:xfrm>
            <a:off x="355601" y="1220723"/>
            <a:ext cx="5058228" cy="2050725"/>
          </a:xfrm>
          <a:prstGeom prst="rect">
            <a:avLst/>
          </a:prstGeom>
        </p:spPr>
      </p:pic>
      <p:pic>
        <p:nvPicPr>
          <p:cNvPr id="9" name="Picture 10" descr="Chart, box and whisker chart&#10;&#10;Description automatically generated">
            <a:extLst>
              <a:ext uri="{FF2B5EF4-FFF2-40B4-BE49-F238E27FC236}">
                <a16:creationId xmlns:a16="http://schemas.microsoft.com/office/drawing/2014/main" id="{EF52CD66-B3DD-4300-C407-B27B2EAD059F}"/>
              </a:ext>
            </a:extLst>
          </p:cNvPr>
          <p:cNvPicPr>
            <a:picLocks noChangeAspect="1"/>
          </p:cNvPicPr>
          <p:nvPr/>
        </p:nvPicPr>
        <p:blipFill>
          <a:blip r:embed="rId4"/>
          <a:stretch>
            <a:fillRect/>
          </a:stretch>
        </p:blipFill>
        <p:spPr>
          <a:xfrm>
            <a:off x="5812971" y="1211588"/>
            <a:ext cx="5522687" cy="2061735"/>
          </a:xfrm>
          <a:prstGeom prst="rect">
            <a:avLst/>
          </a:prstGeom>
        </p:spPr>
      </p:pic>
      <p:pic>
        <p:nvPicPr>
          <p:cNvPr id="11" name="Picture 11" descr="Chart&#10;&#10;Description automatically generated">
            <a:extLst>
              <a:ext uri="{FF2B5EF4-FFF2-40B4-BE49-F238E27FC236}">
                <a16:creationId xmlns:a16="http://schemas.microsoft.com/office/drawing/2014/main" id="{20AAC2E1-892A-E3EF-C550-AEB79FA39261}"/>
              </a:ext>
            </a:extLst>
          </p:cNvPr>
          <p:cNvPicPr>
            <a:picLocks noChangeAspect="1"/>
          </p:cNvPicPr>
          <p:nvPr/>
        </p:nvPicPr>
        <p:blipFill>
          <a:blip r:embed="rId5"/>
          <a:stretch>
            <a:fillRect/>
          </a:stretch>
        </p:blipFill>
        <p:spPr>
          <a:xfrm>
            <a:off x="5812972" y="3689178"/>
            <a:ext cx="5522685" cy="2164785"/>
          </a:xfrm>
          <a:prstGeom prst="rect">
            <a:avLst/>
          </a:prstGeom>
        </p:spPr>
      </p:pic>
      <p:pic>
        <p:nvPicPr>
          <p:cNvPr id="12" name="Picture 12" descr="Chart, bar chart&#10;&#10;Description automatically generated">
            <a:extLst>
              <a:ext uri="{FF2B5EF4-FFF2-40B4-BE49-F238E27FC236}">
                <a16:creationId xmlns:a16="http://schemas.microsoft.com/office/drawing/2014/main" id="{C8A0950B-2718-E35F-E831-D866CFC8FFA6}"/>
              </a:ext>
            </a:extLst>
          </p:cNvPr>
          <p:cNvPicPr>
            <a:picLocks noChangeAspect="1"/>
          </p:cNvPicPr>
          <p:nvPr/>
        </p:nvPicPr>
        <p:blipFill>
          <a:blip r:embed="rId6"/>
          <a:stretch>
            <a:fillRect/>
          </a:stretch>
        </p:blipFill>
        <p:spPr>
          <a:xfrm>
            <a:off x="703944" y="3688164"/>
            <a:ext cx="4789714" cy="2370015"/>
          </a:xfrm>
          <a:prstGeom prst="rect">
            <a:avLst/>
          </a:prstGeom>
        </p:spPr>
      </p:pic>
      <p:sp>
        <p:nvSpPr>
          <p:cNvPr id="7" name="TextBox 1">
            <a:extLst>
              <a:ext uri="{FF2B5EF4-FFF2-40B4-BE49-F238E27FC236}">
                <a16:creationId xmlns:a16="http://schemas.microsoft.com/office/drawing/2014/main" id="{CF414325-A237-0B16-E46E-E7FF53D9AB65}"/>
              </a:ext>
            </a:extLst>
          </p:cNvPr>
          <p:cNvSpPr txBox="1"/>
          <p:nvPr/>
        </p:nvSpPr>
        <p:spPr>
          <a:xfrm>
            <a:off x="1392720" y="3275884"/>
            <a:ext cx="3626042" cy="323633"/>
          </a:xfrm>
          <a:prstGeom prst="rect">
            <a:avLst/>
          </a:prstGeom>
          <a:solidFill>
            <a:schemeClr val="accent3">
              <a:lumMod val="20000"/>
              <a:lumOff val="80000"/>
            </a:schemeClr>
          </a:solidFill>
        </p:spPr>
        <p:txBody>
          <a:bodyPr wrap="square" lIns="91440" tIns="45720" rIns="91440" bIns="45720" rtlCol="0" anchor="t">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00408D"/>
                </a:solidFill>
                <a:latin typeface="Avenir Next LT Pro"/>
                <a:ea typeface="+mn-lt"/>
                <a:cs typeface="+mn-lt"/>
              </a:rPr>
              <a:t>Heart Attack Chance VS Heart Attack</a:t>
            </a:r>
            <a:endParaRPr lang="en-US" sz="1400">
              <a:solidFill>
                <a:srgbClr val="00408D"/>
              </a:solidFill>
              <a:latin typeface="Avenir Next LT Pro"/>
              <a:ea typeface="+mn-lt"/>
              <a:cs typeface="+mn-lt"/>
            </a:endParaRPr>
          </a:p>
        </p:txBody>
      </p:sp>
      <p:sp>
        <p:nvSpPr>
          <p:cNvPr id="13" name="TextBox 1">
            <a:extLst>
              <a:ext uri="{FF2B5EF4-FFF2-40B4-BE49-F238E27FC236}">
                <a16:creationId xmlns:a16="http://schemas.microsoft.com/office/drawing/2014/main" id="{78B455EF-CEAF-B09C-D759-6976EB74E50B}"/>
              </a:ext>
            </a:extLst>
          </p:cNvPr>
          <p:cNvSpPr txBox="1"/>
          <p:nvPr/>
        </p:nvSpPr>
        <p:spPr>
          <a:xfrm>
            <a:off x="1392719" y="6135198"/>
            <a:ext cx="3626042" cy="323633"/>
          </a:xfrm>
          <a:prstGeom prst="rect">
            <a:avLst/>
          </a:prstGeom>
          <a:solidFill>
            <a:schemeClr val="accent3">
              <a:lumMod val="20000"/>
              <a:lumOff val="80000"/>
            </a:schemeClr>
          </a:solidFill>
        </p:spPr>
        <p:txBody>
          <a:bodyPr wrap="square" lIns="91440" tIns="45720" rIns="91440" bIns="45720" rtlCol="0" anchor="t">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00408D"/>
                </a:solidFill>
                <a:latin typeface="Avenir Next LT Pro"/>
                <a:ea typeface="+mn-lt"/>
                <a:cs typeface="+mn-lt"/>
              </a:rPr>
              <a:t>Fasting Blood Sugar VS Heart Attack</a:t>
            </a:r>
            <a:endParaRPr lang="en-US" sz="1400">
              <a:solidFill>
                <a:srgbClr val="00408D"/>
              </a:solidFill>
              <a:latin typeface="Avenir Next LT Pro"/>
              <a:ea typeface="+mn-lt"/>
              <a:cs typeface="+mn-lt"/>
            </a:endParaRPr>
          </a:p>
        </p:txBody>
      </p:sp>
      <p:sp>
        <p:nvSpPr>
          <p:cNvPr id="15" name="TextBox 1">
            <a:extLst>
              <a:ext uri="{FF2B5EF4-FFF2-40B4-BE49-F238E27FC236}">
                <a16:creationId xmlns:a16="http://schemas.microsoft.com/office/drawing/2014/main" id="{6E2928DB-DA9A-7D14-9F3F-25868E07CB0B}"/>
              </a:ext>
            </a:extLst>
          </p:cNvPr>
          <p:cNvSpPr txBox="1"/>
          <p:nvPr/>
        </p:nvSpPr>
        <p:spPr>
          <a:xfrm>
            <a:off x="7191175" y="6098911"/>
            <a:ext cx="3626042" cy="323633"/>
          </a:xfrm>
          <a:prstGeom prst="rect">
            <a:avLst/>
          </a:prstGeom>
          <a:solidFill>
            <a:schemeClr val="accent3">
              <a:lumMod val="20000"/>
              <a:lumOff val="80000"/>
            </a:schemeClr>
          </a:solidFill>
        </p:spPr>
        <p:txBody>
          <a:bodyPr wrap="square" lIns="91440" tIns="45720" rIns="91440" bIns="45720" rtlCol="0" anchor="t">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00408D"/>
                </a:solidFill>
                <a:latin typeface="Avenir Next LT Pro"/>
                <a:ea typeface="+mn-lt"/>
                <a:cs typeface="+mn-lt"/>
              </a:rPr>
              <a:t>O2 Saturation VS Heart Attack</a:t>
            </a:r>
            <a:endParaRPr lang="en-US" sz="1400">
              <a:solidFill>
                <a:srgbClr val="00408D"/>
              </a:solidFill>
              <a:latin typeface="Avenir Next LT Pro"/>
              <a:ea typeface="+mn-lt"/>
              <a:cs typeface="+mn-lt"/>
            </a:endParaRPr>
          </a:p>
        </p:txBody>
      </p:sp>
      <p:sp>
        <p:nvSpPr>
          <p:cNvPr id="16" name="TextBox 1">
            <a:extLst>
              <a:ext uri="{FF2B5EF4-FFF2-40B4-BE49-F238E27FC236}">
                <a16:creationId xmlns:a16="http://schemas.microsoft.com/office/drawing/2014/main" id="{8F5F5243-23C4-B8CE-9493-A4F9868592A1}"/>
              </a:ext>
            </a:extLst>
          </p:cNvPr>
          <p:cNvSpPr txBox="1"/>
          <p:nvPr/>
        </p:nvSpPr>
        <p:spPr>
          <a:xfrm>
            <a:off x="7191175" y="3268626"/>
            <a:ext cx="3626042" cy="323633"/>
          </a:xfrm>
          <a:prstGeom prst="rect">
            <a:avLst/>
          </a:prstGeom>
          <a:solidFill>
            <a:schemeClr val="accent3">
              <a:lumMod val="20000"/>
              <a:lumOff val="80000"/>
            </a:schemeClr>
          </a:solidFill>
        </p:spPr>
        <p:txBody>
          <a:bodyPr wrap="square" lIns="91440" tIns="45720" rIns="91440" bIns="45720" rtlCol="0" anchor="t">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00408D"/>
                </a:solidFill>
                <a:latin typeface="Avenir Next LT Pro"/>
                <a:ea typeface="+mn-lt"/>
                <a:cs typeface="+mn-lt"/>
              </a:rPr>
              <a:t>Cholesterol VS Heart Attack</a:t>
            </a:r>
            <a:endParaRPr lang="en-US" sz="1400">
              <a:solidFill>
                <a:srgbClr val="00408D"/>
              </a:solidFill>
              <a:latin typeface="Avenir Next LT Pro"/>
              <a:ea typeface="+mn-lt"/>
              <a:cs typeface="+mn-lt"/>
            </a:endParaRPr>
          </a:p>
        </p:txBody>
      </p:sp>
    </p:spTree>
    <p:extLst>
      <p:ext uri="{BB962C8B-B14F-4D97-AF65-F5344CB8AC3E}">
        <p14:creationId xmlns:p14="http://schemas.microsoft.com/office/powerpoint/2010/main" val="81581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59B7E14A-C385-E0EE-206F-1D8C7F51B99B}"/>
              </a:ext>
            </a:extLst>
          </p:cNvPr>
          <p:cNvPicPr>
            <a:picLocks noChangeAspect="1"/>
          </p:cNvPicPr>
          <p:nvPr/>
        </p:nvPicPr>
        <p:blipFill rotWithShape="1">
          <a:blip r:embed="rId3">
            <a:clrChange>
              <a:clrFrom>
                <a:srgbClr val="F9F9F9"/>
              </a:clrFrom>
              <a:clrTo>
                <a:srgbClr val="F9F9F9">
                  <a:alpha val="0"/>
                </a:srgbClr>
              </a:clrTo>
            </a:clrChange>
            <a:duotone>
              <a:schemeClr val="bg2">
                <a:shade val="45000"/>
                <a:satMod val="135000"/>
              </a:schemeClr>
              <a:prstClr val="white"/>
            </a:duotone>
            <a:alphaModFix/>
            <a:extLst>
              <a:ext uri="{28A0092B-C50C-407E-A947-70E740481C1C}">
                <a14:useLocalDpi xmlns:a14="http://schemas.microsoft.com/office/drawing/2010/main" val="0"/>
              </a:ext>
            </a:extLst>
          </a:blip>
          <a:srcRect b="5925"/>
          <a:stretch/>
        </p:blipFill>
        <p:spPr>
          <a:xfrm>
            <a:off x="2943935" y="1374044"/>
            <a:ext cx="6277614" cy="4429205"/>
          </a:xfrm>
          <a:prstGeom prst="rect">
            <a:avLst/>
          </a:prstGeom>
        </p:spPr>
      </p:pic>
      <p:sp>
        <p:nvSpPr>
          <p:cNvPr id="2" name="Slide Number Placeholder 1">
            <a:extLst>
              <a:ext uri="{FF2B5EF4-FFF2-40B4-BE49-F238E27FC236}">
                <a16:creationId xmlns:a16="http://schemas.microsoft.com/office/drawing/2014/main" id="{4AB782F5-FB70-7F5B-EF49-24D213CA4C6D}"/>
              </a:ext>
            </a:extLst>
          </p:cNvPr>
          <p:cNvSpPr>
            <a:spLocks noGrp="1"/>
          </p:cNvSpPr>
          <p:nvPr>
            <p:ph type="sldNum" sz="quarter" idx="12"/>
          </p:nvPr>
        </p:nvSpPr>
        <p:spPr/>
        <p:txBody>
          <a:bodyPr/>
          <a:lstStyle/>
          <a:p>
            <a:fld id="{330EA680-D336-4FF7-8B7A-9848BB0A1C32}" type="slidenum">
              <a:rPr lang="en-GB" smtClean="0"/>
              <a:pPr/>
              <a:t>2</a:t>
            </a:fld>
            <a:endParaRPr lang="en-GB"/>
          </a:p>
        </p:txBody>
      </p:sp>
      <p:sp>
        <p:nvSpPr>
          <p:cNvPr id="3" name="TextBox 2">
            <a:extLst>
              <a:ext uri="{FF2B5EF4-FFF2-40B4-BE49-F238E27FC236}">
                <a16:creationId xmlns:a16="http://schemas.microsoft.com/office/drawing/2014/main" id="{A6642D68-1E3D-E320-8EEA-D5778275E8F7}"/>
              </a:ext>
            </a:extLst>
          </p:cNvPr>
          <p:cNvSpPr txBox="1"/>
          <p:nvPr/>
        </p:nvSpPr>
        <p:spPr>
          <a:xfrm>
            <a:off x="328612" y="192105"/>
            <a:ext cx="11812588" cy="461665"/>
          </a:xfrm>
          <a:prstGeom prst="rect">
            <a:avLst/>
          </a:prstGeom>
          <a:noFill/>
        </p:spPr>
        <p:txBody>
          <a:bodyPr wrap="square" lIns="91440" tIns="45720" rIns="91440" bIns="45720" rtlCol="0" anchor="t">
            <a:spAutoFit/>
          </a:bodyPr>
          <a:lstStyle/>
          <a:p>
            <a:r>
              <a:rPr lang="en-SG" sz="2400" b="1" dirty="0">
                <a:latin typeface="Avenir Next LT Pro" panose="020B0504020202020204" pitchFamily="34" charset="77"/>
                <a:cs typeface="Arial"/>
              </a:rPr>
              <a:t>Introduction to Cardiovascular Diseases (CVD) in Singapore</a:t>
            </a:r>
            <a:endParaRPr lang="en-US" sz="2400" b="1" dirty="0">
              <a:latin typeface="Avenir Next LT Pro" panose="020B0504020202020204" pitchFamily="34" charset="77"/>
              <a:cs typeface="Arial"/>
            </a:endParaRPr>
          </a:p>
        </p:txBody>
      </p:sp>
      <p:pic>
        <p:nvPicPr>
          <p:cNvPr id="8" name="Graphic 7" descr="Heart with pulse with solid fill">
            <a:extLst>
              <a:ext uri="{FF2B5EF4-FFF2-40B4-BE49-F238E27FC236}">
                <a16:creationId xmlns:a16="http://schemas.microsoft.com/office/drawing/2014/main" id="{99CB92E4-7436-FADA-C6C9-8844E7CC3C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0819" y="1048299"/>
            <a:ext cx="737553" cy="737553"/>
          </a:xfrm>
          <a:prstGeom prst="rect">
            <a:avLst/>
          </a:prstGeom>
        </p:spPr>
      </p:pic>
      <p:sp>
        <p:nvSpPr>
          <p:cNvPr id="9" name="TextBox 8">
            <a:extLst>
              <a:ext uri="{FF2B5EF4-FFF2-40B4-BE49-F238E27FC236}">
                <a16:creationId xmlns:a16="http://schemas.microsoft.com/office/drawing/2014/main" id="{297DCAF2-D714-CBB3-20B5-C7D4412CA19A}"/>
              </a:ext>
            </a:extLst>
          </p:cNvPr>
          <p:cNvSpPr txBox="1"/>
          <p:nvPr/>
        </p:nvSpPr>
        <p:spPr>
          <a:xfrm>
            <a:off x="444034" y="1766794"/>
            <a:ext cx="2131124" cy="479214"/>
          </a:xfrm>
          <a:prstGeom prst="rect">
            <a:avLst/>
          </a:prstGeom>
          <a:solidFill>
            <a:schemeClr val="accent3">
              <a:lumMod val="20000"/>
              <a:lumOff val="80000"/>
            </a:schemeClr>
          </a:solidFill>
        </p:spPr>
        <p:txBody>
          <a:bodyPr wrap="square" rtlCol="0">
            <a:noAutofit/>
          </a:bodyPr>
          <a:lstStyle/>
          <a:p>
            <a:pPr algn="ctr"/>
            <a:r>
              <a:rPr lang="en-US" sz="1200" b="1">
                <a:latin typeface="Avenir Next LT Pro" panose="020B0504020202020204" pitchFamily="34" charset="0"/>
                <a:cs typeface="Arial" panose="020B0604020202020204" pitchFamily="34" charset="0"/>
              </a:rPr>
              <a:t>Top 3 </a:t>
            </a:r>
            <a:r>
              <a:rPr lang="en-US" sz="1200">
                <a:latin typeface="Avenir Next LT Pro" panose="020B0504020202020204" pitchFamily="34" charset="0"/>
                <a:cs typeface="Arial" panose="020B0604020202020204" pitchFamily="34" charset="0"/>
              </a:rPr>
              <a:t>causes of hospitalization and death</a:t>
            </a:r>
          </a:p>
        </p:txBody>
      </p:sp>
      <p:grpSp>
        <p:nvGrpSpPr>
          <p:cNvPr id="36" name="Group 35">
            <a:extLst>
              <a:ext uri="{FF2B5EF4-FFF2-40B4-BE49-F238E27FC236}">
                <a16:creationId xmlns:a16="http://schemas.microsoft.com/office/drawing/2014/main" id="{87471EA1-E2CB-B383-F95B-79D0FAFE0877}"/>
              </a:ext>
            </a:extLst>
          </p:cNvPr>
          <p:cNvGrpSpPr/>
          <p:nvPr/>
        </p:nvGrpSpPr>
        <p:grpSpPr>
          <a:xfrm>
            <a:off x="759718" y="2638417"/>
            <a:ext cx="1637679" cy="557141"/>
            <a:chOff x="759718" y="2638417"/>
            <a:chExt cx="1637679" cy="557141"/>
          </a:xfrm>
        </p:grpSpPr>
        <p:pic>
          <p:nvPicPr>
            <p:cNvPr id="13" name="Graphic 12" descr="Man with solid fill">
              <a:extLst>
                <a:ext uri="{FF2B5EF4-FFF2-40B4-BE49-F238E27FC236}">
                  <a16:creationId xmlns:a16="http://schemas.microsoft.com/office/drawing/2014/main" id="{2AF22000-1D45-96A9-0106-745323A94B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9718" y="2638419"/>
              <a:ext cx="557139" cy="557139"/>
            </a:xfrm>
            <a:prstGeom prst="rect">
              <a:avLst/>
            </a:prstGeom>
          </p:spPr>
        </p:pic>
        <p:grpSp>
          <p:nvGrpSpPr>
            <p:cNvPr id="23" name="Group 22">
              <a:extLst>
                <a:ext uri="{FF2B5EF4-FFF2-40B4-BE49-F238E27FC236}">
                  <a16:creationId xmlns:a16="http://schemas.microsoft.com/office/drawing/2014/main" id="{3CC8DD9B-3172-73F8-BF17-0DA2ABD83098}"/>
                </a:ext>
              </a:extLst>
            </p:cNvPr>
            <p:cNvGrpSpPr/>
            <p:nvPr/>
          </p:nvGrpSpPr>
          <p:grpSpPr>
            <a:xfrm>
              <a:off x="1029853" y="2638417"/>
              <a:ext cx="1367544" cy="557140"/>
              <a:chOff x="1029853" y="2638417"/>
              <a:chExt cx="1367544" cy="557140"/>
            </a:xfrm>
          </p:grpSpPr>
          <p:pic>
            <p:nvPicPr>
              <p:cNvPr id="14" name="Graphic 13" descr="Man with solid fill">
                <a:extLst>
                  <a:ext uri="{FF2B5EF4-FFF2-40B4-BE49-F238E27FC236}">
                    <a16:creationId xmlns:a16="http://schemas.microsoft.com/office/drawing/2014/main" id="{DE2379D4-429A-E4E2-1489-0998EEAA59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9853" y="2638418"/>
                <a:ext cx="557139" cy="557139"/>
              </a:xfrm>
              <a:prstGeom prst="rect">
                <a:avLst/>
              </a:prstGeom>
            </p:spPr>
          </p:pic>
          <p:pic>
            <p:nvPicPr>
              <p:cNvPr id="15" name="Graphic 14" descr="Man with solid fill">
                <a:extLst>
                  <a:ext uri="{FF2B5EF4-FFF2-40B4-BE49-F238E27FC236}">
                    <a16:creationId xmlns:a16="http://schemas.microsoft.com/office/drawing/2014/main" id="{E47B7DB9-F8D2-D80D-6A2F-B6AC847A82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9988" y="2638417"/>
                <a:ext cx="557139" cy="557139"/>
              </a:xfrm>
              <a:prstGeom prst="rect">
                <a:avLst/>
              </a:prstGeom>
            </p:spPr>
          </p:pic>
          <p:pic>
            <p:nvPicPr>
              <p:cNvPr id="16" name="Graphic 15" descr="Man with solid fill">
                <a:extLst>
                  <a:ext uri="{FF2B5EF4-FFF2-40B4-BE49-F238E27FC236}">
                    <a16:creationId xmlns:a16="http://schemas.microsoft.com/office/drawing/2014/main" id="{A49E10FB-724A-72D7-9F3F-D205E54C89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40258" y="2638417"/>
                <a:ext cx="557139" cy="557139"/>
              </a:xfrm>
              <a:prstGeom prst="rect">
                <a:avLst/>
              </a:prstGeom>
            </p:spPr>
          </p:pic>
          <p:pic>
            <p:nvPicPr>
              <p:cNvPr id="17" name="Graphic 16" descr="Man with solid fill">
                <a:extLst>
                  <a:ext uri="{FF2B5EF4-FFF2-40B4-BE49-F238E27FC236}">
                    <a16:creationId xmlns:a16="http://schemas.microsoft.com/office/drawing/2014/main" id="{E81CF0F1-5DBD-4C3A-E651-046EFC1282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5823" y="2638417"/>
                <a:ext cx="557139" cy="557139"/>
              </a:xfrm>
              <a:prstGeom prst="rect">
                <a:avLst/>
              </a:prstGeom>
            </p:spPr>
          </p:pic>
        </p:grpSp>
      </p:grpSp>
      <p:sp>
        <p:nvSpPr>
          <p:cNvPr id="18" name="TextBox 17">
            <a:extLst>
              <a:ext uri="{FF2B5EF4-FFF2-40B4-BE49-F238E27FC236}">
                <a16:creationId xmlns:a16="http://schemas.microsoft.com/office/drawing/2014/main" id="{8A080B33-9346-6187-E987-138A680898B7}"/>
              </a:ext>
            </a:extLst>
          </p:cNvPr>
          <p:cNvSpPr txBox="1"/>
          <p:nvPr/>
        </p:nvSpPr>
        <p:spPr>
          <a:xfrm>
            <a:off x="444034" y="3310078"/>
            <a:ext cx="2131124" cy="479214"/>
          </a:xfrm>
          <a:prstGeom prst="rect">
            <a:avLst/>
          </a:prstGeom>
          <a:solidFill>
            <a:schemeClr val="accent3">
              <a:lumMod val="20000"/>
              <a:lumOff val="80000"/>
            </a:schemeClr>
          </a:solidFill>
        </p:spPr>
        <p:txBody>
          <a:bodyPr wrap="square" rtlCol="0">
            <a:noAutofit/>
          </a:bodyPr>
          <a:lstStyle/>
          <a:p>
            <a:pPr algn="ctr"/>
            <a:r>
              <a:rPr lang="en-US" sz="1200" b="1">
                <a:latin typeface="Avenir Next LT Pro" panose="020B0504020202020204" pitchFamily="34" charset="0"/>
                <a:cs typeface="Arial" panose="020B0604020202020204" pitchFamily="34" charset="0"/>
              </a:rPr>
              <a:t>1 in 5</a:t>
            </a:r>
            <a:r>
              <a:rPr lang="en-US" sz="1200">
                <a:latin typeface="Avenir Next LT Pro" panose="020B0504020202020204" pitchFamily="34" charset="0"/>
                <a:cs typeface="Arial" panose="020B0604020202020204" pitchFamily="34" charset="0"/>
              </a:rPr>
              <a:t> Singaporeans have 1 or more risk factors</a:t>
            </a:r>
          </a:p>
        </p:txBody>
      </p:sp>
      <p:grpSp>
        <p:nvGrpSpPr>
          <p:cNvPr id="39" name="Group 38">
            <a:extLst>
              <a:ext uri="{FF2B5EF4-FFF2-40B4-BE49-F238E27FC236}">
                <a16:creationId xmlns:a16="http://schemas.microsoft.com/office/drawing/2014/main" id="{07DFD2EA-3353-F7D6-02F8-2CC4EFAC1E4D}"/>
              </a:ext>
            </a:extLst>
          </p:cNvPr>
          <p:cNvGrpSpPr/>
          <p:nvPr/>
        </p:nvGrpSpPr>
        <p:grpSpPr>
          <a:xfrm>
            <a:off x="955512" y="4180708"/>
            <a:ext cx="1143079" cy="557140"/>
            <a:chOff x="888972" y="4305433"/>
            <a:chExt cx="1143079" cy="557140"/>
          </a:xfrm>
        </p:grpSpPr>
        <p:grpSp>
          <p:nvGrpSpPr>
            <p:cNvPr id="38" name="Group 37">
              <a:extLst>
                <a:ext uri="{FF2B5EF4-FFF2-40B4-BE49-F238E27FC236}">
                  <a16:creationId xmlns:a16="http://schemas.microsoft.com/office/drawing/2014/main" id="{AB414BE3-E7B8-ED7F-B5DE-4BD28BD13789}"/>
                </a:ext>
              </a:extLst>
            </p:cNvPr>
            <p:cNvGrpSpPr/>
            <p:nvPr/>
          </p:nvGrpSpPr>
          <p:grpSpPr>
            <a:xfrm>
              <a:off x="888972" y="4305433"/>
              <a:ext cx="851252" cy="557140"/>
              <a:chOff x="888972" y="4305433"/>
              <a:chExt cx="851252" cy="557140"/>
            </a:xfrm>
          </p:grpSpPr>
          <p:pic>
            <p:nvPicPr>
              <p:cNvPr id="19" name="Graphic 18" descr="Man with solid fill">
                <a:extLst>
                  <a:ext uri="{FF2B5EF4-FFF2-40B4-BE49-F238E27FC236}">
                    <a16:creationId xmlns:a16="http://schemas.microsoft.com/office/drawing/2014/main" id="{20CC3E34-ECF3-42AD-BB9B-06E840BBF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8972" y="4305434"/>
                <a:ext cx="557139" cy="557139"/>
              </a:xfrm>
              <a:prstGeom prst="rect">
                <a:avLst/>
              </a:prstGeom>
            </p:spPr>
          </p:pic>
          <p:pic>
            <p:nvPicPr>
              <p:cNvPr id="20" name="Graphic 19" descr="Man with solid fill">
                <a:extLst>
                  <a:ext uri="{FF2B5EF4-FFF2-40B4-BE49-F238E27FC236}">
                    <a16:creationId xmlns:a16="http://schemas.microsoft.com/office/drawing/2014/main" id="{1DB4E6CE-5C6A-D697-EDCF-519A3C64F5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3085" y="4305433"/>
                <a:ext cx="557139" cy="557139"/>
              </a:xfrm>
              <a:prstGeom prst="rect">
                <a:avLst/>
              </a:prstGeom>
            </p:spPr>
          </p:pic>
        </p:grpSp>
        <p:pic>
          <p:nvPicPr>
            <p:cNvPr id="21" name="Graphic 20" descr="Man with solid fill">
              <a:extLst>
                <a:ext uri="{FF2B5EF4-FFF2-40B4-BE49-F238E27FC236}">
                  <a16:creationId xmlns:a16="http://schemas.microsoft.com/office/drawing/2014/main" id="{5F9B4C44-5541-9DA6-7638-85A509EBD7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4912" y="4305433"/>
              <a:ext cx="557139" cy="557139"/>
            </a:xfrm>
            <a:prstGeom prst="rect">
              <a:avLst/>
            </a:prstGeom>
          </p:spPr>
        </p:pic>
      </p:grpSp>
      <p:sp>
        <p:nvSpPr>
          <p:cNvPr id="22" name="TextBox 21">
            <a:extLst>
              <a:ext uri="{FF2B5EF4-FFF2-40B4-BE49-F238E27FC236}">
                <a16:creationId xmlns:a16="http://schemas.microsoft.com/office/drawing/2014/main" id="{DA09C6C5-10E6-833B-4875-8EF32FBF5A1D}"/>
              </a:ext>
            </a:extLst>
          </p:cNvPr>
          <p:cNvSpPr txBox="1"/>
          <p:nvPr/>
        </p:nvSpPr>
        <p:spPr>
          <a:xfrm>
            <a:off x="444034" y="4850694"/>
            <a:ext cx="2131124" cy="479214"/>
          </a:xfrm>
          <a:prstGeom prst="rect">
            <a:avLst/>
          </a:prstGeom>
          <a:solidFill>
            <a:schemeClr val="accent3">
              <a:lumMod val="20000"/>
              <a:lumOff val="80000"/>
            </a:schemeClr>
          </a:solidFill>
        </p:spPr>
        <p:txBody>
          <a:bodyPr wrap="square" rtlCol="0">
            <a:noAutofit/>
          </a:bodyPr>
          <a:lstStyle/>
          <a:p>
            <a:pPr algn="ctr"/>
            <a:r>
              <a:rPr lang="en-US" sz="1200" b="1">
                <a:latin typeface="Avenir Next LT Pro" panose="020B0504020202020204" pitchFamily="34" charset="0"/>
                <a:cs typeface="Arial" panose="020B0604020202020204" pitchFamily="34" charset="0"/>
              </a:rPr>
              <a:t>1 in 3</a:t>
            </a:r>
            <a:r>
              <a:rPr lang="en-US" sz="1200">
                <a:latin typeface="Avenir Next LT Pro" panose="020B0504020202020204" pitchFamily="34" charset="0"/>
                <a:cs typeface="Arial" panose="020B0604020202020204" pitchFamily="34" charset="0"/>
              </a:rPr>
              <a:t> Singaporeans die due to CVD</a:t>
            </a:r>
          </a:p>
        </p:txBody>
      </p:sp>
      <p:grpSp>
        <p:nvGrpSpPr>
          <p:cNvPr id="33" name="Group 32">
            <a:extLst>
              <a:ext uri="{FF2B5EF4-FFF2-40B4-BE49-F238E27FC236}">
                <a16:creationId xmlns:a16="http://schemas.microsoft.com/office/drawing/2014/main" id="{95A90B9F-2C43-1EB7-2E7F-2DB8DAE3AB4E}"/>
              </a:ext>
            </a:extLst>
          </p:cNvPr>
          <p:cNvGrpSpPr/>
          <p:nvPr/>
        </p:nvGrpSpPr>
        <p:grpSpPr>
          <a:xfrm>
            <a:off x="9982172" y="1417515"/>
            <a:ext cx="1143079" cy="557140"/>
            <a:chOff x="9982172" y="1417515"/>
            <a:chExt cx="1143079" cy="557140"/>
          </a:xfrm>
        </p:grpSpPr>
        <p:pic>
          <p:nvPicPr>
            <p:cNvPr id="24" name="Graphic 23" descr="Man with solid fill">
              <a:extLst>
                <a:ext uri="{FF2B5EF4-FFF2-40B4-BE49-F238E27FC236}">
                  <a16:creationId xmlns:a16="http://schemas.microsoft.com/office/drawing/2014/main" id="{A34E3AD8-331F-916D-8E8E-32B714AB02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2172" y="1417516"/>
              <a:ext cx="557139" cy="557139"/>
            </a:xfrm>
            <a:prstGeom prst="rect">
              <a:avLst/>
            </a:prstGeom>
          </p:spPr>
        </p:pic>
        <p:pic>
          <p:nvPicPr>
            <p:cNvPr id="25" name="Graphic 24" descr="Man with solid fill">
              <a:extLst>
                <a:ext uri="{FF2B5EF4-FFF2-40B4-BE49-F238E27FC236}">
                  <a16:creationId xmlns:a16="http://schemas.microsoft.com/office/drawing/2014/main" id="{6260DE15-0EC5-7B9D-2E60-3A887A7297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76285" y="1417515"/>
              <a:ext cx="557139" cy="557139"/>
            </a:xfrm>
            <a:prstGeom prst="rect">
              <a:avLst/>
            </a:prstGeom>
          </p:spPr>
        </p:pic>
        <p:pic>
          <p:nvPicPr>
            <p:cNvPr id="26" name="Graphic 25" descr="Man with solid fill">
              <a:extLst>
                <a:ext uri="{FF2B5EF4-FFF2-40B4-BE49-F238E27FC236}">
                  <a16:creationId xmlns:a16="http://schemas.microsoft.com/office/drawing/2014/main" id="{516F3F2E-462E-9CEF-DDBB-FC419C4AC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68112" y="1417515"/>
              <a:ext cx="557139" cy="557139"/>
            </a:xfrm>
            <a:prstGeom prst="rect">
              <a:avLst/>
            </a:prstGeom>
          </p:spPr>
        </p:pic>
      </p:grpSp>
      <p:sp>
        <p:nvSpPr>
          <p:cNvPr id="27" name="TextBox 26">
            <a:extLst>
              <a:ext uri="{FF2B5EF4-FFF2-40B4-BE49-F238E27FC236}">
                <a16:creationId xmlns:a16="http://schemas.microsoft.com/office/drawing/2014/main" id="{C1647351-82A1-2FC0-D497-1D48CE26E3B7}"/>
              </a:ext>
            </a:extLst>
          </p:cNvPr>
          <p:cNvSpPr txBox="1"/>
          <p:nvPr/>
        </p:nvSpPr>
        <p:spPr>
          <a:xfrm>
            <a:off x="9473749" y="1974654"/>
            <a:ext cx="2131124" cy="667962"/>
          </a:xfrm>
          <a:prstGeom prst="rect">
            <a:avLst/>
          </a:prstGeom>
          <a:solidFill>
            <a:schemeClr val="accent3">
              <a:lumMod val="20000"/>
              <a:lumOff val="80000"/>
            </a:schemeClr>
          </a:solidFill>
        </p:spPr>
        <p:txBody>
          <a:bodyPr wrap="square" rtlCol="0">
            <a:noAutofit/>
          </a:bodyPr>
          <a:lstStyle/>
          <a:p>
            <a:pPr algn="ctr"/>
            <a:r>
              <a:rPr lang="en-US" sz="1200" b="1">
                <a:latin typeface="Avenir Next LT Pro" panose="020B0504020202020204" pitchFamily="34" charset="0"/>
                <a:cs typeface="Arial" panose="020B0604020202020204" pitchFamily="34" charset="0"/>
              </a:rPr>
              <a:t>More than 1/3</a:t>
            </a:r>
            <a:r>
              <a:rPr lang="en-US" sz="1200">
                <a:latin typeface="Avenir Next LT Pro" panose="020B0504020202020204" pitchFamily="34" charset="0"/>
                <a:cs typeface="Arial" panose="020B0604020202020204" pitchFamily="34" charset="0"/>
              </a:rPr>
              <a:t> Singaporeans are not aware of risks factors</a:t>
            </a:r>
          </a:p>
        </p:txBody>
      </p:sp>
      <p:pic>
        <p:nvPicPr>
          <p:cNvPr id="29" name="Picture 28" descr="Graphical user interface, application&#10;&#10;Description automatically generated">
            <a:extLst>
              <a:ext uri="{FF2B5EF4-FFF2-40B4-BE49-F238E27FC236}">
                <a16:creationId xmlns:a16="http://schemas.microsoft.com/office/drawing/2014/main" id="{A30BC8E1-CF96-5715-6CE8-D4D5F1021A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35572" y="2756106"/>
            <a:ext cx="1665080" cy="1665080"/>
          </a:xfrm>
          <a:prstGeom prst="rect">
            <a:avLst/>
          </a:prstGeom>
        </p:spPr>
      </p:pic>
      <p:sp>
        <p:nvSpPr>
          <p:cNvPr id="30" name="TextBox 29">
            <a:extLst>
              <a:ext uri="{FF2B5EF4-FFF2-40B4-BE49-F238E27FC236}">
                <a16:creationId xmlns:a16="http://schemas.microsoft.com/office/drawing/2014/main" id="{039958D6-C993-A5B5-E037-39F2FC7BDF94}"/>
              </a:ext>
            </a:extLst>
          </p:cNvPr>
          <p:cNvSpPr txBox="1"/>
          <p:nvPr/>
        </p:nvSpPr>
        <p:spPr>
          <a:xfrm>
            <a:off x="9502550" y="3916039"/>
            <a:ext cx="2131124" cy="1012577"/>
          </a:xfrm>
          <a:prstGeom prst="rect">
            <a:avLst/>
          </a:prstGeom>
          <a:solidFill>
            <a:schemeClr val="accent3">
              <a:lumMod val="20000"/>
              <a:lumOff val="80000"/>
            </a:schemeClr>
          </a:solidFill>
        </p:spPr>
        <p:txBody>
          <a:bodyPr wrap="square" rtlCol="0">
            <a:noAutofit/>
          </a:bodyPr>
          <a:lstStyle/>
          <a:p>
            <a:pPr algn="ctr"/>
            <a:r>
              <a:rPr lang="en-US" sz="1200">
                <a:latin typeface="Avenir Next LT Pro" panose="020B0504020202020204" pitchFamily="34" charset="0"/>
                <a:cs typeface="Arial" panose="020B0604020202020204" pitchFamily="34" charset="0"/>
              </a:rPr>
              <a:t>NCHS handling more than </a:t>
            </a:r>
            <a:r>
              <a:rPr lang="en-US" sz="1200" b="1">
                <a:latin typeface="Avenir Next LT Pro" panose="020B0504020202020204" pitchFamily="34" charset="0"/>
                <a:cs typeface="Arial" panose="020B0604020202020204" pitchFamily="34" charset="0"/>
              </a:rPr>
              <a:t>120,000</a:t>
            </a:r>
            <a:r>
              <a:rPr lang="en-US" sz="1200">
                <a:latin typeface="Avenir Next LT Pro" panose="020B0504020202020204" pitchFamily="34" charset="0"/>
                <a:cs typeface="Arial" panose="020B0604020202020204" pitchFamily="34" charset="0"/>
              </a:rPr>
              <a:t> outpatients</a:t>
            </a:r>
          </a:p>
          <a:p>
            <a:pPr algn="ctr"/>
            <a:r>
              <a:rPr lang="en-US" sz="1200">
                <a:latin typeface="Avenir Next LT Pro" panose="020B0504020202020204" pitchFamily="34" charset="0"/>
                <a:cs typeface="Arial" panose="020B0604020202020204" pitchFamily="34" charset="0"/>
              </a:rPr>
              <a:t>Manual assessment of CVD risk levels wastes manpower</a:t>
            </a:r>
          </a:p>
        </p:txBody>
      </p:sp>
      <p:pic>
        <p:nvPicPr>
          <p:cNvPr id="32" name="Graphic 31" descr="Marker with solid fill">
            <a:extLst>
              <a:ext uri="{FF2B5EF4-FFF2-40B4-BE49-F238E27FC236}">
                <a16:creationId xmlns:a16="http://schemas.microsoft.com/office/drawing/2014/main" id="{1B96758F-7AE3-0A90-085E-8F3D0F0139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77703" y="3963983"/>
            <a:ext cx="457203" cy="457203"/>
          </a:xfrm>
          <a:prstGeom prst="rect">
            <a:avLst/>
          </a:prstGeom>
        </p:spPr>
      </p:pic>
      <p:cxnSp>
        <p:nvCxnSpPr>
          <p:cNvPr id="34" name="Connector: Elbow 33">
            <a:extLst>
              <a:ext uri="{FF2B5EF4-FFF2-40B4-BE49-F238E27FC236}">
                <a16:creationId xmlns:a16="http://schemas.microsoft.com/office/drawing/2014/main" id="{21D7A4F7-D8C3-D3DD-A8B8-F972CF7C5B69}"/>
              </a:ext>
            </a:extLst>
          </p:cNvPr>
          <p:cNvCxnSpPr>
            <a:cxnSpLocks/>
            <a:endCxn id="29" idx="1"/>
          </p:cNvCxnSpPr>
          <p:nvPr/>
        </p:nvCxnSpPr>
        <p:spPr>
          <a:xfrm flipV="1">
            <a:off x="6096000" y="3588646"/>
            <a:ext cx="3639572" cy="557140"/>
          </a:xfrm>
          <a:prstGeom prst="bent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5AC74D-9961-3A9F-936A-68BD2629352F}"/>
              </a:ext>
            </a:extLst>
          </p:cNvPr>
          <p:cNvCxnSpPr>
            <a:cxnSpLocks/>
          </p:cNvCxnSpPr>
          <p:nvPr/>
        </p:nvCxnSpPr>
        <p:spPr>
          <a:xfrm>
            <a:off x="297198" y="6533946"/>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Slide Number Placeholder 1">
            <a:extLst>
              <a:ext uri="{FF2B5EF4-FFF2-40B4-BE49-F238E27FC236}">
                <a16:creationId xmlns:a16="http://schemas.microsoft.com/office/drawing/2014/main" id="{4F3FE61E-05EA-D9ED-CEB3-156A1985B223}"/>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Zhi Hao</a:t>
            </a:r>
          </a:p>
        </p:txBody>
      </p:sp>
      <p:pic>
        <p:nvPicPr>
          <p:cNvPr id="12" name="Graphic 11" descr="Man with solid fill">
            <a:extLst>
              <a:ext uri="{FF2B5EF4-FFF2-40B4-BE49-F238E27FC236}">
                <a16:creationId xmlns:a16="http://schemas.microsoft.com/office/drawing/2014/main" id="{B62D7EC8-D579-2A44-67F0-5CAC2E628C4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4876" y="2637424"/>
            <a:ext cx="557139" cy="557139"/>
          </a:xfrm>
          <a:prstGeom prst="rect">
            <a:avLst/>
          </a:prstGeom>
        </p:spPr>
      </p:pic>
      <p:pic>
        <p:nvPicPr>
          <p:cNvPr id="28" name="Graphic 27" descr="Man with solid fill">
            <a:extLst>
              <a:ext uri="{FF2B5EF4-FFF2-40B4-BE49-F238E27FC236}">
                <a16:creationId xmlns:a16="http://schemas.microsoft.com/office/drawing/2014/main" id="{9FA343EE-0AB5-AC18-3EE6-6293A9A9A4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5512" y="4180708"/>
            <a:ext cx="557139" cy="557139"/>
          </a:xfrm>
          <a:prstGeom prst="rect">
            <a:avLst/>
          </a:prstGeom>
        </p:spPr>
      </p:pic>
      <p:pic>
        <p:nvPicPr>
          <p:cNvPr id="31" name="Graphic 30" descr="Man with solid fill">
            <a:extLst>
              <a:ext uri="{FF2B5EF4-FFF2-40B4-BE49-F238E27FC236}">
                <a16:creationId xmlns:a16="http://schemas.microsoft.com/office/drawing/2014/main" id="{5467F0E9-2603-25E0-F3E9-74A6C2342F9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82171" y="1417514"/>
            <a:ext cx="557139" cy="557139"/>
          </a:xfrm>
          <a:prstGeom prst="rect">
            <a:avLst/>
          </a:prstGeom>
        </p:spPr>
      </p:pic>
    </p:spTree>
    <p:extLst>
      <p:ext uri="{BB962C8B-B14F-4D97-AF65-F5344CB8AC3E}">
        <p14:creationId xmlns:p14="http://schemas.microsoft.com/office/powerpoint/2010/main" val="358823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22" grpId="0" animBg="1"/>
      <p:bldP spid="27"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BEC38-01CA-F7F1-BEAC-D6F49D3BB6CC}"/>
              </a:ext>
            </a:extLst>
          </p:cNvPr>
          <p:cNvSpPr>
            <a:spLocks noGrp="1"/>
          </p:cNvSpPr>
          <p:nvPr>
            <p:ph type="sldNum" sz="quarter" idx="12"/>
          </p:nvPr>
        </p:nvSpPr>
        <p:spPr/>
        <p:txBody>
          <a:bodyPr/>
          <a:lstStyle/>
          <a:p>
            <a:fld id="{330EA680-D336-4FF7-8B7A-9848BB0A1C32}" type="slidenum">
              <a:rPr lang="en-GB" smtClean="0"/>
              <a:pPr/>
              <a:t>20</a:t>
            </a:fld>
            <a:endParaRPr lang="en-GB"/>
          </a:p>
        </p:txBody>
      </p:sp>
      <p:cxnSp>
        <p:nvCxnSpPr>
          <p:cNvPr id="4" name="Straight Connector 3">
            <a:extLst>
              <a:ext uri="{FF2B5EF4-FFF2-40B4-BE49-F238E27FC236}">
                <a16:creationId xmlns:a16="http://schemas.microsoft.com/office/drawing/2014/main" id="{869D9814-D82B-FBA5-1535-54186F2057BA}"/>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F4EDFD-A68C-F950-2199-CA8A105CF7E9}"/>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Data Exploration </a:t>
            </a:r>
            <a:endParaRPr lang="en-US" sz="2400" b="1" dirty="0">
              <a:latin typeface="Avenir Next LT Pro" panose="020B0504020202020204" pitchFamily="34" charset="77"/>
            </a:endParaRPr>
          </a:p>
        </p:txBody>
      </p:sp>
      <p:cxnSp>
        <p:nvCxnSpPr>
          <p:cNvPr id="8" name="Straight Connector 7">
            <a:extLst>
              <a:ext uri="{FF2B5EF4-FFF2-40B4-BE49-F238E27FC236}">
                <a16:creationId xmlns:a16="http://schemas.microsoft.com/office/drawing/2014/main" id="{7FD41084-FCFB-D50C-BAA0-64AB1A3D50B6}"/>
              </a:ext>
            </a:extLst>
          </p:cNvPr>
          <p:cNvCxnSpPr/>
          <p:nvPr/>
        </p:nvCxnSpPr>
        <p:spPr>
          <a:xfrm>
            <a:off x="1747802" y="987171"/>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120213-F779-8C8A-EE43-C1344B4A25A0}"/>
              </a:ext>
            </a:extLst>
          </p:cNvPr>
          <p:cNvCxnSpPr/>
          <p:nvPr/>
        </p:nvCxnSpPr>
        <p:spPr>
          <a:xfrm>
            <a:off x="3097098" y="980962"/>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B8D500-992F-1553-D734-681843E96B1C}"/>
              </a:ext>
            </a:extLst>
          </p:cNvPr>
          <p:cNvSpPr/>
          <p:nvPr/>
        </p:nvSpPr>
        <p:spPr>
          <a:xfrm>
            <a:off x="2148220" y="808779"/>
            <a:ext cx="7704833" cy="333857"/>
          </a:xfrm>
          <a:prstGeom prst="rect">
            <a:avLst/>
          </a:prstGeom>
          <a:solidFill>
            <a:srgbClr val="CB647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solidFill>
                  <a:schemeClr val="bg1"/>
                </a:solidFill>
                <a:latin typeface="Avenir Next LT Pro"/>
                <a:cs typeface="Arial"/>
              </a:rPr>
              <a:t>Variable(s) - Contradicts Current Research</a:t>
            </a:r>
            <a:endParaRPr lang="en-SG" sz="1600" b="1">
              <a:solidFill>
                <a:schemeClr val="bg1"/>
              </a:solidFill>
              <a:latin typeface="Avenir Next LT Pro" panose="020B0504020202020204" pitchFamily="34" charset="0"/>
              <a:cs typeface="Arial" panose="020B0604020202020204" pitchFamily="34" charset="0"/>
            </a:endParaRPr>
          </a:p>
        </p:txBody>
      </p:sp>
      <p:sp>
        <p:nvSpPr>
          <p:cNvPr id="36" name="Slide Number Placeholder 1">
            <a:extLst>
              <a:ext uri="{FF2B5EF4-FFF2-40B4-BE49-F238E27FC236}">
                <a16:creationId xmlns:a16="http://schemas.microsoft.com/office/drawing/2014/main" id="{A8A381DC-49FB-11D4-C627-8850AF51E82C}"/>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sp>
        <p:nvSpPr>
          <p:cNvPr id="7" name="TextBox 1">
            <a:extLst>
              <a:ext uri="{FF2B5EF4-FFF2-40B4-BE49-F238E27FC236}">
                <a16:creationId xmlns:a16="http://schemas.microsoft.com/office/drawing/2014/main" id="{CF414325-A237-0B16-E46E-E7FF53D9AB65}"/>
              </a:ext>
            </a:extLst>
          </p:cNvPr>
          <p:cNvSpPr txBox="1"/>
          <p:nvPr/>
        </p:nvSpPr>
        <p:spPr>
          <a:xfrm>
            <a:off x="3881921" y="5119198"/>
            <a:ext cx="4453357" cy="889690"/>
          </a:xfrm>
          <a:prstGeom prst="rect">
            <a:avLst/>
          </a:prstGeom>
          <a:solidFill>
            <a:schemeClr val="accent3">
              <a:lumMod val="20000"/>
              <a:lumOff val="80000"/>
            </a:schemeClr>
          </a:solidFill>
        </p:spPr>
        <p:txBody>
          <a:bodyPr wrap="square" lIns="91440" tIns="45720" rIns="91440" bIns="45720" rtlCol="0" anchor="t">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CB647D"/>
                </a:solidFill>
                <a:latin typeface="Avenir Next LT Pro"/>
                <a:ea typeface="+mn-lt"/>
                <a:cs typeface="+mn-lt"/>
              </a:rPr>
              <a:t>Age VS Heart Attack</a:t>
            </a:r>
            <a:endParaRPr lang="en-US" sz="1400">
              <a:solidFill>
                <a:srgbClr val="CB647D"/>
              </a:solidFill>
              <a:latin typeface="Avenir Next LT Pro"/>
              <a:ea typeface="+mn-lt"/>
              <a:cs typeface="+mn-lt"/>
            </a:endParaRPr>
          </a:p>
          <a:p>
            <a:pPr algn="ctr"/>
            <a:r>
              <a:rPr lang="en-GB" sz="1200">
                <a:latin typeface="Avenir Next LT Pro"/>
                <a:ea typeface="+mn-lt"/>
                <a:cs typeface="+mn-lt"/>
              </a:rPr>
              <a:t>The </a:t>
            </a:r>
            <a:r>
              <a:rPr lang="en-GB" sz="1200" b="1">
                <a:latin typeface="Avenir Next LT Pro"/>
                <a:ea typeface="+mn-lt"/>
                <a:cs typeface="+mn-lt"/>
              </a:rPr>
              <a:t>younger </a:t>
            </a:r>
            <a:r>
              <a:rPr lang="en-GB" sz="1200">
                <a:latin typeface="Avenir Next LT Pro"/>
                <a:ea typeface="+mn-lt"/>
                <a:cs typeface="+mn-lt"/>
              </a:rPr>
              <a:t>you are, the </a:t>
            </a:r>
            <a:r>
              <a:rPr lang="en-GB" sz="1200" b="1">
                <a:latin typeface="Avenir Next LT Pro"/>
                <a:ea typeface="+mn-lt"/>
                <a:cs typeface="+mn-lt"/>
              </a:rPr>
              <a:t>higher </a:t>
            </a:r>
            <a:r>
              <a:rPr lang="en-GB" sz="1200">
                <a:latin typeface="Avenir Next LT Pro"/>
                <a:ea typeface="+mn-lt"/>
                <a:cs typeface="+mn-lt"/>
              </a:rPr>
              <a:t>the </a:t>
            </a:r>
            <a:r>
              <a:rPr lang="en-GB" sz="1200" b="1">
                <a:latin typeface="Avenir Next LT Pro"/>
                <a:ea typeface="+mn-lt"/>
                <a:cs typeface="+mn-lt"/>
              </a:rPr>
              <a:t>risk </a:t>
            </a:r>
            <a:r>
              <a:rPr lang="en-GB" sz="1200">
                <a:latin typeface="Avenir Next LT Pro"/>
                <a:ea typeface="+mn-lt"/>
                <a:cs typeface="+mn-lt"/>
              </a:rPr>
              <a:t>of you getting a heart disease, which contradicts existing research </a:t>
            </a:r>
            <a:r>
              <a:rPr lang="en-US" sz="1200">
                <a:latin typeface="Avenir Next LT Pro"/>
                <a:ea typeface="+mn-lt"/>
                <a:cs typeface="+mn-lt"/>
              </a:rPr>
              <a:t>(Rodgers, et al., 2019)</a:t>
            </a:r>
            <a:endParaRPr lang="en-GB">
              <a:latin typeface="Avenir Next LT Pro"/>
            </a:endParaRPr>
          </a:p>
        </p:txBody>
      </p:sp>
      <p:pic>
        <p:nvPicPr>
          <p:cNvPr id="9" name="Picture 10" descr="Chart, box and whisker chart&#10;&#10;Description automatically generated">
            <a:extLst>
              <a:ext uri="{FF2B5EF4-FFF2-40B4-BE49-F238E27FC236}">
                <a16:creationId xmlns:a16="http://schemas.microsoft.com/office/drawing/2014/main" id="{3CF9A2B4-E716-43B2-5E7B-D574B115C30C}"/>
              </a:ext>
            </a:extLst>
          </p:cNvPr>
          <p:cNvPicPr>
            <a:picLocks noChangeAspect="1"/>
          </p:cNvPicPr>
          <p:nvPr/>
        </p:nvPicPr>
        <p:blipFill>
          <a:blip r:embed="rId3"/>
          <a:stretch>
            <a:fillRect/>
          </a:stretch>
        </p:blipFill>
        <p:spPr>
          <a:xfrm>
            <a:off x="1502228" y="1575754"/>
            <a:ext cx="9006113" cy="3300091"/>
          </a:xfrm>
          <a:prstGeom prst="rect">
            <a:avLst/>
          </a:prstGeom>
        </p:spPr>
      </p:pic>
      <p:sp>
        <p:nvSpPr>
          <p:cNvPr id="3" name="TextBox 2">
            <a:extLst>
              <a:ext uri="{FF2B5EF4-FFF2-40B4-BE49-F238E27FC236}">
                <a16:creationId xmlns:a16="http://schemas.microsoft.com/office/drawing/2014/main" id="{8C43C6A7-D282-FAA1-DD75-52192BE75A3A}"/>
              </a:ext>
            </a:extLst>
          </p:cNvPr>
          <p:cNvSpPr txBox="1"/>
          <p:nvPr/>
        </p:nvSpPr>
        <p:spPr>
          <a:xfrm>
            <a:off x="597905" y="6191207"/>
            <a:ext cx="3588506" cy="276999"/>
          </a:xfrm>
          <a:prstGeom prst="rect">
            <a:avLst/>
          </a:prstGeom>
          <a:noFill/>
        </p:spPr>
        <p:txBody>
          <a:bodyPr wrap="square" lIns="91440" tIns="45720" rIns="91440" bIns="45720" rtlCol="0" anchor="t">
            <a:spAutoFit/>
          </a:bodyPr>
          <a:lstStyle/>
          <a:p>
            <a:r>
              <a:rPr lang="en-US" sz="1200" i="1">
                <a:latin typeface="Arial"/>
                <a:cs typeface="Arial"/>
              </a:rPr>
              <a:t>Source: </a:t>
            </a:r>
            <a:r>
              <a:rPr lang="en-GB" sz="1200" i="1">
                <a:latin typeface="Avenir Next LT Pro"/>
                <a:ea typeface="+mn-lt"/>
                <a:cs typeface="+mn-lt"/>
              </a:rPr>
              <a:t>Rodgers, et al. </a:t>
            </a:r>
            <a:r>
              <a:rPr lang="en-US" sz="1200" i="1">
                <a:latin typeface="Arial"/>
                <a:cs typeface="Arial"/>
              </a:rPr>
              <a:t>(2019) </a:t>
            </a:r>
            <a:endParaRPr lang="en-US" sz="1200"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775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BEC38-01CA-F7F1-BEAC-D6F49D3BB6CC}"/>
              </a:ext>
            </a:extLst>
          </p:cNvPr>
          <p:cNvSpPr>
            <a:spLocks noGrp="1"/>
          </p:cNvSpPr>
          <p:nvPr>
            <p:ph type="sldNum" sz="quarter" idx="12"/>
          </p:nvPr>
        </p:nvSpPr>
        <p:spPr/>
        <p:txBody>
          <a:bodyPr/>
          <a:lstStyle/>
          <a:p>
            <a:fld id="{330EA680-D336-4FF7-8B7A-9848BB0A1C32}" type="slidenum">
              <a:rPr lang="en-GB" smtClean="0"/>
              <a:pPr/>
              <a:t>21</a:t>
            </a:fld>
            <a:endParaRPr lang="en-GB"/>
          </a:p>
        </p:txBody>
      </p:sp>
      <p:cxnSp>
        <p:nvCxnSpPr>
          <p:cNvPr id="4" name="Straight Connector 3">
            <a:extLst>
              <a:ext uri="{FF2B5EF4-FFF2-40B4-BE49-F238E27FC236}">
                <a16:creationId xmlns:a16="http://schemas.microsoft.com/office/drawing/2014/main" id="{869D9814-D82B-FBA5-1535-54186F2057BA}"/>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F4EDFD-A68C-F950-2199-CA8A105CF7E9}"/>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Data Exploration </a:t>
            </a:r>
            <a:endParaRPr lang="en-US" sz="2400" b="1" dirty="0">
              <a:latin typeface="Avenir Next LT Pro" panose="020B0504020202020204" pitchFamily="34" charset="77"/>
            </a:endParaRPr>
          </a:p>
        </p:txBody>
      </p:sp>
      <p:cxnSp>
        <p:nvCxnSpPr>
          <p:cNvPr id="8" name="Straight Connector 7">
            <a:extLst>
              <a:ext uri="{FF2B5EF4-FFF2-40B4-BE49-F238E27FC236}">
                <a16:creationId xmlns:a16="http://schemas.microsoft.com/office/drawing/2014/main" id="{7FD41084-FCFB-D50C-BAA0-64AB1A3D50B6}"/>
              </a:ext>
            </a:extLst>
          </p:cNvPr>
          <p:cNvCxnSpPr/>
          <p:nvPr/>
        </p:nvCxnSpPr>
        <p:spPr>
          <a:xfrm>
            <a:off x="1747802" y="987171"/>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120213-F779-8C8A-EE43-C1344B4A25A0}"/>
              </a:ext>
            </a:extLst>
          </p:cNvPr>
          <p:cNvCxnSpPr/>
          <p:nvPr/>
        </p:nvCxnSpPr>
        <p:spPr>
          <a:xfrm>
            <a:off x="3097098" y="980962"/>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B8D500-992F-1553-D734-681843E96B1C}"/>
              </a:ext>
            </a:extLst>
          </p:cNvPr>
          <p:cNvSpPr/>
          <p:nvPr/>
        </p:nvSpPr>
        <p:spPr>
          <a:xfrm>
            <a:off x="2148220" y="808779"/>
            <a:ext cx="7704833" cy="333857"/>
          </a:xfrm>
          <a:prstGeom prst="rect">
            <a:avLst/>
          </a:prstGeom>
          <a:solidFill>
            <a:srgbClr val="CB647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solidFill>
                  <a:schemeClr val="bg1"/>
                </a:solidFill>
                <a:latin typeface="Avenir Next LT Pro"/>
                <a:cs typeface="Arial"/>
              </a:rPr>
              <a:t>Variable(s) - Contradicts Current Research</a:t>
            </a:r>
            <a:endParaRPr lang="en-SG" sz="1600" b="1">
              <a:solidFill>
                <a:schemeClr val="bg1"/>
              </a:solidFill>
              <a:latin typeface="Avenir Next LT Pro" panose="020B0504020202020204" pitchFamily="34" charset="0"/>
              <a:cs typeface="Arial" panose="020B0604020202020204" pitchFamily="34" charset="0"/>
            </a:endParaRPr>
          </a:p>
        </p:txBody>
      </p:sp>
      <p:sp>
        <p:nvSpPr>
          <p:cNvPr id="36" name="Slide Number Placeholder 1">
            <a:extLst>
              <a:ext uri="{FF2B5EF4-FFF2-40B4-BE49-F238E27FC236}">
                <a16:creationId xmlns:a16="http://schemas.microsoft.com/office/drawing/2014/main" id="{A8A381DC-49FB-11D4-C627-8850AF51E82C}"/>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sp>
        <p:nvSpPr>
          <p:cNvPr id="7" name="TextBox 1">
            <a:extLst>
              <a:ext uri="{FF2B5EF4-FFF2-40B4-BE49-F238E27FC236}">
                <a16:creationId xmlns:a16="http://schemas.microsoft.com/office/drawing/2014/main" id="{CF414325-A237-0B16-E46E-E7FF53D9AB65}"/>
              </a:ext>
            </a:extLst>
          </p:cNvPr>
          <p:cNvSpPr txBox="1"/>
          <p:nvPr/>
        </p:nvSpPr>
        <p:spPr>
          <a:xfrm>
            <a:off x="3654215" y="4895244"/>
            <a:ext cx="4692842" cy="1114661"/>
          </a:xfrm>
          <a:prstGeom prst="rect">
            <a:avLst/>
          </a:prstGeom>
          <a:solidFill>
            <a:schemeClr val="accent3">
              <a:lumMod val="20000"/>
              <a:lumOff val="80000"/>
            </a:schemeClr>
          </a:solidFill>
        </p:spPr>
        <p:txBody>
          <a:bodyPr wrap="square" lIns="91440" tIns="45720" rIns="91440" bIns="45720" rtlCol="0" anchor="t">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CB647D"/>
                </a:solidFill>
                <a:latin typeface="Avenir Next LT Pro"/>
                <a:ea typeface="+mn-lt"/>
                <a:cs typeface="+mn-lt"/>
              </a:rPr>
              <a:t>Exercised Induced Angina VS Heart Attack</a:t>
            </a:r>
            <a:endParaRPr lang="en-US" sz="1400">
              <a:solidFill>
                <a:srgbClr val="CB647D"/>
              </a:solidFill>
              <a:latin typeface="Avenir Next LT Pro"/>
              <a:ea typeface="+mn-lt"/>
              <a:cs typeface="+mn-lt"/>
            </a:endParaRPr>
          </a:p>
          <a:p>
            <a:pPr algn="ctr"/>
            <a:r>
              <a:rPr lang="en-GB" sz="1200">
                <a:latin typeface="Avenir Next LT Pro"/>
                <a:ea typeface="+mn-lt"/>
                <a:cs typeface="+mn-lt"/>
              </a:rPr>
              <a:t>Having exercise-induced angina is a common complaint of cardiac patients (Brown &amp; Oldridge, 1985), but our exploration shows </a:t>
            </a:r>
            <a:r>
              <a:rPr lang="en-GB" sz="1200" b="1">
                <a:latin typeface="Avenir Next LT Pro"/>
                <a:ea typeface="+mn-lt"/>
                <a:cs typeface="+mn-lt"/>
              </a:rPr>
              <a:t>not having exercise-induced angina</a:t>
            </a:r>
            <a:r>
              <a:rPr lang="en-GB" sz="1200">
                <a:latin typeface="Avenir Next LT Pro"/>
                <a:ea typeface="+mn-lt"/>
                <a:cs typeface="+mn-lt"/>
              </a:rPr>
              <a:t> means one have is at a </a:t>
            </a:r>
            <a:r>
              <a:rPr lang="en-GB" sz="1200" b="1">
                <a:latin typeface="Avenir Next LT Pro"/>
                <a:ea typeface="+mn-lt"/>
                <a:cs typeface="+mn-lt"/>
              </a:rPr>
              <a:t>higher risk</a:t>
            </a:r>
            <a:r>
              <a:rPr lang="en-GB" sz="1200">
                <a:latin typeface="Avenir Next LT Pro"/>
                <a:ea typeface="+mn-lt"/>
                <a:cs typeface="+mn-lt"/>
              </a:rPr>
              <a:t> of heart disease. </a:t>
            </a:r>
            <a:endParaRPr lang="en-GB">
              <a:latin typeface="Avenir Next LT Pro"/>
            </a:endParaRPr>
          </a:p>
          <a:p>
            <a:pPr algn="ctr"/>
            <a:endParaRPr lang="en-US" sz="1400" b="1">
              <a:solidFill>
                <a:srgbClr val="00408D"/>
              </a:solidFill>
              <a:latin typeface="Avenir Next LT Pro"/>
              <a:ea typeface="Calibri"/>
              <a:cs typeface="Calibri"/>
            </a:endParaRPr>
          </a:p>
        </p:txBody>
      </p:sp>
      <p:pic>
        <p:nvPicPr>
          <p:cNvPr id="11" name="Picture 11" descr="Chart, bar chart&#10;&#10;Description automatically generated">
            <a:extLst>
              <a:ext uri="{FF2B5EF4-FFF2-40B4-BE49-F238E27FC236}">
                <a16:creationId xmlns:a16="http://schemas.microsoft.com/office/drawing/2014/main" id="{6BDF8C45-B59F-6D17-3E59-AC0980F91E32}"/>
              </a:ext>
            </a:extLst>
          </p:cNvPr>
          <p:cNvPicPr>
            <a:picLocks noChangeAspect="1"/>
          </p:cNvPicPr>
          <p:nvPr/>
        </p:nvPicPr>
        <p:blipFill>
          <a:blip r:embed="rId3"/>
          <a:stretch>
            <a:fillRect/>
          </a:stretch>
        </p:blipFill>
        <p:spPr>
          <a:xfrm>
            <a:off x="2573449" y="1308224"/>
            <a:ext cx="7045101" cy="3436563"/>
          </a:xfrm>
          <a:prstGeom prst="rect">
            <a:avLst/>
          </a:prstGeom>
        </p:spPr>
      </p:pic>
      <p:sp>
        <p:nvSpPr>
          <p:cNvPr id="3" name="TextBox 2">
            <a:extLst>
              <a:ext uri="{FF2B5EF4-FFF2-40B4-BE49-F238E27FC236}">
                <a16:creationId xmlns:a16="http://schemas.microsoft.com/office/drawing/2014/main" id="{F74DFE88-5DA8-8DE9-2B97-D0C3B32EEA7A}"/>
              </a:ext>
            </a:extLst>
          </p:cNvPr>
          <p:cNvSpPr txBox="1"/>
          <p:nvPr/>
        </p:nvSpPr>
        <p:spPr>
          <a:xfrm>
            <a:off x="597905" y="6191207"/>
            <a:ext cx="3588506" cy="276999"/>
          </a:xfrm>
          <a:prstGeom prst="rect">
            <a:avLst/>
          </a:prstGeom>
          <a:noFill/>
        </p:spPr>
        <p:txBody>
          <a:bodyPr wrap="square" lIns="91440" tIns="45720" rIns="91440" bIns="45720" rtlCol="0" anchor="t">
            <a:spAutoFit/>
          </a:bodyPr>
          <a:lstStyle/>
          <a:p>
            <a:r>
              <a:rPr lang="en-US" sz="1200" i="1">
                <a:latin typeface="Arial"/>
                <a:cs typeface="Arial"/>
              </a:rPr>
              <a:t>Source: Brown &amp; Oldridge</a:t>
            </a:r>
            <a:r>
              <a:rPr lang="en-GB" sz="1200" i="1">
                <a:latin typeface="Avenir Next LT Pro"/>
                <a:ea typeface="+mn-lt"/>
                <a:cs typeface="+mn-lt"/>
              </a:rPr>
              <a:t>. </a:t>
            </a:r>
            <a:r>
              <a:rPr lang="en-US" sz="1200" i="1">
                <a:latin typeface="Arial"/>
                <a:cs typeface="Arial"/>
              </a:rPr>
              <a:t>(1985) </a:t>
            </a:r>
            <a:endParaRPr lang="en-US" sz="1200"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3257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BEC38-01CA-F7F1-BEAC-D6F49D3BB6CC}"/>
              </a:ext>
            </a:extLst>
          </p:cNvPr>
          <p:cNvSpPr>
            <a:spLocks noGrp="1"/>
          </p:cNvSpPr>
          <p:nvPr>
            <p:ph type="sldNum" sz="quarter" idx="12"/>
          </p:nvPr>
        </p:nvSpPr>
        <p:spPr/>
        <p:txBody>
          <a:bodyPr/>
          <a:lstStyle/>
          <a:p>
            <a:fld id="{330EA680-D336-4FF7-8B7A-9848BB0A1C32}" type="slidenum">
              <a:rPr lang="en-GB" smtClean="0"/>
              <a:pPr/>
              <a:t>22</a:t>
            </a:fld>
            <a:endParaRPr lang="en-GB"/>
          </a:p>
        </p:txBody>
      </p:sp>
      <p:sp>
        <p:nvSpPr>
          <p:cNvPr id="3" name="TextBox 2">
            <a:extLst>
              <a:ext uri="{FF2B5EF4-FFF2-40B4-BE49-F238E27FC236}">
                <a16:creationId xmlns:a16="http://schemas.microsoft.com/office/drawing/2014/main" id="{03F253E7-42E3-79C3-EE3D-D200F8FC1A13}"/>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Pre-Modelling</a:t>
            </a:r>
            <a:endParaRPr lang="en-US" sz="2400" b="1" dirty="0">
              <a:solidFill>
                <a:srgbClr val="372DA0"/>
              </a:solidFill>
              <a:latin typeface="Avenir Next LT Pro" panose="020B0504020202020204" pitchFamily="34" charset="77"/>
            </a:endParaRPr>
          </a:p>
        </p:txBody>
      </p:sp>
      <p:sp>
        <p:nvSpPr>
          <p:cNvPr id="13" name="Slide Number Placeholder 1">
            <a:extLst>
              <a:ext uri="{FF2B5EF4-FFF2-40B4-BE49-F238E27FC236}">
                <a16:creationId xmlns:a16="http://schemas.microsoft.com/office/drawing/2014/main" id="{CD82C01B-F2A7-381D-99B0-264C7308E1C9}"/>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cxnSp>
        <p:nvCxnSpPr>
          <p:cNvPr id="15" name="Straight Connector 14">
            <a:extLst>
              <a:ext uri="{FF2B5EF4-FFF2-40B4-BE49-F238E27FC236}">
                <a16:creationId xmlns:a16="http://schemas.microsoft.com/office/drawing/2014/main" id="{86E92A20-589E-A9A2-35CB-2407C3B0E9DA}"/>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62D5F48-9189-F962-27F9-43BA552E3B5E}"/>
              </a:ext>
            </a:extLst>
          </p:cNvPr>
          <p:cNvSpPr/>
          <p:nvPr/>
        </p:nvSpPr>
        <p:spPr>
          <a:xfrm>
            <a:off x="638629" y="2511082"/>
            <a:ext cx="3203402" cy="35558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rial"/>
                <a:cs typeface="Arial"/>
              </a:rPr>
              <a:t>The data set is randomly divided into training and test sets in a ratio of 7:3.</a:t>
            </a:r>
          </a:p>
          <a:p>
            <a:pPr algn="ctr"/>
            <a:endParaRPr lang="en-US" sz="1600">
              <a:solidFill>
                <a:schemeClr val="tx1"/>
              </a:solidFill>
              <a:latin typeface="Arial"/>
              <a:cs typeface="Arial"/>
            </a:endParaRPr>
          </a:p>
          <a:p>
            <a:pPr algn="ctr"/>
            <a:r>
              <a:rPr lang="en-US" sz="1600" b="1">
                <a:solidFill>
                  <a:schemeClr val="accent1"/>
                </a:solidFill>
                <a:latin typeface="Arial"/>
                <a:cs typeface="Arial"/>
              </a:rPr>
              <a:t>Cross Validation </a:t>
            </a:r>
            <a:r>
              <a:rPr lang="en-US" sz="1600">
                <a:solidFill>
                  <a:schemeClr val="tx1"/>
                </a:solidFill>
                <a:latin typeface="Arial"/>
                <a:cs typeface="Arial"/>
              </a:rPr>
              <a:t>was required due to the small size of the dataset.</a:t>
            </a:r>
          </a:p>
        </p:txBody>
      </p:sp>
      <p:sp>
        <p:nvSpPr>
          <p:cNvPr id="24" name="Rectangle 23">
            <a:extLst>
              <a:ext uri="{FF2B5EF4-FFF2-40B4-BE49-F238E27FC236}">
                <a16:creationId xmlns:a16="http://schemas.microsoft.com/office/drawing/2014/main" id="{B256CE70-AFBD-FF7F-45D3-81EF41E163F2}"/>
              </a:ext>
            </a:extLst>
          </p:cNvPr>
          <p:cNvSpPr/>
          <p:nvPr/>
        </p:nvSpPr>
        <p:spPr>
          <a:xfrm>
            <a:off x="4261915" y="2511079"/>
            <a:ext cx="3544053" cy="367200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a:solidFill>
                  <a:schemeClr val="tx1"/>
                </a:solidFill>
                <a:latin typeface="Arial"/>
                <a:cs typeface="Arial"/>
              </a:rPr>
              <a:t>5-fold Cross Validation is employed to </a:t>
            </a:r>
            <a:r>
              <a:rPr lang="en-GB" sz="1600" b="1">
                <a:solidFill>
                  <a:schemeClr val="accent1"/>
                </a:solidFill>
                <a:latin typeface="Arial"/>
                <a:cs typeface="Arial"/>
              </a:rPr>
              <a:t>evaluate </a:t>
            </a:r>
            <a:r>
              <a:rPr lang="en-GB" sz="1600">
                <a:solidFill>
                  <a:schemeClr val="tx1"/>
                </a:solidFill>
                <a:latin typeface="Arial"/>
                <a:cs typeface="Arial"/>
              </a:rPr>
              <a:t>analytical models on the limited train dataset sample.</a:t>
            </a:r>
            <a:endParaRPr lang="en-GB" sz="1600">
              <a:solidFill>
                <a:schemeClr val="tx1"/>
              </a:solidFill>
              <a:latin typeface="Arial" panose="020B0604020202020204" pitchFamily="34" charset="0"/>
              <a:cs typeface="Arial" panose="020B0604020202020204" pitchFamily="34" charset="0"/>
            </a:endParaRPr>
          </a:p>
          <a:p>
            <a:pPr algn="ctr"/>
            <a:endParaRPr lang="en-GB" sz="1600">
              <a:solidFill>
                <a:schemeClr val="tx1"/>
              </a:solidFill>
              <a:latin typeface="Arial" panose="020B0604020202020204" pitchFamily="34" charset="0"/>
              <a:cs typeface="Arial" panose="020B0604020202020204" pitchFamily="34" charset="0"/>
            </a:endParaRPr>
          </a:p>
          <a:p>
            <a:pPr algn="ctr"/>
            <a:r>
              <a:rPr lang="en-GB" sz="1600">
                <a:solidFill>
                  <a:schemeClr val="tx1"/>
                </a:solidFill>
                <a:latin typeface="Arial"/>
                <a:cs typeface="Arial"/>
              </a:rPr>
              <a:t>It splits the train dataset into </a:t>
            </a:r>
            <a:r>
              <a:rPr lang="en-GB" sz="1600" b="1">
                <a:solidFill>
                  <a:schemeClr val="accent1"/>
                </a:solidFill>
                <a:latin typeface="Arial"/>
                <a:cs typeface="Arial"/>
              </a:rPr>
              <a:t>5 groups</a:t>
            </a:r>
            <a:r>
              <a:rPr lang="en-GB" sz="1600">
                <a:solidFill>
                  <a:schemeClr val="tx1"/>
                </a:solidFill>
                <a:latin typeface="Arial"/>
                <a:cs typeface="Arial"/>
              </a:rPr>
              <a:t>, using 4 groups to train the model and 1 group to validate the model. This is repeated for all possible combinations of the 5 groups.</a:t>
            </a:r>
            <a:endParaRPr lang="en-GB" sz="1600">
              <a:solidFill>
                <a:schemeClr val="tx1"/>
              </a:solidFill>
              <a:latin typeface="Arial" panose="020B0604020202020204" pitchFamily="34" charset="0"/>
              <a:cs typeface="Arial" panose="020B0604020202020204" pitchFamily="34" charset="0"/>
            </a:endParaRPr>
          </a:p>
          <a:p>
            <a:pPr algn="ctr"/>
            <a:endParaRPr lang="en-GB" sz="1600">
              <a:solidFill>
                <a:schemeClr val="tx1"/>
              </a:solidFill>
              <a:latin typeface="Arial" panose="020B0604020202020204" pitchFamily="34" charset="0"/>
              <a:cs typeface="Arial" panose="020B0604020202020204" pitchFamily="34" charset="0"/>
            </a:endParaRPr>
          </a:p>
          <a:p>
            <a:pPr algn="ctr"/>
            <a:r>
              <a:rPr lang="en-GB" sz="1600">
                <a:solidFill>
                  <a:schemeClr val="tx1"/>
                </a:solidFill>
                <a:latin typeface="Arial"/>
                <a:cs typeface="Arial"/>
              </a:rPr>
              <a:t>Overcomes the limited dataset problem.</a:t>
            </a:r>
          </a:p>
          <a:p>
            <a:pPr marL="342900" indent="-342900" algn="ctr">
              <a:buAutoNum type="arabicPeriod"/>
            </a:pPr>
            <a:endParaRPr lang="en-GB" sz="160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B9D847F-610D-B191-3E89-0B5D4E2EDD90}"/>
              </a:ext>
            </a:extLst>
          </p:cNvPr>
          <p:cNvSpPr/>
          <p:nvPr/>
        </p:nvSpPr>
        <p:spPr>
          <a:xfrm>
            <a:off x="8225853" y="2511080"/>
            <a:ext cx="3586736" cy="36720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b="1">
              <a:solidFill>
                <a:schemeClr val="tx1"/>
              </a:solidFill>
              <a:latin typeface="Arial" panose="020B0604020202020204" pitchFamily="34" charset="0"/>
              <a:cs typeface="Arial" panose="020B0604020202020204" pitchFamily="34" charset="0"/>
            </a:endParaRPr>
          </a:p>
          <a:p>
            <a:pPr algn="ctr"/>
            <a:r>
              <a:rPr lang="en-GB" sz="1600" b="1">
                <a:solidFill>
                  <a:schemeClr val="tx1"/>
                </a:solidFill>
                <a:latin typeface="Arial"/>
                <a:cs typeface="Arial"/>
              </a:rPr>
              <a:t>Classification Accuracy</a:t>
            </a:r>
          </a:p>
          <a:p>
            <a:pPr algn="ctr"/>
            <a:r>
              <a:rPr lang="en-GB" sz="1600">
                <a:solidFill>
                  <a:schemeClr val="tx1"/>
                </a:solidFill>
                <a:latin typeface="Arial"/>
                <a:cs typeface="Arial"/>
              </a:rPr>
              <a:t>Percentage of correct prediction</a:t>
            </a:r>
          </a:p>
          <a:p>
            <a:pPr algn="ctr"/>
            <a:r>
              <a:rPr lang="en-GB" sz="1600" b="1" i="1">
                <a:solidFill>
                  <a:srgbClr val="FF0000"/>
                </a:solidFill>
                <a:latin typeface="Arial"/>
                <a:cs typeface="Arial"/>
              </a:rPr>
              <a:t>(&gt;80%)</a:t>
            </a:r>
            <a:endParaRPr lang="en-GB" sz="1600">
              <a:solidFill>
                <a:schemeClr val="tx1"/>
              </a:solidFill>
              <a:latin typeface="Arial"/>
              <a:cs typeface="Arial"/>
            </a:endParaRPr>
          </a:p>
          <a:p>
            <a:pPr algn="ctr"/>
            <a:endParaRPr lang="en-GB" sz="1600" b="1">
              <a:solidFill>
                <a:schemeClr val="tx1"/>
              </a:solidFill>
              <a:latin typeface="Arial" panose="020B0604020202020204" pitchFamily="34" charset="0"/>
              <a:cs typeface="Arial" panose="020B0604020202020204" pitchFamily="34" charset="0"/>
            </a:endParaRPr>
          </a:p>
          <a:p>
            <a:pPr algn="ctr"/>
            <a:r>
              <a:rPr lang="en-GB" sz="1600" b="1">
                <a:solidFill>
                  <a:schemeClr val="tx1"/>
                </a:solidFill>
                <a:latin typeface="Arial"/>
                <a:cs typeface="Arial"/>
              </a:rPr>
              <a:t>ROC AUC score </a:t>
            </a:r>
          </a:p>
          <a:p>
            <a:pPr algn="ctr"/>
            <a:r>
              <a:rPr lang="en-GB" sz="1600">
                <a:solidFill>
                  <a:schemeClr val="tx1"/>
                </a:solidFill>
                <a:latin typeface="Arial"/>
                <a:cs typeface="Arial"/>
              </a:rPr>
              <a:t>Evaluate the performance of single model at different thresholds</a:t>
            </a:r>
          </a:p>
          <a:p>
            <a:pPr algn="ctr"/>
            <a:r>
              <a:rPr lang="en-GB" sz="1600" b="1" i="1">
                <a:solidFill>
                  <a:srgbClr val="FF0000"/>
                </a:solidFill>
                <a:latin typeface="Arial"/>
                <a:cs typeface="Arial"/>
              </a:rPr>
              <a:t>(&gt;70%)</a:t>
            </a:r>
            <a:endParaRPr lang="en-GB" sz="1600">
              <a:solidFill>
                <a:schemeClr val="tx1"/>
              </a:solidFill>
              <a:latin typeface="Arial"/>
              <a:cs typeface="Arial"/>
            </a:endParaRPr>
          </a:p>
          <a:p>
            <a:pPr algn="ctr"/>
            <a:endParaRPr lang="en-GB" sz="1600" b="1">
              <a:solidFill>
                <a:schemeClr val="tx1"/>
              </a:solidFill>
              <a:latin typeface="Arial" panose="020B0604020202020204" pitchFamily="34" charset="0"/>
              <a:cs typeface="Arial" panose="020B0604020202020204" pitchFamily="34" charset="0"/>
            </a:endParaRPr>
          </a:p>
          <a:p>
            <a:pPr algn="ctr"/>
            <a:r>
              <a:rPr lang="en-GB" sz="1600" b="1">
                <a:solidFill>
                  <a:schemeClr val="tx1"/>
                </a:solidFill>
                <a:latin typeface="Arial"/>
                <a:cs typeface="Arial"/>
              </a:rPr>
              <a:t>False Negative Rate </a:t>
            </a:r>
            <a:endParaRPr lang="en-GB" sz="1600" b="1">
              <a:solidFill>
                <a:schemeClr val="tx1"/>
              </a:solidFill>
              <a:latin typeface="Arial" panose="020B0604020202020204" pitchFamily="34" charset="0"/>
              <a:cs typeface="Arial" panose="020B0604020202020204" pitchFamily="34" charset="0"/>
            </a:endParaRPr>
          </a:p>
          <a:p>
            <a:pPr algn="ctr"/>
            <a:r>
              <a:rPr lang="en-GB" sz="1600">
                <a:solidFill>
                  <a:schemeClr val="tx1"/>
                </a:solidFill>
                <a:latin typeface="Arial"/>
                <a:cs typeface="Arial"/>
              </a:rPr>
              <a:t>Error of misclassifying high-risk populations as low risk </a:t>
            </a:r>
            <a:endParaRPr lang="en-GB" sz="1600">
              <a:solidFill>
                <a:schemeClr val="tx1"/>
              </a:solidFill>
              <a:latin typeface="Arial" panose="020B0604020202020204" pitchFamily="34" charset="0"/>
              <a:cs typeface="Arial" panose="020B0604020202020204" pitchFamily="34" charset="0"/>
            </a:endParaRPr>
          </a:p>
          <a:p>
            <a:pPr algn="ctr"/>
            <a:r>
              <a:rPr lang="en-GB" sz="1600">
                <a:solidFill>
                  <a:schemeClr val="tx1"/>
                </a:solidFill>
                <a:latin typeface="Arial"/>
                <a:cs typeface="Arial"/>
              </a:rPr>
              <a:t>(prediction 0, truth 1)</a:t>
            </a:r>
          </a:p>
          <a:p>
            <a:pPr algn="ctr"/>
            <a:r>
              <a:rPr lang="en-GB" sz="1600" b="1" i="1">
                <a:solidFill>
                  <a:srgbClr val="FF0000"/>
                </a:solidFill>
                <a:latin typeface="Arial"/>
                <a:cs typeface="Arial"/>
              </a:rPr>
              <a:t>(&lt;=20%)</a:t>
            </a:r>
          </a:p>
          <a:p>
            <a:pPr algn="ctr"/>
            <a:endParaRPr lang="en-GB" sz="1600" b="1">
              <a:solidFill>
                <a:schemeClr val="tx1"/>
              </a:solidFill>
              <a:latin typeface="Arial" panose="020B0604020202020204" pitchFamily="34" charset="0"/>
              <a:cs typeface="Arial" panose="020B0604020202020204" pitchFamily="34" charset="0"/>
            </a:endParaRPr>
          </a:p>
        </p:txBody>
      </p:sp>
      <p:sp>
        <p:nvSpPr>
          <p:cNvPr id="28" name="Down Arrow 6">
            <a:extLst>
              <a:ext uri="{FF2B5EF4-FFF2-40B4-BE49-F238E27FC236}">
                <a16:creationId xmlns:a16="http://schemas.microsoft.com/office/drawing/2014/main" id="{298F7107-986A-036C-848B-7C3B99FA4CDF}"/>
              </a:ext>
            </a:extLst>
          </p:cNvPr>
          <p:cNvSpPr/>
          <p:nvPr/>
        </p:nvSpPr>
        <p:spPr>
          <a:xfrm rot="16200000">
            <a:off x="5849062" y="-3713726"/>
            <a:ext cx="522400" cy="11404653"/>
          </a:xfrm>
          <a:prstGeom prst="downArrow">
            <a:avLst>
              <a:gd name="adj1" fmla="val 50000"/>
              <a:gd name="adj2" fmla="val 53574"/>
            </a:avLst>
          </a:prstGeom>
          <a:solidFill>
            <a:schemeClr val="bg1">
              <a:lumMod val="8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29C660-2C00-00E3-F0D1-75C5A3017D0F}"/>
              </a:ext>
            </a:extLst>
          </p:cNvPr>
          <p:cNvSpPr/>
          <p:nvPr/>
        </p:nvSpPr>
        <p:spPr>
          <a:xfrm>
            <a:off x="1180391" y="1655829"/>
            <a:ext cx="2218506" cy="6655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Train-Test Split</a:t>
            </a:r>
          </a:p>
        </p:txBody>
      </p:sp>
      <p:sp>
        <p:nvSpPr>
          <p:cNvPr id="32" name="Rectangle 31">
            <a:extLst>
              <a:ext uri="{FF2B5EF4-FFF2-40B4-BE49-F238E27FC236}">
                <a16:creationId xmlns:a16="http://schemas.microsoft.com/office/drawing/2014/main" id="{B0FC91DC-8A05-BFEB-99A8-039ACFFEF410}"/>
              </a:ext>
            </a:extLst>
          </p:cNvPr>
          <p:cNvSpPr/>
          <p:nvPr/>
        </p:nvSpPr>
        <p:spPr>
          <a:xfrm>
            <a:off x="4924689" y="1655830"/>
            <a:ext cx="2218506" cy="6655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Cross Validation (5-fold)</a:t>
            </a:r>
            <a:endParaRPr lang="en-US" b="1">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AC8A771-F7ED-679F-07A7-85C9E65E2EFC}"/>
              </a:ext>
            </a:extLst>
          </p:cNvPr>
          <p:cNvSpPr/>
          <p:nvPr/>
        </p:nvSpPr>
        <p:spPr>
          <a:xfrm>
            <a:off x="8967277" y="1655829"/>
            <a:ext cx="2218506" cy="6655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Performance Metric</a:t>
            </a:r>
          </a:p>
        </p:txBody>
      </p:sp>
      <p:pic>
        <p:nvPicPr>
          <p:cNvPr id="36" name="Picture 35" descr="Graphical user interface, application&#10;&#10;Description automatically generated">
            <a:extLst>
              <a:ext uri="{FF2B5EF4-FFF2-40B4-BE49-F238E27FC236}">
                <a16:creationId xmlns:a16="http://schemas.microsoft.com/office/drawing/2014/main" id="{96E344EA-970B-CBED-3A0C-938642559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754" y="880270"/>
            <a:ext cx="693422" cy="693422"/>
          </a:xfrm>
          <a:prstGeom prst="rect">
            <a:avLst/>
          </a:prstGeom>
        </p:spPr>
      </p:pic>
      <p:pic>
        <p:nvPicPr>
          <p:cNvPr id="38" name="Picture 37" descr="A picture containing text, screenshot&#10;&#10;Description automatically generated">
            <a:extLst>
              <a:ext uri="{FF2B5EF4-FFF2-40B4-BE49-F238E27FC236}">
                <a16:creationId xmlns:a16="http://schemas.microsoft.com/office/drawing/2014/main" id="{C3CDB969-2CBC-6FE3-436A-22249811F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780" y="880270"/>
            <a:ext cx="608440" cy="608440"/>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62E15D42-1C63-0A64-6CC2-37A6D4A43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3996" y="837681"/>
            <a:ext cx="608440" cy="608440"/>
          </a:xfrm>
          <a:prstGeom prst="rect">
            <a:avLst/>
          </a:prstGeom>
        </p:spPr>
      </p:pic>
    </p:spTree>
    <p:extLst>
      <p:ext uri="{BB962C8B-B14F-4D97-AF65-F5344CB8AC3E}">
        <p14:creationId xmlns:p14="http://schemas.microsoft.com/office/powerpoint/2010/main" val="1697031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25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250"/>
                                        <p:tgtEl>
                                          <p:spTgt spid="2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25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25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250"/>
                                        <p:tgtEl>
                                          <p:spTgt spid="2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6" grpId="0" animBg="1"/>
      <p:bldP spid="30" grpId="0" animBg="1"/>
      <p:bldP spid="32"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2D146D-8257-8A51-B5B8-E1CCB2F34694}"/>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a:latin typeface="Avenir Next LT Pro" panose="020B0504020202020204" pitchFamily="34" charset="77"/>
                <a:cs typeface="Arial"/>
              </a:rPr>
              <a:t>Stage 2: </a:t>
            </a:r>
            <a:r>
              <a:rPr lang="en-US" sz="2400" b="1" i="1">
                <a:solidFill>
                  <a:srgbClr val="372DA0"/>
                </a:solidFill>
                <a:latin typeface="Avenir Next LT Pro" panose="020B0504020202020204" pitchFamily="34" charset="77"/>
                <a:cs typeface="Arial"/>
              </a:rPr>
              <a:t>Primary Care Prediction – </a:t>
            </a:r>
            <a:r>
              <a:rPr lang="en-US" sz="2400" b="1">
                <a:latin typeface="Avenir Next LT Pro" panose="020B0504020202020204" pitchFamily="34" charset="77"/>
                <a:cs typeface="Arial"/>
              </a:rPr>
              <a:t>Models</a:t>
            </a:r>
            <a:endParaRPr lang="en-US" sz="2400">
              <a:latin typeface="Avenir Next LT Pro" panose="020B0504020202020204" pitchFamily="34" charset="77"/>
              <a:ea typeface="+mn-lt"/>
              <a:cs typeface="+mn-lt"/>
            </a:endParaRPr>
          </a:p>
        </p:txBody>
      </p:sp>
      <p:sp>
        <p:nvSpPr>
          <p:cNvPr id="52" name="Rectangle 51">
            <a:extLst>
              <a:ext uri="{FF2B5EF4-FFF2-40B4-BE49-F238E27FC236}">
                <a16:creationId xmlns:a16="http://schemas.microsoft.com/office/drawing/2014/main" id="{F971B023-88FA-5C44-1B88-50A30B55EDE2}"/>
              </a:ext>
            </a:extLst>
          </p:cNvPr>
          <p:cNvSpPr/>
          <p:nvPr/>
        </p:nvSpPr>
        <p:spPr>
          <a:xfrm>
            <a:off x="7346554" y="911520"/>
            <a:ext cx="3328470" cy="685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E0F5775-A163-6F71-F7D2-3C09F42917A3}"/>
              </a:ext>
            </a:extLst>
          </p:cNvPr>
          <p:cNvSpPr txBox="1"/>
          <p:nvPr/>
        </p:nvSpPr>
        <p:spPr>
          <a:xfrm>
            <a:off x="7804642" y="948203"/>
            <a:ext cx="1964557" cy="646331"/>
          </a:xfrm>
          <a:prstGeom prst="rect">
            <a:avLst/>
          </a:prstGeom>
          <a:noFill/>
        </p:spPr>
        <p:txBody>
          <a:bodyPr wrap="square" lIns="91440" tIns="45720" rIns="91440" bIns="45720" rtlCol="0" anchor="t">
            <a:spAutoFit/>
          </a:bodyPr>
          <a:lstStyle/>
          <a:p>
            <a:r>
              <a:rPr lang="en-US" b="1">
                <a:latin typeface="Avenir Next LT Pro"/>
              </a:rPr>
              <a:t>Random Forest Model </a:t>
            </a:r>
            <a:endParaRPr lang="en-US"/>
          </a:p>
        </p:txBody>
      </p:sp>
      <p:sp>
        <p:nvSpPr>
          <p:cNvPr id="54" name="Oval 53">
            <a:extLst>
              <a:ext uri="{FF2B5EF4-FFF2-40B4-BE49-F238E27FC236}">
                <a16:creationId xmlns:a16="http://schemas.microsoft.com/office/drawing/2014/main" id="{54DF534A-77F0-056B-F8F3-C0E8941C4B21}"/>
              </a:ext>
            </a:extLst>
          </p:cNvPr>
          <p:cNvSpPr/>
          <p:nvPr/>
        </p:nvSpPr>
        <p:spPr>
          <a:xfrm>
            <a:off x="6999022" y="911521"/>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37A60026-08B1-3206-005A-AEAFC89852E4}"/>
              </a:ext>
            </a:extLst>
          </p:cNvPr>
          <p:cNvGrpSpPr/>
          <p:nvPr/>
        </p:nvGrpSpPr>
        <p:grpSpPr>
          <a:xfrm>
            <a:off x="2543040" y="1710881"/>
            <a:ext cx="3824012" cy="3299761"/>
            <a:chOff x="8241354" y="1810962"/>
            <a:chExt cx="3106003" cy="3731026"/>
          </a:xfrm>
        </p:grpSpPr>
        <p:sp>
          <p:nvSpPr>
            <p:cNvPr id="88" name="Rectangle 87">
              <a:extLst>
                <a:ext uri="{FF2B5EF4-FFF2-40B4-BE49-F238E27FC236}">
                  <a16:creationId xmlns:a16="http://schemas.microsoft.com/office/drawing/2014/main" id="{DF043652-8087-EA3B-AC38-2ED4C02E969C}"/>
                </a:ext>
              </a:extLst>
            </p:cNvPr>
            <p:cNvSpPr/>
            <p:nvPr/>
          </p:nvSpPr>
          <p:spPr>
            <a:xfrm>
              <a:off x="8241354" y="1810962"/>
              <a:ext cx="3106003"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rial"/>
                  <a:cs typeface="Arial"/>
                </a:rPr>
                <a:t>Efficient machine learning </a:t>
              </a:r>
              <a:r>
                <a:rPr lang="en-US" sz="1400" b="1">
                  <a:solidFill>
                    <a:schemeClr val="tx1"/>
                  </a:solidFill>
                  <a:latin typeface="Arial"/>
                  <a:cs typeface="Arial"/>
                </a:rPr>
                <a:t>classification</a:t>
              </a:r>
              <a:r>
                <a:rPr lang="en-US" sz="1400">
                  <a:solidFill>
                    <a:schemeClr val="tx1"/>
                  </a:solidFill>
                  <a:latin typeface="Arial"/>
                  <a:cs typeface="Arial"/>
                </a:rPr>
                <a:t> algorithms </a:t>
              </a:r>
              <a:endParaRPr lang="en-US" sz="1600"/>
            </a:p>
          </p:txBody>
        </p:sp>
        <p:sp>
          <p:nvSpPr>
            <p:cNvPr id="90" name="Rectangle 89">
              <a:extLst>
                <a:ext uri="{FF2B5EF4-FFF2-40B4-BE49-F238E27FC236}">
                  <a16:creationId xmlns:a16="http://schemas.microsoft.com/office/drawing/2014/main" id="{7736538D-03E1-6184-1E5F-669B852131DF}"/>
                </a:ext>
              </a:extLst>
            </p:cNvPr>
            <p:cNvSpPr/>
            <p:nvPr/>
          </p:nvSpPr>
          <p:spPr>
            <a:xfrm>
              <a:off x="8241354" y="2997444"/>
              <a:ext cx="3106003" cy="13637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rial"/>
                  <a:cs typeface="Arial"/>
                </a:rPr>
                <a:t>Growing Tree to the </a:t>
              </a:r>
              <a:r>
                <a:rPr lang="en-US" sz="1400" b="1">
                  <a:solidFill>
                    <a:schemeClr val="accent1"/>
                  </a:solidFill>
                  <a:latin typeface="Arial"/>
                  <a:cs typeface="Arial"/>
                </a:rPr>
                <a:t>Maximum </a:t>
              </a:r>
              <a:endParaRPr lang="en-US" sz="1400">
                <a:solidFill>
                  <a:schemeClr val="accent1"/>
                </a:solidFill>
                <a:latin typeface="Arial" panose="020B0604020202020204" pitchFamily="34" charset="0"/>
                <a:cs typeface="Arial" panose="020B0604020202020204" pitchFamily="34" charset="0"/>
              </a:endParaRPr>
            </a:p>
            <a:p>
              <a:pPr algn="ctr"/>
              <a:r>
                <a:rPr lang="en-US" sz="1400">
                  <a:solidFill>
                    <a:schemeClr val="tx1"/>
                  </a:solidFill>
                  <a:latin typeface="Arial"/>
                  <a:cs typeface="Arial"/>
                </a:rPr>
                <a:t>using default hyperparameters</a:t>
              </a:r>
              <a:endParaRPr lang="en-US" sz="1400">
                <a:solidFill>
                  <a:schemeClr val="tx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2EE89EED-E184-7F89-0844-9A750959B5A5}"/>
                </a:ext>
              </a:extLst>
            </p:cNvPr>
            <p:cNvSpPr/>
            <p:nvPr/>
          </p:nvSpPr>
          <p:spPr>
            <a:xfrm>
              <a:off x="8241354" y="4487614"/>
              <a:ext cx="3106003"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accent1"/>
                  </a:solidFill>
                  <a:latin typeface="Arial"/>
                  <a:cs typeface="Arial"/>
                </a:rPr>
                <a:t>Prune </a:t>
              </a:r>
              <a:r>
                <a:rPr lang="en-US" sz="1400">
                  <a:solidFill>
                    <a:schemeClr val="tx1"/>
                  </a:solidFill>
                  <a:latin typeface="Arial"/>
                  <a:cs typeface="Arial"/>
                </a:rPr>
                <a:t>tree using cp value chosen from tree with the </a:t>
              </a:r>
              <a:r>
                <a:rPr lang="en-US" sz="1400" b="1">
                  <a:solidFill>
                    <a:schemeClr val="accent1"/>
                  </a:solidFill>
                  <a:latin typeface="Arial"/>
                  <a:cs typeface="Arial"/>
                </a:rPr>
                <a:t>minimum </a:t>
              </a:r>
              <a:r>
                <a:rPr lang="en-US" sz="1400">
                  <a:solidFill>
                    <a:schemeClr val="tx1"/>
                  </a:solidFill>
                  <a:latin typeface="Arial"/>
                  <a:cs typeface="Arial"/>
                </a:rPr>
                <a:t>cross validation error</a:t>
              </a:r>
              <a:endParaRPr lang="en-US" sz="1400">
                <a:solidFill>
                  <a:schemeClr val="tx1"/>
                </a:solidFill>
                <a:ea typeface="Calibri"/>
                <a:cs typeface="Calibri"/>
              </a:endParaRPr>
            </a:p>
          </p:txBody>
        </p:sp>
      </p:grpSp>
      <p:grpSp>
        <p:nvGrpSpPr>
          <p:cNvPr id="96" name="Group 95">
            <a:extLst>
              <a:ext uri="{FF2B5EF4-FFF2-40B4-BE49-F238E27FC236}">
                <a16:creationId xmlns:a16="http://schemas.microsoft.com/office/drawing/2014/main" id="{9C6C044C-C02B-40D4-D946-00FFC19E0905}"/>
              </a:ext>
            </a:extLst>
          </p:cNvPr>
          <p:cNvGrpSpPr/>
          <p:nvPr/>
        </p:nvGrpSpPr>
        <p:grpSpPr>
          <a:xfrm>
            <a:off x="6969146" y="1710881"/>
            <a:ext cx="3713135" cy="3299761"/>
            <a:chOff x="8241354" y="1810962"/>
            <a:chExt cx="2913060" cy="3731026"/>
          </a:xfrm>
        </p:grpSpPr>
        <p:sp>
          <p:nvSpPr>
            <p:cNvPr id="97" name="Rectangle 96">
              <a:extLst>
                <a:ext uri="{FF2B5EF4-FFF2-40B4-BE49-F238E27FC236}">
                  <a16:creationId xmlns:a16="http://schemas.microsoft.com/office/drawing/2014/main" id="{24341241-8BDD-9488-D63F-108A5675F330}"/>
                </a:ext>
              </a:extLst>
            </p:cNvPr>
            <p:cNvSpPr/>
            <p:nvPr/>
          </p:nvSpPr>
          <p:spPr>
            <a:xfrm>
              <a:off x="8241354" y="1810962"/>
              <a:ext cx="291306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rial"/>
                  <a:cs typeface="Arial"/>
                </a:rPr>
                <a:t>An ensemble of many CART that</a:t>
              </a:r>
            </a:p>
            <a:p>
              <a:pPr algn="ctr"/>
              <a:r>
                <a:rPr lang="en-US" sz="1400">
                  <a:solidFill>
                    <a:schemeClr val="tx1"/>
                  </a:solidFill>
                  <a:latin typeface="Arial"/>
                  <a:cs typeface="Arial"/>
                </a:rPr>
                <a:t>randomly selects variables and averages the prediction results</a:t>
              </a:r>
              <a:r>
                <a:rPr lang="en-SG" sz="1400">
                  <a:solidFill>
                    <a:schemeClr val="tx1"/>
                  </a:solidFill>
                  <a:latin typeface="Arial"/>
                  <a:cs typeface="Arial"/>
                </a:rPr>
                <a:t>  </a:t>
              </a:r>
              <a:endParaRPr lang="en-US" sz="1400">
                <a:solidFill>
                  <a:schemeClr val="tx1"/>
                </a:solidFill>
                <a:latin typeface="Arial"/>
                <a:cs typeface="Arial"/>
              </a:endParaRPr>
            </a:p>
          </p:txBody>
        </p:sp>
        <p:sp>
          <p:nvSpPr>
            <p:cNvPr id="98" name="Rectangle 97">
              <a:extLst>
                <a:ext uri="{FF2B5EF4-FFF2-40B4-BE49-F238E27FC236}">
                  <a16:creationId xmlns:a16="http://schemas.microsoft.com/office/drawing/2014/main" id="{FAEBB4E5-58DD-C069-89EC-454ACF530846}"/>
                </a:ext>
              </a:extLst>
            </p:cNvPr>
            <p:cNvSpPr/>
            <p:nvPr/>
          </p:nvSpPr>
          <p:spPr>
            <a:xfrm>
              <a:off x="8241354" y="2997444"/>
              <a:ext cx="2913060" cy="13637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
                <a:solidFill>
                  <a:schemeClr val="tx1"/>
                </a:solidFill>
                <a:latin typeface="Arial"/>
                <a:cs typeface="Arial"/>
              </a:endParaRPr>
            </a:p>
            <a:p>
              <a:pPr algn="ctr"/>
              <a:r>
                <a:rPr lang="en-US" sz="1400" b="1">
                  <a:solidFill>
                    <a:schemeClr val="accent1"/>
                  </a:solidFill>
                  <a:latin typeface="Arial"/>
                  <a:ea typeface="+mn-lt"/>
                  <a:cs typeface="Arial"/>
                </a:rPr>
                <a:t>Feature Importance</a:t>
              </a:r>
              <a:endParaRPr lang="en-US" b="1">
                <a:solidFill>
                  <a:schemeClr val="accent1"/>
                </a:solidFill>
              </a:endParaRPr>
            </a:p>
            <a:p>
              <a:pPr algn="ctr"/>
              <a:r>
                <a:rPr lang="en-US" sz="1400">
                  <a:solidFill>
                    <a:schemeClr val="tx1"/>
                  </a:solidFill>
                  <a:latin typeface="Arial"/>
                  <a:cs typeface="Arial"/>
                </a:rPr>
                <a:t>Dropping features with importance value of 0</a:t>
              </a:r>
            </a:p>
          </p:txBody>
        </p:sp>
        <p:sp>
          <p:nvSpPr>
            <p:cNvPr id="99" name="Rectangle 98">
              <a:extLst>
                <a:ext uri="{FF2B5EF4-FFF2-40B4-BE49-F238E27FC236}">
                  <a16:creationId xmlns:a16="http://schemas.microsoft.com/office/drawing/2014/main" id="{9FAD6A74-06C4-DB33-B1B3-9B5A3E24C803}"/>
                </a:ext>
              </a:extLst>
            </p:cNvPr>
            <p:cNvSpPr/>
            <p:nvPr/>
          </p:nvSpPr>
          <p:spPr>
            <a:xfrm>
              <a:off x="8241354" y="4487614"/>
              <a:ext cx="291306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accent1"/>
                  </a:solidFill>
                  <a:latin typeface="Arial"/>
                  <a:cs typeface="Arial"/>
                </a:rPr>
                <a:t>Hyperparameter Tuning</a:t>
              </a:r>
              <a:r>
                <a:rPr lang="en-US" sz="1400" b="1">
                  <a:solidFill>
                    <a:schemeClr val="tx1"/>
                  </a:solidFill>
                  <a:latin typeface="Arial"/>
                  <a:cs typeface="Arial"/>
                </a:rPr>
                <a:t> </a:t>
              </a:r>
              <a:r>
                <a:rPr lang="en-US" sz="1400">
                  <a:solidFill>
                    <a:schemeClr val="tx1"/>
                  </a:solidFill>
                  <a:latin typeface="Arial"/>
                  <a:cs typeface="Arial"/>
                </a:rPr>
                <a:t>using GridSearchCV</a:t>
              </a:r>
            </a:p>
          </p:txBody>
        </p:sp>
      </p:grpSp>
      <p:sp>
        <p:nvSpPr>
          <p:cNvPr id="104" name="Rectangle 103">
            <a:extLst>
              <a:ext uri="{FF2B5EF4-FFF2-40B4-BE49-F238E27FC236}">
                <a16:creationId xmlns:a16="http://schemas.microsoft.com/office/drawing/2014/main" id="{5AC4D30B-99A0-1BCF-BC65-79AF6B00C1BB}"/>
              </a:ext>
            </a:extLst>
          </p:cNvPr>
          <p:cNvSpPr/>
          <p:nvPr/>
        </p:nvSpPr>
        <p:spPr>
          <a:xfrm>
            <a:off x="2780129" y="908720"/>
            <a:ext cx="3586923" cy="67832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AA749957-692C-3E5A-121D-CC8801724AA1}"/>
              </a:ext>
            </a:extLst>
          </p:cNvPr>
          <p:cNvSpPr/>
          <p:nvPr/>
        </p:nvSpPr>
        <p:spPr>
          <a:xfrm>
            <a:off x="2416386" y="901464"/>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CDED95DC-E213-3F12-EAD4-DB73615B55C1}"/>
              </a:ext>
            </a:extLst>
          </p:cNvPr>
          <p:cNvSpPr txBox="1"/>
          <p:nvPr/>
        </p:nvSpPr>
        <p:spPr>
          <a:xfrm>
            <a:off x="3140670" y="947817"/>
            <a:ext cx="3342984" cy="646331"/>
          </a:xfrm>
          <a:prstGeom prst="rect">
            <a:avLst/>
          </a:prstGeom>
          <a:noFill/>
        </p:spPr>
        <p:txBody>
          <a:bodyPr wrap="square" lIns="91440" tIns="45720" rIns="91440" bIns="45720" rtlCol="0" anchor="t">
            <a:spAutoFit/>
          </a:bodyPr>
          <a:lstStyle/>
          <a:p>
            <a:r>
              <a:rPr lang="en-US" b="1">
                <a:latin typeface="Avenir Next LT Pro"/>
                <a:ea typeface="Calibri" panose="020F0502020204030204"/>
                <a:cs typeface="Calibri" panose="020F0502020204030204"/>
              </a:rPr>
              <a:t>Classification &amp; Regression Tree (CART) </a:t>
            </a:r>
            <a:r>
              <a:rPr lang="en-US" b="1">
                <a:latin typeface="Avenir Next LT Pro"/>
              </a:rPr>
              <a:t>Model </a:t>
            </a:r>
            <a:endParaRPr lang="en-US" b="1">
              <a:latin typeface="Avenir Next LT Pro" panose="020B0504020202020204" pitchFamily="34" charset="77"/>
            </a:endParaRPr>
          </a:p>
        </p:txBody>
      </p:sp>
      <p:sp>
        <p:nvSpPr>
          <p:cNvPr id="109" name="Arrow: Right 2">
            <a:extLst>
              <a:ext uri="{FF2B5EF4-FFF2-40B4-BE49-F238E27FC236}">
                <a16:creationId xmlns:a16="http://schemas.microsoft.com/office/drawing/2014/main" id="{22D41798-DE38-052A-9560-8F50DC796B58}"/>
              </a:ext>
            </a:extLst>
          </p:cNvPr>
          <p:cNvSpPr/>
          <p:nvPr/>
        </p:nvSpPr>
        <p:spPr>
          <a:xfrm>
            <a:off x="2543039" y="5231562"/>
            <a:ext cx="8139243" cy="471623"/>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0" name="Arrow: Right 2">
            <a:extLst>
              <a:ext uri="{FF2B5EF4-FFF2-40B4-BE49-F238E27FC236}">
                <a16:creationId xmlns:a16="http://schemas.microsoft.com/office/drawing/2014/main" id="{8E65CC26-CFE6-5F9D-CEB3-B5033FAF349C}"/>
              </a:ext>
            </a:extLst>
          </p:cNvPr>
          <p:cNvSpPr/>
          <p:nvPr/>
        </p:nvSpPr>
        <p:spPr>
          <a:xfrm rot="5400000">
            <a:off x="78719" y="3534273"/>
            <a:ext cx="2465761" cy="37728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1" name="TextBox 110">
            <a:extLst>
              <a:ext uri="{FF2B5EF4-FFF2-40B4-BE49-F238E27FC236}">
                <a16:creationId xmlns:a16="http://schemas.microsoft.com/office/drawing/2014/main" id="{486BFED0-0487-99A9-A4E0-DF68DDC144E0}"/>
              </a:ext>
            </a:extLst>
          </p:cNvPr>
          <p:cNvSpPr txBox="1"/>
          <p:nvPr/>
        </p:nvSpPr>
        <p:spPr>
          <a:xfrm>
            <a:off x="4506852" y="5654091"/>
            <a:ext cx="4873981" cy="584775"/>
          </a:xfrm>
          <a:prstGeom prst="rect">
            <a:avLst/>
          </a:prstGeom>
          <a:noFill/>
          <a:ln w="19050">
            <a:solidFill>
              <a:srgbClr val="F5B183"/>
            </a:solidFill>
          </a:ln>
        </p:spPr>
        <p:txBody>
          <a:bodyPr wrap="square" rtlCol="0">
            <a:spAutoFit/>
          </a:bodyPr>
          <a:lstStyle/>
          <a:p>
            <a:pPr algn="ctr"/>
            <a:r>
              <a:rPr lang="en-US" sz="1600" b="1">
                <a:latin typeface="Avenir Next LT Pro" panose="020B0504020202020204" pitchFamily="34" charset="77"/>
              </a:rPr>
              <a:t>Finding the best model based on </a:t>
            </a:r>
          </a:p>
          <a:p>
            <a:pPr algn="ctr"/>
            <a:r>
              <a:rPr lang="en-US" sz="1600" b="1">
                <a:latin typeface="Avenir Next LT Pro" panose="020B0504020202020204" pitchFamily="34" charset="77"/>
              </a:rPr>
              <a:t>3 predetermined metrics</a:t>
            </a:r>
            <a:endParaRPr lang="en-US" sz="1600">
              <a:latin typeface="Avenir Next LT Pro" panose="020B0504020202020204" pitchFamily="34" charset="77"/>
            </a:endParaRPr>
          </a:p>
        </p:txBody>
      </p:sp>
      <p:sp>
        <p:nvSpPr>
          <p:cNvPr id="112" name="TextBox 111">
            <a:extLst>
              <a:ext uri="{FF2B5EF4-FFF2-40B4-BE49-F238E27FC236}">
                <a16:creationId xmlns:a16="http://schemas.microsoft.com/office/drawing/2014/main" id="{9AEE0994-BD77-0ED9-7237-2AEDF3369475}"/>
              </a:ext>
            </a:extLst>
          </p:cNvPr>
          <p:cNvSpPr txBox="1"/>
          <p:nvPr/>
        </p:nvSpPr>
        <p:spPr>
          <a:xfrm>
            <a:off x="544510" y="1782835"/>
            <a:ext cx="1553214" cy="584775"/>
          </a:xfrm>
          <a:prstGeom prst="rect">
            <a:avLst/>
          </a:prstGeom>
          <a:noFill/>
          <a:ln w="19050">
            <a:solidFill>
              <a:srgbClr val="F5B183"/>
            </a:solidFill>
          </a:ln>
        </p:spPr>
        <p:txBody>
          <a:bodyPr wrap="square" rtlCol="0">
            <a:spAutoFit/>
          </a:bodyPr>
          <a:lstStyle/>
          <a:p>
            <a:pPr algn="ctr"/>
            <a:r>
              <a:rPr lang="en-US" sz="1600" b="1">
                <a:latin typeface="Avenir Next LT Pro" panose="020B0504020202020204" pitchFamily="34" charset="77"/>
              </a:rPr>
              <a:t>Model Optimization</a:t>
            </a:r>
            <a:endParaRPr lang="en-US" sz="1600">
              <a:latin typeface="Avenir Next LT Pro" panose="020B0504020202020204" pitchFamily="34" charset="77"/>
            </a:endParaRPr>
          </a:p>
        </p:txBody>
      </p:sp>
      <p:sp>
        <p:nvSpPr>
          <p:cNvPr id="2" name="Slide Number Placeholder 1">
            <a:extLst>
              <a:ext uri="{FF2B5EF4-FFF2-40B4-BE49-F238E27FC236}">
                <a16:creationId xmlns:a16="http://schemas.microsoft.com/office/drawing/2014/main" id="{DD8CF931-384F-96B4-0F47-A264E722975D}"/>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sp>
        <p:nvSpPr>
          <p:cNvPr id="5" name="Slide Number Placeholder 1">
            <a:extLst>
              <a:ext uri="{FF2B5EF4-FFF2-40B4-BE49-F238E27FC236}">
                <a16:creationId xmlns:a16="http://schemas.microsoft.com/office/drawing/2014/main" id="{E2CE3FE7-9BAE-2403-BE62-CAFB221C7208}"/>
              </a:ext>
            </a:extLst>
          </p:cNvPr>
          <p:cNvSpPr>
            <a:spLocks noGrp="1"/>
          </p:cNvSpPr>
          <p:nvPr>
            <p:ph type="sldNum" sz="quarter" idx="12"/>
          </p:nvPr>
        </p:nvSpPr>
        <p:spPr/>
        <p:txBody>
          <a:bodyPr/>
          <a:lstStyle/>
          <a:p>
            <a:fld id="{330EA680-D336-4FF7-8B7A-9848BB0A1C32}" type="slidenum">
              <a:rPr lang="en-GB" smtClean="0"/>
              <a:pPr/>
              <a:t>23</a:t>
            </a:fld>
            <a:endParaRPr lang="en-GB"/>
          </a:p>
        </p:txBody>
      </p:sp>
      <p:cxnSp>
        <p:nvCxnSpPr>
          <p:cNvPr id="7" name="Straight Connector 6">
            <a:extLst>
              <a:ext uri="{FF2B5EF4-FFF2-40B4-BE49-F238E27FC236}">
                <a16:creationId xmlns:a16="http://schemas.microsoft.com/office/drawing/2014/main" id="{784DA32E-354C-EE8C-14B9-A70F8DF71CB4}"/>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6BA1B43-F097-3BFB-EEF4-BB6E2521F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543" y="1042460"/>
            <a:ext cx="436004" cy="436004"/>
          </a:xfrm>
          <a:prstGeom prst="rect">
            <a:avLst/>
          </a:prstGeom>
        </p:spPr>
      </p:pic>
      <p:pic>
        <p:nvPicPr>
          <p:cNvPr id="10" name="Picture 10">
            <a:extLst>
              <a:ext uri="{FF2B5EF4-FFF2-40B4-BE49-F238E27FC236}">
                <a16:creationId xmlns:a16="http://schemas.microsoft.com/office/drawing/2014/main" id="{8E9019CD-3DF8-7ECD-A82B-176B059A81B5}"/>
              </a:ext>
            </a:extLst>
          </p:cNvPr>
          <p:cNvPicPr>
            <a:picLocks noChangeAspect="1"/>
          </p:cNvPicPr>
          <p:nvPr/>
        </p:nvPicPr>
        <p:blipFill>
          <a:blip r:embed="rId4"/>
          <a:stretch>
            <a:fillRect/>
          </a:stretch>
        </p:blipFill>
        <p:spPr>
          <a:xfrm>
            <a:off x="7092043" y="982889"/>
            <a:ext cx="533400" cy="552450"/>
          </a:xfrm>
          <a:prstGeom prst="rect">
            <a:avLst/>
          </a:prstGeom>
        </p:spPr>
      </p:pic>
    </p:spTree>
    <p:extLst>
      <p:ext uri="{BB962C8B-B14F-4D97-AF65-F5344CB8AC3E}">
        <p14:creationId xmlns:p14="http://schemas.microsoft.com/office/powerpoint/2010/main" val="4079344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linds(horizontal)">
                                      <p:cBhvr>
                                        <p:cTn id="7" dur="500"/>
                                        <p:tgtEl>
                                          <p:spTgt spid="87"/>
                                        </p:tgtEl>
                                      </p:cBhvr>
                                    </p:animEffect>
                                  </p:childTnLst>
                                </p:cTn>
                              </p:par>
                              <p:par>
                                <p:cTn id="8" presetID="3" presetClass="entr" presetSubtype="1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blinds(horizontal)">
                                      <p:cBhvr>
                                        <p:cTn id="1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64E092C2-594E-AD8D-5E06-03C04728C2C0}"/>
              </a:ext>
            </a:extLst>
          </p:cNvPr>
          <p:cNvSpPr/>
          <p:nvPr/>
        </p:nvSpPr>
        <p:spPr>
          <a:xfrm>
            <a:off x="8030683" y="3935586"/>
            <a:ext cx="2856951" cy="755501"/>
          </a:xfrm>
          <a:prstGeom prst="triangle">
            <a:avLst>
              <a:gd name="adj" fmla="val 4931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 name="TextBox 2">
            <a:extLst>
              <a:ext uri="{FF2B5EF4-FFF2-40B4-BE49-F238E27FC236}">
                <a16:creationId xmlns:a16="http://schemas.microsoft.com/office/drawing/2014/main" id="{002D146D-8257-8A51-B5B8-E1CCB2F34694}"/>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Stage 2: </a:t>
            </a:r>
            <a:r>
              <a:rPr lang="en-US" sz="2400" b="1" i="1" dirty="0">
                <a:solidFill>
                  <a:srgbClr val="372DA0"/>
                </a:solidFill>
                <a:latin typeface="Avenir Next LT Pro" panose="020B0504020202020204" pitchFamily="34" charset="77"/>
                <a:cs typeface="Arial"/>
              </a:rPr>
              <a:t>Primary Care Prediction – </a:t>
            </a:r>
            <a:r>
              <a:rPr lang="en-US" sz="2400" b="1" dirty="0">
                <a:latin typeface="Avenir Next LT Pro" panose="020B0504020202020204" pitchFamily="34" charset="77"/>
                <a:cs typeface="Arial"/>
              </a:rPr>
              <a:t>Model Evaluation &amp; Selection </a:t>
            </a:r>
            <a:endParaRPr lang="en-US" sz="2400" b="1" dirty="0">
              <a:solidFill>
                <a:srgbClr val="372DA0"/>
              </a:solidFill>
              <a:latin typeface="Avenir Next LT Pro" panose="020B0504020202020204" pitchFamily="34" charset="77"/>
              <a:cs typeface="Arial"/>
            </a:endParaRPr>
          </a:p>
        </p:txBody>
      </p:sp>
      <p:sp>
        <p:nvSpPr>
          <p:cNvPr id="9" name="Rectangle 8">
            <a:extLst>
              <a:ext uri="{FF2B5EF4-FFF2-40B4-BE49-F238E27FC236}">
                <a16:creationId xmlns:a16="http://schemas.microsoft.com/office/drawing/2014/main" id="{1581FA71-BF26-97FB-A933-020F9049CF53}"/>
              </a:ext>
            </a:extLst>
          </p:cNvPr>
          <p:cNvSpPr/>
          <p:nvPr/>
        </p:nvSpPr>
        <p:spPr>
          <a:xfrm>
            <a:off x="2380986" y="901463"/>
            <a:ext cx="4145724" cy="6855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F5AB105-AE49-354B-1F48-D5252ADD9042}"/>
              </a:ext>
            </a:extLst>
          </p:cNvPr>
          <p:cNvSpPr txBox="1"/>
          <p:nvPr/>
        </p:nvSpPr>
        <p:spPr>
          <a:xfrm>
            <a:off x="2746996" y="1066018"/>
            <a:ext cx="3633269" cy="369332"/>
          </a:xfrm>
          <a:prstGeom prst="rect">
            <a:avLst/>
          </a:prstGeom>
          <a:noFill/>
        </p:spPr>
        <p:txBody>
          <a:bodyPr wrap="square" lIns="91440" tIns="45720" rIns="91440" bIns="45720" rtlCol="0" anchor="t">
            <a:spAutoFit/>
          </a:bodyPr>
          <a:lstStyle/>
          <a:p>
            <a:r>
              <a:rPr lang="en-US" b="1" dirty="0">
                <a:latin typeface="Avenir Next LT Pro"/>
                <a:cs typeface="Calibri" panose="020F0502020204030204"/>
              </a:rPr>
              <a:t>Logistic Regression</a:t>
            </a:r>
          </a:p>
        </p:txBody>
      </p:sp>
      <p:sp>
        <p:nvSpPr>
          <p:cNvPr id="12" name="Oval 11">
            <a:extLst>
              <a:ext uri="{FF2B5EF4-FFF2-40B4-BE49-F238E27FC236}">
                <a16:creationId xmlns:a16="http://schemas.microsoft.com/office/drawing/2014/main" id="{8C0FA3E5-1C81-33BD-BF55-78669C5A3F90}"/>
              </a:ext>
            </a:extLst>
          </p:cNvPr>
          <p:cNvSpPr/>
          <p:nvPr/>
        </p:nvSpPr>
        <p:spPr>
          <a:xfrm>
            <a:off x="2024500" y="901464"/>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971B023-88FA-5C44-1B88-50A30B55EDE2}"/>
              </a:ext>
            </a:extLst>
          </p:cNvPr>
          <p:cNvSpPr/>
          <p:nvPr/>
        </p:nvSpPr>
        <p:spPr>
          <a:xfrm>
            <a:off x="7194154" y="904263"/>
            <a:ext cx="4598470" cy="69284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E0F5775-A163-6F71-F7D2-3C09F42917A3}"/>
              </a:ext>
            </a:extLst>
          </p:cNvPr>
          <p:cNvSpPr txBox="1"/>
          <p:nvPr/>
        </p:nvSpPr>
        <p:spPr>
          <a:xfrm>
            <a:off x="7618742" y="1069404"/>
            <a:ext cx="3967527" cy="369332"/>
          </a:xfrm>
          <a:prstGeom prst="rect">
            <a:avLst/>
          </a:prstGeom>
          <a:noFill/>
        </p:spPr>
        <p:txBody>
          <a:bodyPr wrap="square" lIns="91440" tIns="45720" rIns="91440" bIns="45720" rtlCol="0" anchor="t">
            <a:spAutoFit/>
          </a:bodyPr>
          <a:lstStyle>
            <a:defPPr>
              <a:defRPr lang="en-GB"/>
            </a:defPPr>
            <a:lvl1pPr>
              <a:defRPr b="1">
                <a:latin typeface="Avenir Next LT Pro"/>
                <a:cs typeface="Calibri" panose="020F0502020204030204"/>
              </a:defRPr>
            </a:lvl1pPr>
          </a:lstStyle>
          <a:p>
            <a:r>
              <a:rPr lang="en-US" dirty="0"/>
              <a:t>Random Forest </a:t>
            </a:r>
          </a:p>
        </p:txBody>
      </p:sp>
      <p:sp>
        <p:nvSpPr>
          <p:cNvPr id="54" name="Oval 53">
            <a:extLst>
              <a:ext uri="{FF2B5EF4-FFF2-40B4-BE49-F238E27FC236}">
                <a16:creationId xmlns:a16="http://schemas.microsoft.com/office/drawing/2014/main" id="{54DF534A-77F0-056B-F8F3-C0E8941C4B21}"/>
              </a:ext>
            </a:extLst>
          </p:cNvPr>
          <p:cNvSpPr/>
          <p:nvPr/>
        </p:nvSpPr>
        <p:spPr>
          <a:xfrm>
            <a:off x="6832108" y="911521"/>
            <a:ext cx="722496" cy="700111"/>
          </a:xfrm>
          <a:prstGeom prst="ellipse">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B6BA1B43-F097-3BFB-EEF4-BB6E2521F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171" y="1013431"/>
            <a:ext cx="436004" cy="436004"/>
          </a:xfrm>
          <a:prstGeom prst="rect">
            <a:avLst/>
          </a:prstGeom>
        </p:spPr>
      </p:pic>
      <p:graphicFrame>
        <p:nvGraphicFramePr>
          <p:cNvPr id="56" name="Table 3">
            <a:extLst>
              <a:ext uri="{FF2B5EF4-FFF2-40B4-BE49-F238E27FC236}">
                <a16:creationId xmlns:a16="http://schemas.microsoft.com/office/drawing/2014/main" id="{FA5B4837-F717-A1F1-3129-798903378894}"/>
              </a:ext>
            </a:extLst>
          </p:cNvPr>
          <p:cNvGraphicFramePr>
            <a:graphicFrameLocks noGrp="1"/>
          </p:cNvGraphicFramePr>
          <p:nvPr>
            <p:extLst>
              <p:ext uri="{D42A27DB-BD31-4B8C-83A1-F6EECF244321}">
                <p14:modId xmlns:p14="http://schemas.microsoft.com/office/powerpoint/2010/main" val="1639378814"/>
              </p:ext>
            </p:extLst>
          </p:nvPr>
        </p:nvGraphicFramePr>
        <p:xfrm>
          <a:off x="275921" y="1693170"/>
          <a:ext cx="11519997" cy="1621272"/>
        </p:xfrm>
        <a:graphic>
          <a:graphicData uri="http://schemas.openxmlformats.org/drawingml/2006/table">
            <a:tbl>
              <a:tblPr firstRow="1" bandRow="1">
                <a:tableStyleId>{21E4AEA4-8DFA-4A89-87EB-49C32662AFE0}</a:tableStyleId>
              </a:tblPr>
              <a:tblGrid>
                <a:gridCol w="1814135">
                  <a:extLst>
                    <a:ext uri="{9D8B030D-6E8A-4147-A177-3AD203B41FA5}">
                      <a16:colId xmlns:a16="http://schemas.microsoft.com/office/drawing/2014/main" val="3569803195"/>
                    </a:ext>
                  </a:extLst>
                </a:gridCol>
                <a:gridCol w="4466408">
                  <a:extLst>
                    <a:ext uri="{9D8B030D-6E8A-4147-A177-3AD203B41FA5}">
                      <a16:colId xmlns:a16="http://schemas.microsoft.com/office/drawing/2014/main" val="1207815688"/>
                    </a:ext>
                  </a:extLst>
                </a:gridCol>
                <a:gridCol w="190499">
                  <a:extLst>
                    <a:ext uri="{9D8B030D-6E8A-4147-A177-3AD203B41FA5}">
                      <a16:colId xmlns:a16="http://schemas.microsoft.com/office/drawing/2014/main" val="2526011948"/>
                    </a:ext>
                  </a:extLst>
                </a:gridCol>
                <a:gridCol w="5048955">
                  <a:extLst>
                    <a:ext uri="{9D8B030D-6E8A-4147-A177-3AD203B41FA5}">
                      <a16:colId xmlns:a16="http://schemas.microsoft.com/office/drawing/2014/main" val="3956814825"/>
                    </a:ext>
                  </a:extLst>
                </a:gridCol>
              </a:tblGrid>
              <a:tr h="496720">
                <a:tc>
                  <a:txBody>
                    <a:bodyPr/>
                    <a:lstStyle/>
                    <a:p>
                      <a:pPr algn="ctr"/>
                      <a:r>
                        <a:rPr lang="en-US" sz="1400" b="1">
                          <a:solidFill>
                            <a:schemeClr val="tx1"/>
                          </a:solidFill>
                          <a:latin typeface="Arial"/>
                          <a:cs typeface="Arial"/>
                        </a:rPr>
                        <a:t>Overall Accuracy</a:t>
                      </a:r>
                    </a:p>
                  </a:txBody>
                  <a:tcPr anchor="ctr">
                    <a:solidFill>
                      <a:schemeClr val="accent1">
                        <a:lumMod val="40000"/>
                        <a:lumOff val="60000"/>
                      </a:schemeClr>
                    </a:solidFill>
                  </a:tcPr>
                </a:tc>
                <a:tc>
                  <a:txBody>
                    <a:bodyPr/>
                    <a:lstStyle/>
                    <a:p>
                      <a:pPr algn="ctr">
                        <a:lnSpc>
                          <a:spcPct val="107000"/>
                        </a:lnSpc>
                        <a:spcAft>
                          <a:spcPts val="800"/>
                        </a:spcAft>
                      </a:pPr>
                      <a:r>
                        <a:rPr lang="en-US" sz="1800" b="0">
                          <a:solidFill>
                            <a:schemeClr val="tx1"/>
                          </a:solidFill>
                          <a:effectLst/>
                          <a:latin typeface="Arial"/>
                          <a:ea typeface="SimSun"/>
                          <a:cs typeface="Arial"/>
                        </a:rPr>
                        <a:t>74.41%</a:t>
                      </a:r>
                      <a:endParaRPr lang="en-SG" sz="1800" b="0">
                        <a:solidFill>
                          <a:schemeClr val="tx1"/>
                        </a:solidFill>
                        <a:effectLst/>
                        <a:latin typeface="Arial"/>
                        <a:ea typeface="SimSun"/>
                        <a:cs typeface="Arial"/>
                      </a:endParaRPr>
                    </a:p>
                  </a:txBody>
                  <a:tcPr marL="68580" marR="68580" marT="0" marB="0" anchor="ctr">
                    <a:solidFill>
                      <a:schemeClr val="accent1">
                        <a:lumMod val="20000"/>
                        <a:lumOff val="80000"/>
                      </a:schemeClr>
                    </a:solidFill>
                  </a:tcPr>
                </a:tc>
                <a:tc>
                  <a:txBody>
                    <a:bodyPr/>
                    <a:lstStyle/>
                    <a:p>
                      <a:pPr algn="ctr">
                        <a:lnSpc>
                          <a:spcPct val="107000"/>
                        </a:lnSpc>
                        <a:spcAft>
                          <a:spcPts val="800"/>
                        </a:spcAft>
                      </a:pPr>
                      <a:endParaRPr lang="en-SG" sz="1800" b="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solidFill>
                      <a:schemeClr val="accent1">
                        <a:lumMod val="20000"/>
                        <a:lumOff val="80000"/>
                      </a:schemeClr>
                    </a:solidFill>
                  </a:tcPr>
                </a:tc>
                <a:tc>
                  <a:txBody>
                    <a:bodyPr/>
                    <a:lstStyle/>
                    <a:p>
                      <a:pPr lvl="0" algn="ctr">
                        <a:lnSpc>
                          <a:spcPct val="107000"/>
                        </a:lnSpc>
                        <a:spcAft>
                          <a:spcPts val="800"/>
                        </a:spcAft>
                        <a:buNone/>
                      </a:pPr>
                      <a:r>
                        <a:rPr lang="en-US" sz="1800" b="1">
                          <a:solidFill>
                            <a:schemeClr val="accent6">
                              <a:lumMod val="75000"/>
                            </a:schemeClr>
                          </a:solidFill>
                          <a:effectLst/>
                          <a:latin typeface="Arial"/>
                          <a:ea typeface="SimSun"/>
                          <a:cs typeface="Arial"/>
                        </a:rPr>
                        <a:t>85.06%</a:t>
                      </a:r>
                      <a:endParaRPr lang="en-SG" sz="1800" b="1">
                        <a:solidFill>
                          <a:schemeClr val="accent6">
                            <a:lumMod val="75000"/>
                          </a:schemeClr>
                        </a:solidFill>
                        <a:effectLst/>
                        <a:latin typeface="Arial"/>
                        <a:ea typeface="SimSun"/>
                        <a:cs typeface="Arial"/>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259608693"/>
                  </a:ext>
                </a:extLst>
              </a:tr>
              <a:tr h="641860">
                <a:tc>
                  <a:txBody>
                    <a:bodyPr/>
                    <a:lstStyle/>
                    <a:p>
                      <a:pPr algn="ctr"/>
                      <a:r>
                        <a:rPr lang="en-US" sz="1400" b="1">
                          <a:solidFill>
                            <a:schemeClr val="tx1"/>
                          </a:solidFill>
                          <a:latin typeface="Arial"/>
                          <a:cs typeface="Arial"/>
                        </a:rPr>
                        <a:t>False Negative Rate</a:t>
                      </a:r>
                    </a:p>
                  </a:txBody>
                  <a:tcPr anchor="ctr">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lnSpc>
                          <a:spcPct val="107000"/>
                        </a:lnSpc>
                        <a:spcAft>
                          <a:spcPts val="800"/>
                        </a:spcAft>
                      </a:pPr>
                      <a:r>
                        <a:rPr lang="en-US" sz="1800" b="0">
                          <a:solidFill>
                            <a:schemeClr val="tx1"/>
                          </a:solidFill>
                          <a:effectLst/>
                          <a:latin typeface="Arial"/>
                          <a:ea typeface="SimSun"/>
                          <a:cs typeface="Arial"/>
                        </a:rPr>
                        <a:t>30.43%</a:t>
                      </a:r>
                      <a:endParaRPr lang="en-SG" sz="1800" b="0">
                        <a:solidFill>
                          <a:schemeClr val="tx1"/>
                        </a:solidFill>
                        <a:effectLst/>
                        <a:latin typeface="Arial"/>
                        <a:ea typeface="SimSun"/>
                        <a:cs typeface="Arial"/>
                      </a:endParaRPr>
                    </a:p>
                  </a:txBody>
                  <a:tcPr marL="68580" marR="68580" marT="0" marB="0" anchor="ctr">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800"/>
                        </a:spcAft>
                      </a:pPr>
                      <a:endParaRPr lang="en-SG" sz="1800" b="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lvl="0" algn="ctr">
                        <a:lnSpc>
                          <a:spcPct val="107000"/>
                        </a:lnSpc>
                        <a:spcAft>
                          <a:spcPts val="800"/>
                        </a:spcAft>
                        <a:buNone/>
                      </a:pPr>
                      <a:r>
                        <a:rPr lang="en-US" sz="1800" b="1">
                          <a:solidFill>
                            <a:schemeClr val="accent6">
                              <a:lumMod val="75000"/>
                            </a:schemeClr>
                          </a:solidFill>
                          <a:effectLst/>
                          <a:latin typeface="Arial"/>
                          <a:ea typeface="SimSun"/>
                          <a:cs typeface="Arial"/>
                        </a:rPr>
                        <a:t>20.93%</a:t>
                      </a:r>
                      <a:endParaRPr lang="en-SG" sz="1800" b="1">
                        <a:solidFill>
                          <a:schemeClr val="accent6">
                            <a:lumMod val="75000"/>
                          </a:schemeClr>
                        </a:solidFill>
                        <a:effectLst/>
                        <a:latin typeface="Arial"/>
                        <a:ea typeface="SimSun"/>
                        <a:cs typeface="Arial"/>
                      </a:endParaRPr>
                    </a:p>
                  </a:txBody>
                  <a:tcPr marL="68580" marR="68580" marT="0" marB="0" anchor="ctr">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38955125"/>
                  </a:ext>
                </a:extLst>
              </a:tr>
              <a:tr h="482692">
                <a:tc>
                  <a:txBody>
                    <a:bodyPr/>
                    <a:lstStyle/>
                    <a:p>
                      <a:pPr algn="ctr"/>
                      <a:r>
                        <a:rPr lang="en-US" sz="1400" b="1">
                          <a:solidFill>
                            <a:schemeClr val="tx1"/>
                          </a:solidFill>
                          <a:latin typeface="Arial"/>
                          <a:cs typeface="Arial"/>
                        </a:rPr>
                        <a:t>ROC-AUC Score</a:t>
                      </a:r>
                    </a:p>
                  </a:txBody>
                  <a:tcPr anchor="ctr">
                    <a:lnT w="38100" cap="flat" cmpd="sng" algn="ctr">
                      <a:solidFill>
                        <a:schemeClr val="bg1"/>
                      </a:solidFill>
                      <a:prstDash val="solid"/>
                      <a:round/>
                      <a:headEnd type="none" w="med" len="med"/>
                      <a:tailEnd type="none" w="med" len="med"/>
                    </a:lnT>
                    <a:solidFill>
                      <a:schemeClr val="accent1">
                        <a:lumMod val="40000"/>
                        <a:lumOff val="60000"/>
                      </a:schemeClr>
                    </a:solidFill>
                  </a:tcPr>
                </a:tc>
                <a:tc>
                  <a:txBody>
                    <a:bodyPr/>
                    <a:lstStyle/>
                    <a:p>
                      <a:pPr algn="ctr">
                        <a:lnSpc>
                          <a:spcPct val="107000"/>
                        </a:lnSpc>
                        <a:spcAft>
                          <a:spcPts val="800"/>
                        </a:spcAft>
                      </a:pPr>
                      <a:r>
                        <a:rPr lang="en-US" sz="1800" b="0">
                          <a:solidFill>
                            <a:schemeClr val="tx1"/>
                          </a:solidFill>
                          <a:effectLst/>
                          <a:latin typeface="Arial"/>
                          <a:ea typeface="SimSun"/>
                          <a:cs typeface="Arial"/>
                        </a:rPr>
                        <a:t>0.78</a:t>
                      </a:r>
                      <a:endParaRPr lang="en-SG" sz="1800" b="0">
                        <a:solidFill>
                          <a:schemeClr val="tx1"/>
                        </a:solidFill>
                        <a:effectLst/>
                        <a:latin typeface="Arial"/>
                        <a:ea typeface="SimSun"/>
                        <a:cs typeface="Arial"/>
                      </a:endParaRPr>
                    </a:p>
                  </a:txBody>
                  <a:tcPr marL="68580" marR="68580" marT="0" marB="0" anchor="ctr">
                    <a:lnT w="38100" cap="flat" cmpd="sng" algn="ctr">
                      <a:solidFill>
                        <a:schemeClr val="bg1"/>
                      </a:solidFill>
                      <a:prstDash val="solid"/>
                      <a:round/>
                      <a:headEnd type="none" w="med" len="med"/>
                      <a:tailEnd type="none" w="med" len="med"/>
                    </a:lnT>
                    <a:solidFill>
                      <a:schemeClr val="accent1">
                        <a:lumMod val="20000"/>
                        <a:lumOff val="80000"/>
                      </a:schemeClr>
                    </a:solidFill>
                  </a:tcPr>
                </a:tc>
                <a:tc>
                  <a:txBody>
                    <a:bodyPr/>
                    <a:lstStyle/>
                    <a:p>
                      <a:pPr algn="ctr">
                        <a:lnSpc>
                          <a:spcPct val="107000"/>
                        </a:lnSpc>
                        <a:spcAft>
                          <a:spcPts val="800"/>
                        </a:spcAft>
                      </a:pPr>
                      <a:endParaRPr lang="en-SG" sz="1800" b="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T w="38100" cap="flat" cmpd="sng" algn="ctr">
                      <a:solidFill>
                        <a:schemeClr val="bg1"/>
                      </a:solidFill>
                      <a:prstDash val="solid"/>
                      <a:round/>
                      <a:headEnd type="none" w="med" len="med"/>
                      <a:tailEnd type="none" w="med" len="med"/>
                    </a:lnT>
                    <a:solidFill>
                      <a:schemeClr val="accent1">
                        <a:lumMod val="20000"/>
                        <a:lumOff val="80000"/>
                      </a:schemeClr>
                    </a:solidFill>
                  </a:tcPr>
                </a:tc>
                <a:tc>
                  <a:txBody>
                    <a:bodyPr/>
                    <a:lstStyle/>
                    <a:p>
                      <a:pPr lvl="0" algn="ctr">
                        <a:lnSpc>
                          <a:spcPct val="107000"/>
                        </a:lnSpc>
                        <a:spcAft>
                          <a:spcPts val="800"/>
                        </a:spcAft>
                        <a:buNone/>
                      </a:pPr>
                      <a:r>
                        <a:rPr lang="en-US" sz="1800" b="1">
                          <a:solidFill>
                            <a:schemeClr val="accent6">
                              <a:lumMod val="75000"/>
                            </a:schemeClr>
                          </a:solidFill>
                          <a:effectLst/>
                          <a:latin typeface="Arial"/>
                          <a:ea typeface="SimSun"/>
                          <a:cs typeface="Arial"/>
                        </a:rPr>
                        <a:t>0.84</a:t>
                      </a:r>
                      <a:endParaRPr lang="en-SG" sz="1800" b="1">
                        <a:solidFill>
                          <a:schemeClr val="accent6">
                            <a:lumMod val="75000"/>
                          </a:schemeClr>
                        </a:solidFill>
                        <a:effectLst/>
                        <a:latin typeface="Arial"/>
                        <a:ea typeface="SimSun"/>
                        <a:cs typeface="Arial"/>
                      </a:endParaRPr>
                    </a:p>
                  </a:txBody>
                  <a:tcPr marL="68580" marR="68580" marT="0" marB="0" anchor="ctr">
                    <a:lnT w="38100" cap="flat" cmpd="sng" algn="ctr">
                      <a:solidFill>
                        <a:schemeClr val="bg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448829769"/>
                  </a:ext>
                </a:extLst>
              </a:tr>
            </a:tbl>
          </a:graphicData>
        </a:graphic>
      </p:graphicFrame>
      <p:sp>
        <p:nvSpPr>
          <p:cNvPr id="57" name="Google Shape;1827;p80">
            <a:extLst>
              <a:ext uri="{FF2B5EF4-FFF2-40B4-BE49-F238E27FC236}">
                <a16:creationId xmlns:a16="http://schemas.microsoft.com/office/drawing/2014/main" id="{FC8A2CE6-FF6B-364C-E94B-AF89F7288C81}"/>
              </a:ext>
            </a:extLst>
          </p:cNvPr>
          <p:cNvSpPr txBox="1">
            <a:spLocks/>
          </p:cNvSpPr>
          <p:nvPr/>
        </p:nvSpPr>
        <p:spPr>
          <a:xfrm>
            <a:off x="2788972" y="3637971"/>
            <a:ext cx="3324080" cy="511988"/>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lang="en" sz="1400" b="0" kern="0">
                <a:solidFill>
                  <a:schemeClr val="tx1"/>
                </a:solidFill>
                <a:latin typeface="Arial"/>
                <a:cs typeface="Arial"/>
              </a:rPr>
              <a:t>Poor Accuracy </a:t>
            </a:r>
            <a:endParaRPr lang="en" sz="1400" b="0" kern="0">
              <a:solidFill>
                <a:schemeClr val="tx1"/>
              </a:solidFill>
              <a:latin typeface="Arial" panose="020B0604020202020204" pitchFamily="34" charset="0"/>
              <a:cs typeface="Arial" panose="020B0604020202020204" pitchFamily="34" charset="0"/>
            </a:endParaRPr>
          </a:p>
          <a:p>
            <a:pPr algn="ctr">
              <a:buClr>
                <a:srgbClr val="FFFFFF"/>
              </a:buClr>
              <a:defRPr/>
            </a:pPr>
            <a:r>
              <a:rPr lang="en" sz="1400" b="0" kern="0">
                <a:solidFill>
                  <a:schemeClr val="tx1"/>
                </a:solidFill>
                <a:latin typeface="Arial"/>
                <a:cs typeface="Arial"/>
              </a:rPr>
              <a:t>Undesirable FNR &amp; ROC-AUC Score</a:t>
            </a:r>
            <a:endParaRPr lang="en" sz="1400" kern="0">
              <a:solidFill>
                <a:schemeClr val="tx1"/>
              </a:solidFill>
              <a:latin typeface="Arial"/>
              <a:cs typeface="Arial"/>
            </a:endParaRPr>
          </a:p>
        </p:txBody>
      </p:sp>
      <p:sp>
        <p:nvSpPr>
          <p:cNvPr id="70" name="Google Shape;1827;p80">
            <a:extLst>
              <a:ext uri="{FF2B5EF4-FFF2-40B4-BE49-F238E27FC236}">
                <a16:creationId xmlns:a16="http://schemas.microsoft.com/office/drawing/2014/main" id="{5BB88A61-5BC9-C115-7492-356CD0A92F15}"/>
              </a:ext>
            </a:extLst>
          </p:cNvPr>
          <p:cNvSpPr txBox="1">
            <a:spLocks/>
          </p:cNvSpPr>
          <p:nvPr/>
        </p:nvSpPr>
        <p:spPr>
          <a:xfrm>
            <a:off x="7579596" y="3637970"/>
            <a:ext cx="3505126" cy="511988"/>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lang="en" sz="1400" b="0" kern="0">
                <a:solidFill>
                  <a:schemeClr val="tx1"/>
                </a:solidFill>
                <a:latin typeface="Arial"/>
                <a:cs typeface="Arial"/>
              </a:rPr>
              <a:t>Best FNR </a:t>
            </a:r>
            <a:endParaRPr lang="en" sz="1400" b="0" kern="0">
              <a:solidFill>
                <a:schemeClr val="tx1"/>
              </a:solidFill>
              <a:latin typeface="Arial" panose="020B0604020202020204" pitchFamily="34" charset="0"/>
              <a:cs typeface="Arial" panose="020B0604020202020204" pitchFamily="34" charset="0"/>
            </a:endParaRPr>
          </a:p>
          <a:p>
            <a:pPr algn="ctr">
              <a:buClr>
                <a:srgbClr val="FFFFFF"/>
              </a:buClr>
              <a:defRPr/>
            </a:pPr>
            <a:r>
              <a:rPr lang="en" sz="1400" b="0" kern="0">
                <a:solidFill>
                  <a:schemeClr val="tx1"/>
                </a:solidFill>
                <a:latin typeface="Arial"/>
                <a:cs typeface="Arial"/>
              </a:rPr>
              <a:t> Highest Accuracy &amp; ROC AUC Score</a:t>
            </a:r>
            <a:endParaRPr lang="en" sz="1400" kern="0">
              <a:solidFill>
                <a:schemeClr val="tx1"/>
              </a:solidFill>
              <a:latin typeface="Arial" panose="020B0604020202020204" pitchFamily="34" charset="0"/>
              <a:cs typeface="Arial" panose="020B0604020202020204" pitchFamily="34" charset="0"/>
            </a:endParaRPr>
          </a:p>
        </p:txBody>
      </p:sp>
      <p:cxnSp>
        <p:nvCxnSpPr>
          <p:cNvPr id="74" name="Straight Connector 73">
            <a:extLst>
              <a:ext uri="{FF2B5EF4-FFF2-40B4-BE49-F238E27FC236}">
                <a16:creationId xmlns:a16="http://schemas.microsoft.com/office/drawing/2014/main" id="{DB1F4087-BC48-698F-EA69-2CDA45365F01}"/>
              </a:ext>
            </a:extLst>
          </p:cNvPr>
          <p:cNvCxnSpPr>
            <a:cxnSpLocks/>
          </p:cNvCxnSpPr>
          <p:nvPr/>
        </p:nvCxnSpPr>
        <p:spPr>
          <a:xfrm>
            <a:off x="238028" y="3486115"/>
            <a:ext cx="1167495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CD77D9D2-0A6B-ECE4-C0C2-DF0C5B5FA572}"/>
              </a:ext>
            </a:extLst>
          </p:cNvPr>
          <p:cNvGrpSpPr/>
          <p:nvPr/>
        </p:nvGrpSpPr>
        <p:grpSpPr>
          <a:xfrm>
            <a:off x="2630923" y="4421356"/>
            <a:ext cx="4606773" cy="1920755"/>
            <a:chOff x="9130818" y="823227"/>
            <a:chExt cx="4845208" cy="1538227"/>
          </a:xfrm>
        </p:grpSpPr>
        <p:sp>
          <p:nvSpPr>
            <p:cNvPr id="124" name="Rectangle 123">
              <a:extLst>
                <a:ext uri="{FF2B5EF4-FFF2-40B4-BE49-F238E27FC236}">
                  <a16:creationId xmlns:a16="http://schemas.microsoft.com/office/drawing/2014/main" id="{2D0594C3-BAD3-B127-2394-166CC03C857F}"/>
                </a:ext>
              </a:extLst>
            </p:cNvPr>
            <p:cNvSpPr/>
            <p:nvPr/>
          </p:nvSpPr>
          <p:spPr>
            <a:xfrm>
              <a:off x="11470404" y="823227"/>
              <a:ext cx="2505622" cy="15382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28600" indent="-228600">
                <a:buAutoNum type="arabicPeriod"/>
              </a:pPr>
              <a:r>
                <a:rPr lang="en-US" sz="1100">
                  <a:solidFill>
                    <a:schemeClr val="tx1"/>
                  </a:solidFill>
                  <a:latin typeface="Arial"/>
                  <a:cs typeface="Arial"/>
                </a:rPr>
                <a:t>Max Heart Rate</a:t>
              </a:r>
              <a:endParaRPr lang="en-US" sz="1100">
                <a:solidFill>
                  <a:schemeClr val="tx1"/>
                </a:solidFill>
                <a:latin typeface="Arial" panose="020B0604020202020204" pitchFamily="34" charset="0"/>
                <a:cs typeface="Arial" panose="020B0604020202020204" pitchFamily="34" charset="0"/>
              </a:endParaRPr>
            </a:p>
            <a:p>
              <a:pPr marL="228600" indent="-228600">
                <a:buAutoNum type="arabicPeriod"/>
              </a:pPr>
              <a:r>
                <a:rPr lang="en-US" sz="1100">
                  <a:solidFill>
                    <a:schemeClr val="tx1"/>
                  </a:solidFill>
                  <a:latin typeface="Arial"/>
                  <a:cs typeface="Arial"/>
                </a:rPr>
                <a:t>Number of major vessels</a:t>
              </a:r>
              <a:endParaRPr lang="en-US" sz="1100">
                <a:solidFill>
                  <a:schemeClr val="tx1"/>
                </a:solidFill>
                <a:latin typeface="Arial" panose="020B0604020202020204" pitchFamily="34" charset="0"/>
                <a:cs typeface="Arial" panose="020B0604020202020204" pitchFamily="34" charset="0"/>
              </a:endParaRPr>
            </a:p>
            <a:p>
              <a:pPr marL="228600" indent="-228600">
                <a:buAutoNum type="arabicPeriod"/>
              </a:pPr>
              <a:r>
                <a:rPr lang="en-US" sz="1100">
                  <a:solidFill>
                    <a:schemeClr val="tx1"/>
                  </a:solidFill>
                  <a:latin typeface="Arial"/>
                  <a:cs typeface="Arial"/>
                </a:rPr>
                <a:t>Chest Pain</a:t>
              </a:r>
              <a:endParaRPr lang="en-US" sz="1100">
                <a:solidFill>
                  <a:schemeClr val="tx1"/>
                </a:solidFill>
                <a:latin typeface="Arial" panose="020B0604020202020204" pitchFamily="34" charset="0"/>
                <a:cs typeface="Arial" panose="020B0604020202020204" pitchFamily="34" charset="0"/>
              </a:endParaRPr>
            </a:p>
            <a:p>
              <a:pPr marL="228600" indent="-228600">
                <a:buAutoNum type="arabicPeriod"/>
              </a:pPr>
              <a:r>
                <a:rPr lang="en-US" sz="1100">
                  <a:solidFill>
                    <a:schemeClr val="tx1"/>
                  </a:solidFill>
                  <a:latin typeface="Arial"/>
                  <a:cs typeface="Arial"/>
                </a:rPr>
                <a:t>Age</a:t>
              </a:r>
              <a:endParaRPr lang="en-US" sz="1100">
                <a:solidFill>
                  <a:schemeClr val="tx1"/>
                </a:solidFill>
                <a:latin typeface="Arial" panose="020B0604020202020204" pitchFamily="34" charset="0"/>
                <a:cs typeface="Arial" panose="020B0604020202020204" pitchFamily="34" charset="0"/>
              </a:endParaRPr>
            </a:p>
            <a:p>
              <a:pPr marL="228600" indent="-228600">
                <a:buAutoNum type="arabicPeriod"/>
              </a:pPr>
              <a:r>
                <a:rPr lang="en-US" sz="1100">
                  <a:solidFill>
                    <a:schemeClr val="tx1"/>
                  </a:solidFill>
                  <a:latin typeface="Arial"/>
                  <a:cs typeface="Arial"/>
                </a:rPr>
                <a:t>Exercise Induced Angina</a:t>
              </a:r>
              <a:endParaRPr lang="en-US" sz="1100">
                <a:solidFill>
                  <a:schemeClr val="tx1"/>
                </a:solidFill>
                <a:latin typeface="Arial" panose="020B0604020202020204" pitchFamily="34" charset="0"/>
                <a:cs typeface="Arial" panose="020B0604020202020204" pitchFamily="34" charset="0"/>
              </a:endParaRPr>
            </a:p>
            <a:p>
              <a:pPr marL="228600" indent="-228600">
                <a:buAutoNum type="arabicPeriod"/>
              </a:pPr>
              <a:r>
                <a:rPr lang="en-US" sz="1100">
                  <a:solidFill>
                    <a:schemeClr val="tx1"/>
                  </a:solidFill>
                  <a:latin typeface="Arial"/>
                  <a:cs typeface="Arial"/>
                </a:rPr>
                <a:t>Cholesterol</a:t>
              </a:r>
              <a:endParaRPr lang="en-US" sz="1100">
                <a:solidFill>
                  <a:schemeClr val="tx1"/>
                </a:solidFill>
                <a:latin typeface="Arial" panose="020B0604020202020204" pitchFamily="34" charset="0"/>
                <a:cs typeface="Arial" panose="020B0604020202020204" pitchFamily="34" charset="0"/>
              </a:endParaRPr>
            </a:p>
            <a:p>
              <a:pPr marL="228600" indent="-228600">
                <a:buAutoNum type="arabicPeriod"/>
              </a:pPr>
              <a:r>
                <a:rPr lang="en-US" sz="1100">
                  <a:solidFill>
                    <a:schemeClr val="tx1"/>
                  </a:solidFill>
                  <a:latin typeface="Arial"/>
                  <a:cs typeface="Arial"/>
                </a:rPr>
                <a:t>Resting Blood Pressure</a:t>
              </a:r>
              <a:endParaRPr lang="en-US" sz="1100">
                <a:solidFill>
                  <a:schemeClr val="tx1"/>
                </a:solidFill>
                <a:latin typeface="Arial" panose="020B0604020202020204" pitchFamily="34" charset="0"/>
                <a:cs typeface="Arial" panose="020B0604020202020204" pitchFamily="34" charset="0"/>
              </a:endParaRPr>
            </a:p>
            <a:p>
              <a:pPr marL="228600" indent="-228600">
                <a:buAutoNum type="arabicPeriod"/>
              </a:pPr>
              <a:r>
                <a:rPr lang="en-US" sz="1100">
                  <a:solidFill>
                    <a:schemeClr val="tx1"/>
                  </a:solidFill>
                  <a:latin typeface="Arial"/>
                  <a:cs typeface="Arial"/>
                </a:rPr>
                <a:t>Sex</a:t>
              </a:r>
            </a:p>
            <a:p>
              <a:pPr marL="228600" indent="-228600">
                <a:buAutoNum type="arabicPeriod"/>
              </a:pPr>
              <a:r>
                <a:rPr lang="en-US" sz="1100">
                  <a:solidFill>
                    <a:schemeClr val="tx1"/>
                  </a:solidFill>
                  <a:latin typeface="Arial"/>
                  <a:cs typeface="Arial"/>
                </a:rPr>
                <a:t>O2 Saturation</a:t>
              </a:r>
            </a:p>
            <a:p>
              <a:pPr marL="228600" indent="-228600">
                <a:buAutoNum type="arabicPeriod"/>
              </a:pPr>
              <a:r>
                <a:rPr lang="en-US" sz="1100">
                  <a:solidFill>
                    <a:schemeClr val="tx1"/>
                  </a:solidFill>
                  <a:latin typeface="Arial"/>
                  <a:cs typeface="Arial"/>
                </a:rPr>
                <a:t>Rest ECG</a:t>
              </a:r>
            </a:p>
            <a:p>
              <a:pPr marL="228600" indent="-228600">
                <a:buAutoNum type="arabicPeriod"/>
              </a:pPr>
              <a:r>
                <a:rPr lang="en-US" sz="1100">
                  <a:solidFill>
                    <a:schemeClr val="tx1"/>
                  </a:solidFill>
                  <a:latin typeface="Arial"/>
                  <a:cs typeface="Arial"/>
                </a:rPr>
                <a:t>Fasting Blood Sugar</a:t>
              </a:r>
              <a:endParaRPr lang="en-US" sz="1100">
                <a:solidFill>
                  <a:schemeClr val="tx1"/>
                </a:solidFill>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832B126A-9A1C-79A9-14E7-0EF0FA2B2007}"/>
                </a:ext>
              </a:extLst>
            </p:cNvPr>
            <p:cNvSpPr/>
            <p:nvPr/>
          </p:nvSpPr>
          <p:spPr>
            <a:xfrm>
              <a:off x="9130818" y="1200264"/>
              <a:ext cx="2239438" cy="8912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Important Features </a:t>
              </a:r>
              <a:endParaRPr lang="en-US">
                <a:solidFill>
                  <a:schemeClr val="tx1"/>
                </a:solidFill>
                <a:latin typeface="Arial"/>
                <a:cs typeface="Arial"/>
              </a:endParaRPr>
            </a:p>
            <a:p>
              <a:pPr algn="ctr"/>
              <a:r>
                <a:rPr lang="en-US" sz="1600" b="1">
                  <a:solidFill>
                    <a:schemeClr val="tx1"/>
                  </a:solidFill>
                  <a:latin typeface="Arial"/>
                  <a:cs typeface="Arial"/>
                </a:rPr>
                <a:t>used in </a:t>
              </a:r>
              <a:endParaRPr lang="en-US">
                <a:solidFill>
                  <a:schemeClr val="tx1"/>
                </a:solidFill>
                <a:latin typeface="Arial"/>
                <a:cs typeface="Arial"/>
              </a:endParaRPr>
            </a:p>
            <a:p>
              <a:pPr algn="ctr"/>
              <a:r>
                <a:rPr lang="en-US" sz="1600" b="1">
                  <a:solidFill>
                    <a:schemeClr val="tx1"/>
                  </a:solidFill>
                  <a:latin typeface="Arial"/>
                  <a:cs typeface="Arial"/>
                </a:rPr>
                <a:t>Random Forest</a:t>
              </a:r>
              <a:endParaRPr lang="en-US">
                <a:solidFill>
                  <a:schemeClr val="tx1"/>
                </a:solidFill>
                <a:latin typeface="Arial"/>
                <a:cs typeface="Arial"/>
              </a:endParaRPr>
            </a:p>
          </p:txBody>
        </p:sp>
      </p:grpSp>
      <p:sp>
        <p:nvSpPr>
          <p:cNvPr id="60" name="Slide Number Placeholder 1">
            <a:extLst>
              <a:ext uri="{FF2B5EF4-FFF2-40B4-BE49-F238E27FC236}">
                <a16:creationId xmlns:a16="http://schemas.microsoft.com/office/drawing/2014/main" id="{6EF4EC1C-B835-1CCB-1748-9C8AD9A1F046}"/>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sp>
        <p:nvSpPr>
          <p:cNvPr id="71" name="Rectangle 70">
            <a:extLst>
              <a:ext uri="{FF2B5EF4-FFF2-40B4-BE49-F238E27FC236}">
                <a16:creationId xmlns:a16="http://schemas.microsoft.com/office/drawing/2014/main" id="{FDA31E80-525E-C45B-3BB4-102617B4431B}"/>
              </a:ext>
            </a:extLst>
          </p:cNvPr>
          <p:cNvSpPr/>
          <p:nvPr/>
        </p:nvSpPr>
        <p:spPr>
          <a:xfrm>
            <a:off x="6679667" y="686119"/>
            <a:ext cx="5300795" cy="3634140"/>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EEB753D5-C033-CA06-5BFD-8F1121F1A4B0}"/>
              </a:ext>
            </a:extLst>
          </p:cNvPr>
          <p:cNvSpPr txBox="1"/>
          <p:nvPr/>
        </p:nvSpPr>
        <p:spPr>
          <a:xfrm>
            <a:off x="7871966" y="4863861"/>
            <a:ext cx="3242847" cy="1077218"/>
          </a:xfrm>
          <a:prstGeom prst="rect">
            <a:avLst/>
          </a:prstGeom>
          <a:noFill/>
          <a:ln w="19050">
            <a:solidFill>
              <a:srgbClr val="F5B183"/>
            </a:solidFill>
          </a:ln>
        </p:spPr>
        <p:txBody>
          <a:bodyPr wrap="square" lIns="91440" tIns="45720" rIns="91440" bIns="45720" rtlCol="0" anchor="t">
            <a:spAutoFit/>
          </a:bodyPr>
          <a:lstStyle/>
          <a:p>
            <a:pPr algn="ctr"/>
            <a:r>
              <a:rPr lang="en-US" sz="1600" b="1">
                <a:latin typeface="Avenir Next LT Pro"/>
              </a:rPr>
              <a:t>How can end-user (doctors) </a:t>
            </a:r>
            <a:r>
              <a:rPr lang="en-US" sz="1600" b="1">
                <a:solidFill>
                  <a:srgbClr val="00408D"/>
                </a:solidFill>
                <a:latin typeface="Avenir Next LT Pro"/>
              </a:rPr>
              <a:t>interpret prediction result </a:t>
            </a:r>
            <a:r>
              <a:rPr lang="en-US" sz="1600" b="1">
                <a:latin typeface="Avenir Next LT Pro"/>
              </a:rPr>
              <a:t>– high risk / low risk, and </a:t>
            </a:r>
            <a:r>
              <a:rPr lang="en-US" sz="1600" b="1">
                <a:solidFill>
                  <a:srgbClr val="00408D"/>
                </a:solidFill>
                <a:latin typeface="Avenir Next LT Pro"/>
              </a:rPr>
              <a:t>proceed </a:t>
            </a:r>
            <a:r>
              <a:rPr lang="en-US" sz="1600" b="1">
                <a:latin typeface="Avenir Next LT Pro"/>
              </a:rPr>
              <a:t>from this result?</a:t>
            </a:r>
            <a:endParaRPr lang="en-US" sz="1600">
              <a:latin typeface="Avenir Next LT Pro"/>
            </a:endParaRPr>
          </a:p>
        </p:txBody>
      </p:sp>
      <p:cxnSp>
        <p:nvCxnSpPr>
          <p:cNvPr id="97" name="Straight Connector 96">
            <a:extLst>
              <a:ext uri="{FF2B5EF4-FFF2-40B4-BE49-F238E27FC236}">
                <a16:creationId xmlns:a16="http://schemas.microsoft.com/office/drawing/2014/main" id="{F7CE8BE2-F2BA-EB6F-26CB-F1B02C29EF42}"/>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pic>
        <p:nvPicPr>
          <p:cNvPr id="100" name="Picture 100" descr="Logo&#10;&#10;Description automatically generated">
            <a:extLst>
              <a:ext uri="{FF2B5EF4-FFF2-40B4-BE49-F238E27FC236}">
                <a16:creationId xmlns:a16="http://schemas.microsoft.com/office/drawing/2014/main" id="{A3E50FA4-4136-FFEC-F699-7AC239FFF4AD}"/>
              </a:ext>
            </a:extLst>
          </p:cNvPr>
          <p:cNvPicPr>
            <a:picLocks noChangeAspect="1"/>
          </p:cNvPicPr>
          <p:nvPr/>
        </p:nvPicPr>
        <p:blipFill>
          <a:blip r:embed="rId4"/>
          <a:stretch>
            <a:fillRect/>
          </a:stretch>
        </p:blipFill>
        <p:spPr>
          <a:xfrm>
            <a:off x="239484" y="4379686"/>
            <a:ext cx="1955796" cy="1962426"/>
          </a:xfrm>
          <a:prstGeom prst="rect">
            <a:avLst/>
          </a:prstGeom>
        </p:spPr>
      </p:pic>
      <p:pic>
        <p:nvPicPr>
          <p:cNvPr id="101" name="Picture 101">
            <a:extLst>
              <a:ext uri="{FF2B5EF4-FFF2-40B4-BE49-F238E27FC236}">
                <a16:creationId xmlns:a16="http://schemas.microsoft.com/office/drawing/2014/main" id="{E4A40908-1A81-0120-5E0F-7937AAF6C994}"/>
              </a:ext>
            </a:extLst>
          </p:cNvPr>
          <p:cNvPicPr>
            <a:picLocks noChangeAspect="1"/>
          </p:cNvPicPr>
          <p:nvPr/>
        </p:nvPicPr>
        <p:blipFill>
          <a:blip r:embed="rId5"/>
          <a:stretch>
            <a:fillRect/>
          </a:stretch>
        </p:blipFill>
        <p:spPr>
          <a:xfrm>
            <a:off x="6932385" y="997403"/>
            <a:ext cx="533400" cy="552450"/>
          </a:xfrm>
          <a:prstGeom prst="rect">
            <a:avLst/>
          </a:prstGeom>
        </p:spPr>
      </p:pic>
    </p:spTree>
    <p:extLst>
      <p:ext uri="{BB962C8B-B14F-4D97-AF65-F5344CB8AC3E}">
        <p14:creationId xmlns:p14="http://schemas.microsoft.com/office/powerpoint/2010/main" val="3291461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AC6F36-FFB8-EB66-77EE-821293A1A87B}"/>
              </a:ext>
            </a:extLst>
          </p:cNvPr>
          <p:cNvSpPr>
            <a:spLocks noGrp="1"/>
          </p:cNvSpPr>
          <p:nvPr>
            <p:ph type="sldNum" sz="quarter" idx="12"/>
          </p:nvPr>
        </p:nvSpPr>
        <p:spPr/>
        <p:txBody>
          <a:bodyPr/>
          <a:lstStyle/>
          <a:p>
            <a:fld id="{330EA680-D336-4FF7-8B7A-9848BB0A1C32}" type="slidenum">
              <a:rPr lang="en-GB" smtClean="0"/>
              <a:pPr/>
              <a:t>25</a:t>
            </a:fld>
            <a:endParaRPr lang="en-GB"/>
          </a:p>
        </p:txBody>
      </p:sp>
      <p:sp>
        <p:nvSpPr>
          <p:cNvPr id="4" name="TextBox 3">
            <a:extLst>
              <a:ext uri="{FF2B5EF4-FFF2-40B4-BE49-F238E27FC236}">
                <a16:creationId xmlns:a16="http://schemas.microsoft.com/office/drawing/2014/main" id="{68D014B1-FD98-867E-014E-03BB81B6D402}"/>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a:latin typeface="Avenir Next LT Pro" panose="020B0504020202020204" pitchFamily="34" charset="77"/>
                <a:cs typeface="Arial"/>
              </a:rPr>
              <a:t>Stage 2: </a:t>
            </a:r>
            <a:r>
              <a:rPr lang="en-US" sz="2400" b="1" i="1">
                <a:solidFill>
                  <a:srgbClr val="372DA0"/>
                </a:solidFill>
                <a:latin typeface="Avenir Next LT Pro" panose="020B0504020202020204" pitchFamily="34" charset="77"/>
                <a:cs typeface="Arial"/>
              </a:rPr>
              <a:t>Primary Care Prediction – </a:t>
            </a:r>
            <a:r>
              <a:rPr lang="en-US" sz="2400" b="1">
                <a:latin typeface="Avenir Next LT Pro" panose="020B0504020202020204" pitchFamily="34" charset="77"/>
                <a:cs typeface="Arial"/>
              </a:rPr>
              <a:t>Model Explainer</a:t>
            </a:r>
            <a:endParaRPr lang="en-US" sz="2400" b="1">
              <a:solidFill>
                <a:srgbClr val="372DA0"/>
              </a:solidFill>
              <a:latin typeface="Avenir Next LT Pro" panose="020B0504020202020204" pitchFamily="34" charset="77"/>
              <a:cs typeface="Arial"/>
            </a:endParaRPr>
          </a:p>
        </p:txBody>
      </p:sp>
      <p:sp>
        <p:nvSpPr>
          <p:cNvPr id="6" name="Rectangle 5">
            <a:extLst>
              <a:ext uri="{FF2B5EF4-FFF2-40B4-BE49-F238E27FC236}">
                <a16:creationId xmlns:a16="http://schemas.microsoft.com/office/drawing/2014/main" id="{73173D01-C0E6-EBD4-C4F0-7952B96B29BB}"/>
              </a:ext>
            </a:extLst>
          </p:cNvPr>
          <p:cNvSpPr/>
          <p:nvPr/>
        </p:nvSpPr>
        <p:spPr>
          <a:xfrm>
            <a:off x="399367" y="861785"/>
            <a:ext cx="6661830" cy="266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Sample Analytic Report about a Patient for A Doctor</a:t>
            </a:r>
            <a:endParaRPr lang="en-US" b="1">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1818DE-92BF-DA2E-638B-92BD77700D40}"/>
              </a:ext>
            </a:extLst>
          </p:cNvPr>
          <p:cNvSpPr txBox="1"/>
          <p:nvPr/>
        </p:nvSpPr>
        <p:spPr>
          <a:xfrm>
            <a:off x="399367" y="1277466"/>
            <a:ext cx="6552973" cy="1077218"/>
          </a:xfrm>
          <a:prstGeom prst="rect">
            <a:avLst/>
          </a:prstGeom>
          <a:noFill/>
          <a:ln w="19050">
            <a:solidFill>
              <a:srgbClr val="F5B183"/>
            </a:solidFill>
          </a:ln>
          <a:effectLst>
            <a:glow rad="63500">
              <a:schemeClr val="accent2">
                <a:satMod val="175000"/>
                <a:alpha val="40000"/>
              </a:schemeClr>
            </a:glow>
          </a:effectLst>
        </p:spPr>
        <p:txBody>
          <a:bodyPr wrap="square" lIns="91440" tIns="45720" rIns="91440" bIns="45720" rtlCol="0" anchor="t">
            <a:spAutoFit/>
          </a:bodyPr>
          <a:lstStyle/>
          <a:p>
            <a:pPr algn="ctr"/>
            <a:r>
              <a:rPr lang="en-US" sz="1600">
                <a:latin typeface="Avenir Next LT Pro"/>
              </a:rPr>
              <a:t>Danger! The patient is at </a:t>
            </a:r>
            <a:r>
              <a:rPr lang="en-US" sz="1600" b="1">
                <a:solidFill>
                  <a:srgbClr val="00408D"/>
                </a:solidFill>
                <a:latin typeface="Avenir Next LT Pro"/>
              </a:rPr>
              <a:t>high-risk</a:t>
            </a:r>
            <a:r>
              <a:rPr lang="en-US" sz="1600">
                <a:latin typeface="Avenir Next LT Pro"/>
              </a:rPr>
              <a:t> for heart disease. </a:t>
            </a:r>
            <a:endParaRPr lang="en-US" sz="1600">
              <a:latin typeface="Avenir Next LT Pro" panose="020B0504020202020204" pitchFamily="34" charset="77"/>
            </a:endParaRPr>
          </a:p>
          <a:p>
            <a:pPr algn="ctr"/>
            <a:r>
              <a:rPr lang="en-US" sz="1600">
                <a:latin typeface="Avenir Next LT Pro"/>
              </a:rPr>
              <a:t>The following factors (in blue) </a:t>
            </a:r>
            <a:r>
              <a:rPr lang="en-US" sz="1600" b="1">
                <a:solidFill>
                  <a:srgbClr val="00408D"/>
                </a:solidFill>
                <a:latin typeface="Avenir Next LT Pro"/>
              </a:rPr>
              <a:t>contribute </a:t>
            </a:r>
            <a:r>
              <a:rPr lang="en-US" sz="1600">
                <a:latin typeface="Avenir Next LT Pro"/>
              </a:rPr>
              <a:t>to the patient's high risk heart health. Conduct a more </a:t>
            </a:r>
            <a:r>
              <a:rPr lang="en-US" sz="1600" b="1">
                <a:solidFill>
                  <a:srgbClr val="00408D"/>
                </a:solidFill>
                <a:latin typeface="Avenir Next LT Pro"/>
              </a:rPr>
              <a:t>detailed medical test / administer treatments</a:t>
            </a:r>
            <a:r>
              <a:rPr lang="en-US" sz="1600">
                <a:latin typeface="Avenir Next LT Pro"/>
              </a:rPr>
              <a:t> in those areas. </a:t>
            </a:r>
            <a:endParaRPr lang="en-US" sz="1600">
              <a:latin typeface="Avenir Next LT Pro" panose="020B0504020202020204" pitchFamily="34" charset="77"/>
            </a:endParaRPr>
          </a:p>
        </p:txBody>
      </p:sp>
      <p:grpSp>
        <p:nvGrpSpPr>
          <p:cNvPr id="8" name="Group 7">
            <a:extLst>
              <a:ext uri="{FF2B5EF4-FFF2-40B4-BE49-F238E27FC236}">
                <a16:creationId xmlns:a16="http://schemas.microsoft.com/office/drawing/2014/main" id="{BE3D9C3A-E2E5-3B29-21A5-00800FC77710}"/>
              </a:ext>
            </a:extLst>
          </p:cNvPr>
          <p:cNvGrpSpPr/>
          <p:nvPr/>
        </p:nvGrpSpPr>
        <p:grpSpPr>
          <a:xfrm>
            <a:off x="7443948" y="861785"/>
            <a:ext cx="4466114" cy="5209963"/>
            <a:chOff x="7663961" y="39680"/>
            <a:chExt cx="4697268" cy="5890884"/>
          </a:xfrm>
        </p:grpSpPr>
        <p:sp>
          <p:nvSpPr>
            <p:cNvPr id="9" name="Rectangle 8">
              <a:extLst>
                <a:ext uri="{FF2B5EF4-FFF2-40B4-BE49-F238E27FC236}">
                  <a16:creationId xmlns:a16="http://schemas.microsoft.com/office/drawing/2014/main" id="{412828E5-7C67-258A-5A08-35FF95D9F2D7}"/>
                </a:ext>
              </a:extLst>
            </p:cNvPr>
            <p:cNvSpPr/>
            <p:nvPr/>
          </p:nvSpPr>
          <p:spPr>
            <a:xfrm>
              <a:off x="7663961" y="2104381"/>
              <a:ext cx="4693220" cy="10706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Enables Global Interpretability</a:t>
              </a:r>
            </a:p>
            <a:p>
              <a:pPr algn="ctr"/>
              <a:r>
                <a:rPr lang="en-US" sz="1200">
                  <a:solidFill>
                    <a:schemeClr val="tx1"/>
                  </a:solidFill>
                  <a:latin typeface="Arial"/>
                  <a:cs typeface="Arial"/>
                </a:rPr>
                <a:t>The collective SHAP values can show </a:t>
              </a:r>
              <a:r>
                <a:rPr lang="en-US" sz="1200" b="1">
                  <a:solidFill>
                    <a:srgbClr val="372DA0"/>
                  </a:solidFill>
                  <a:latin typeface="Arial"/>
                  <a:cs typeface="Arial"/>
                </a:rPr>
                <a:t>how much</a:t>
              </a:r>
              <a:r>
                <a:rPr lang="en-US" sz="1200">
                  <a:solidFill>
                    <a:schemeClr val="tx1"/>
                  </a:solidFill>
                  <a:latin typeface="Arial"/>
                  <a:cs typeface="Arial"/>
                </a:rPr>
                <a:t> each predictor contributes, either </a:t>
              </a:r>
              <a:r>
                <a:rPr lang="en-US" sz="1200" b="1">
                  <a:solidFill>
                    <a:srgbClr val="372DA0"/>
                  </a:solidFill>
                  <a:latin typeface="Arial"/>
                  <a:cs typeface="Arial"/>
                </a:rPr>
                <a:t>positively</a:t>
              </a:r>
              <a:r>
                <a:rPr lang="en-US" sz="1200">
                  <a:solidFill>
                    <a:schemeClr val="tx1"/>
                  </a:solidFill>
                  <a:latin typeface="Arial"/>
                  <a:cs typeface="Arial"/>
                </a:rPr>
                <a:t> or </a:t>
              </a:r>
              <a:r>
                <a:rPr lang="en-US" sz="1200" b="1">
                  <a:solidFill>
                    <a:srgbClr val="372DA0"/>
                  </a:solidFill>
                  <a:latin typeface="Arial"/>
                  <a:cs typeface="Arial"/>
                </a:rPr>
                <a:t>negatively</a:t>
              </a:r>
              <a:r>
                <a:rPr lang="en-US" sz="1200">
                  <a:solidFill>
                    <a:schemeClr val="tx1"/>
                  </a:solidFill>
                  <a:latin typeface="Arial"/>
                  <a:cs typeface="Arial"/>
                </a:rPr>
                <a:t>, to the target variable.</a:t>
              </a:r>
            </a:p>
          </p:txBody>
        </p:sp>
        <p:sp>
          <p:nvSpPr>
            <p:cNvPr id="10" name="Rectangle 9">
              <a:extLst>
                <a:ext uri="{FF2B5EF4-FFF2-40B4-BE49-F238E27FC236}">
                  <a16:creationId xmlns:a16="http://schemas.microsoft.com/office/drawing/2014/main" id="{63D2B948-3577-4DB5-4B88-17935E7CD23F}"/>
                </a:ext>
              </a:extLst>
            </p:cNvPr>
            <p:cNvSpPr/>
            <p:nvPr/>
          </p:nvSpPr>
          <p:spPr>
            <a:xfrm>
              <a:off x="7668009" y="39680"/>
              <a:ext cx="4693220" cy="650734"/>
            </a:xfrm>
            <a:prstGeom prst="rect">
              <a:avLst/>
            </a:prstGeom>
            <a:solidFill>
              <a:srgbClr val="2D2D8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bg1"/>
                </a:solidFill>
                <a:latin typeface="Arial"/>
                <a:cs typeface="Arial"/>
              </a:endParaRPr>
            </a:p>
            <a:p>
              <a:pPr algn="ctr"/>
              <a:r>
                <a:rPr lang="en-US" sz="1600" b="1" u="sng">
                  <a:latin typeface="Arial"/>
                  <a:ea typeface="+mn-lt"/>
                  <a:cs typeface="+mn-lt"/>
                </a:rPr>
                <a:t>SH</a:t>
              </a:r>
              <a:r>
                <a:rPr lang="en-US" sz="1600" b="1">
                  <a:latin typeface="Arial"/>
                  <a:ea typeface="+mn-lt"/>
                  <a:cs typeface="+mn-lt"/>
                </a:rPr>
                <a:t>apley </a:t>
              </a:r>
              <a:r>
                <a:rPr lang="en-US" sz="1600" b="1" u="sng">
                  <a:latin typeface="Arial"/>
                  <a:ea typeface="+mn-lt"/>
                  <a:cs typeface="+mn-lt"/>
                </a:rPr>
                <a:t>A</a:t>
              </a:r>
              <a:r>
                <a:rPr lang="en-US" sz="1600" b="1">
                  <a:latin typeface="Arial"/>
                  <a:ea typeface="+mn-lt"/>
                  <a:cs typeface="+mn-lt"/>
                </a:rPr>
                <a:t>dditive ex</a:t>
              </a:r>
              <a:r>
                <a:rPr lang="en-US" sz="1600" b="1" u="sng">
                  <a:latin typeface="Arial"/>
                  <a:ea typeface="+mn-lt"/>
                  <a:cs typeface="+mn-lt"/>
                </a:rPr>
                <a:t>P</a:t>
              </a:r>
              <a:r>
                <a:rPr lang="en-US" sz="1600" b="1">
                  <a:latin typeface="Arial"/>
                  <a:ea typeface="+mn-lt"/>
                  <a:cs typeface="+mn-lt"/>
                </a:rPr>
                <a:t>lanations</a:t>
              </a:r>
              <a:endParaRPr lang="en-US" sz="1600" b="1">
                <a:latin typeface="Arial"/>
                <a:ea typeface="Calibri"/>
                <a:cs typeface="Calibri"/>
              </a:endParaRPr>
            </a:p>
            <a:p>
              <a:pPr algn="ctr"/>
              <a:r>
                <a:rPr lang="en-US" sz="1600" b="1">
                  <a:solidFill>
                    <a:schemeClr val="bg1"/>
                  </a:solidFill>
                  <a:latin typeface="Arial"/>
                  <a:cs typeface="Arial"/>
                </a:rPr>
                <a:t>(SHAP)</a:t>
              </a:r>
            </a:p>
            <a:p>
              <a:pPr lvl="1"/>
              <a:endParaRPr lang="en-US">
                <a:solidFill>
                  <a:schemeClr val="bg1"/>
                </a:solidFill>
              </a:endParaRPr>
            </a:p>
          </p:txBody>
        </p:sp>
        <p:sp>
          <p:nvSpPr>
            <p:cNvPr id="11" name="Rectangle 10">
              <a:extLst>
                <a:ext uri="{FF2B5EF4-FFF2-40B4-BE49-F238E27FC236}">
                  <a16:creationId xmlns:a16="http://schemas.microsoft.com/office/drawing/2014/main" id="{3C7179D3-6E35-2D0A-DAF5-3BB3DD5AB76B}"/>
                </a:ext>
              </a:extLst>
            </p:cNvPr>
            <p:cNvSpPr/>
            <p:nvPr/>
          </p:nvSpPr>
          <p:spPr>
            <a:xfrm>
              <a:off x="7663961" y="3259729"/>
              <a:ext cx="4693220" cy="137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US" sz="1600" b="1">
                  <a:solidFill>
                    <a:schemeClr val="tx1"/>
                  </a:solidFill>
                  <a:latin typeface="Arial"/>
                  <a:cs typeface="Arial"/>
                </a:rPr>
                <a:t>Enables Local Interpretability</a:t>
              </a:r>
              <a:endParaRPr lang="en-US" sz="1600">
                <a:solidFill>
                  <a:schemeClr val="tx1"/>
                </a:solidFill>
                <a:latin typeface="Arial"/>
                <a:ea typeface="+mn-lt"/>
                <a:cs typeface="Arial"/>
              </a:endParaRPr>
            </a:p>
            <a:p>
              <a:pPr algn="ctr"/>
              <a:r>
                <a:rPr lang="en-US" sz="1200">
                  <a:solidFill>
                    <a:schemeClr val="tx1"/>
                  </a:solidFill>
                  <a:latin typeface="Arial"/>
                  <a:cs typeface="Arial"/>
                </a:rPr>
                <a:t>Each prediction has its own set of SHAP values, increasing transparency as it enables doctors to </a:t>
              </a:r>
              <a:r>
                <a:rPr lang="en-US" sz="1200" b="1">
                  <a:solidFill>
                    <a:srgbClr val="372DA0"/>
                  </a:solidFill>
                  <a:latin typeface="Arial"/>
                  <a:cs typeface="Arial"/>
                </a:rPr>
                <a:t>pinpoint </a:t>
              </a:r>
              <a:r>
                <a:rPr lang="en-US" sz="1200">
                  <a:solidFill>
                    <a:schemeClr val="tx1"/>
                  </a:solidFill>
                  <a:latin typeface="Arial"/>
                  <a:cs typeface="Arial"/>
                </a:rPr>
                <a:t>and </a:t>
              </a:r>
              <a:r>
                <a:rPr lang="en-US" sz="1200" b="1">
                  <a:solidFill>
                    <a:srgbClr val="372DA0"/>
                  </a:solidFill>
                  <a:latin typeface="Arial"/>
                  <a:cs typeface="Arial"/>
                </a:rPr>
                <a:t>contrast </a:t>
              </a:r>
              <a:r>
                <a:rPr lang="en-US" sz="1200">
                  <a:solidFill>
                    <a:schemeClr val="tx1"/>
                  </a:solidFill>
                  <a:latin typeface="Arial"/>
                  <a:cs typeface="Arial"/>
                </a:rPr>
                <a:t>the impacts of different features on the prediction</a:t>
              </a:r>
              <a:endParaRPr lang="en-US" sz="1200" b="1">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B509C21-5DF6-4401-5293-6B2999DEC26D}"/>
                </a:ext>
              </a:extLst>
            </p:cNvPr>
            <p:cNvSpPr/>
            <p:nvPr/>
          </p:nvSpPr>
          <p:spPr>
            <a:xfrm>
              <a:off x="7663961" y="4798227"/>
              <a:ext cx="4693220" cy="1132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rial"/>
                  <a:cs typeface="Arial"/>
                </a:rPr>
                <a:t>Trust in Heart Predictions </a:t>
              </a:r>
              <a:endParaRPr lang="en-US" sz="1600">
                <a:solidFill>
                  <a:schemeClr val="tx1"/>
                </a:solidFill>
                <a:ea typeface="+mn-lt"/>
                <a:cs typeface="+mn-lt"/>
              </a:endParaRPr>
            </a:p>
            <a:p>
              <a:pPr algn="ctr"/>
              <a:r>
                <a:rPr lang="en-US" sz="1200">
                  <a:solidFill>
                    <a:schemeClr val="tx1"/>
                  </a:solidFill>
                  <a:latin typeface="Arial"/>
                  <a:cs typeface="Arial"/>
                </a:rPr>
                <a:t>Use positive &amp; negative drivers (variables) </a:t>
              </a:r>
              <a:endParaRPr lang="en-US" sz="1200">
                <a:solidFill>
                  <a:schemeClr val="tx1"/>
                </a:solidFill>
                <a:ea typeface="+mn-lt"/>
                <a:cs typeface="+mn-lt"/>
              </a:endParaRPr>
            </a:p>
            <a:p>
              <a:pPr algn="ctr"/>
              <a:r>
                <a:rPr lang="en-US" sz="1200">
                  <a:solidFill>
                    <a:schemeClr val="tx1"/>
                  </a:solidFill>
                  <a:latin typeface="Arial"/>
                  <a:cs typeface="Arial"/>
                </a:rPr>
                <a:t>to explain prediction results and gain </a:t>
              </a:r>
              <a:endParaRPr lang="en-US">
                <a:solidFill>
                  <a:schemeClr val="tx1"/>
                </a:solidFill>
                <a:latin typeface="Calibri" panose="020F0502020204030204"/>
                <a:ea typeface="Calibri" panose="020F0502020204030204"/>
                <a:cs typeface="Calibri" panose="020F0502020204030204"/>
              </a:endParaRPr>
            </a:p>
            <a:p>
              <a:pPr algn="ctr"/>
              <a:r>
                <a:rPr lang="en-US" sz="1200">
                  <a:solidFill>
                    <a:schemeClr val="tx1"/>
                  </a:solidFill>
                  <a:latin typeface="Arial"/>
                  <a:cs typeface="Arial"/>
                </a:rPr>
                <a:t>doctors and patients' </a:t>
              </a:r>
              <a:r>
                <a:rPr lang="en-US" sz="1200" b="1">
                  <a:solidFill>
                    <a:srgbClr val="372DA0"/>
                  </a:solidFill>
                  <a:latin typeface="Arial"/>
                  <a:cs typeface="Arial"/>
                </a:rPr>
                <a:t>trust</a:t>
              </a:r>
              <a:endParaRPr lang="en-US">
                <a:ea typeface="Calibri"/>
                <a:cs typeface="Calibri"/>
              </a:endParaRPr>
            </a:p>
          </p:txBody>
        </p:sp>
      </p:grpSp>
      <p:sp>
        <p:nvSpPr>
          <p:cNvPr id="15" name="Slide Number Placeholder 1">
            <a:extLst>
              <a:ext uri="{FF2B5EF4-FFF2-40B4-BE49-F238E27FC236}">
                <a16:creationId xmlns:a16="http://schemas.microsoft.com/office/drawing/2014/main" id="{9B28314F-E6C9-1277-4D79-CB7B6416097F}"/>
              </a:ext>
            </a:extLst>
          </p:cNvPr>
          <p:cNvSpPr txBox="1">
            <a:spLocks/>
          </p:cNvSpPr>
          <p:nvPr/>
        </p:nvSpPr>
        <p:spPr>
          <a:xfrm>
            <a:off x="9237262" y="251763"/>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Jing Qiang</a:t>
            </a:r>
            <a:endParaRPr lang="en-US"/>
          </a:p>
        </p:txBody>
      </p:sp>
      <p:cxnSp>
        <p:nvCxnSpPr>
          <p:cNvPr id="16" name="Straight Connector 15">
            <a:extLst>
              <a:ext uri="{FF2B5EF4-FFF2-40B4-BE49-F238E27FC236}">
                <a16:creationId xmlns:a16="http://schemas.microsoft.com/office/drawing/2014/main" id="{BED169E6-F2D9-4A90-0CE7-B0D37801A95D}"/>
              </a:ext>
            </a:extLst>
          </p:cNvPr>
          <p:cNvCxnSpPr>
            <a:cxnSpLocks/>
          </p:cNvCxnSpPr>
          <p:nvPr/>
        </p:nvCxnSpPr>
        <p:spPr>
          <a:xfrm>
            <a:off x="4426858"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pic>
        <p:nvPicPr>
          <p:cNvPr id="17" name="Picture 17" descr="Chart, bar chart&#10;&#10;Description automatically generated">
            <a:extLst>
              <a:ext uri="{FF2B5EF4-FFF2-40B4-BE49-F238E27FC236}">
                <a16:creationId xmlns:a16="http://schemas.microsoft.com/office/drawing/2014/main" id="{2EAED6B1-59CC-5B50-7625-4A77EB3E508E}"/>
              </a:ext>
            </a:extLst>
          </p:cNvPr>
          <p:cNvPicPr>
            <a:picLocks noChangeAspect="1"/>
          </p:cNvPicPr>
          <p:nvPr/>
        </p:nvPicPr>
        <p:blipFill>
          <a:blip r:embed="rId3"/>
          <a:stretch>
            <a:fillRect/>
          </a:stretch>
        </p:blipFill>
        <p:spPr>
          <a:xfrm>
            <a:off x="1270001" y="3416826"/>
            <a:ext cx="4920342" cy="3021550"/>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EF0EC465-A9AE-9B5C-3854-53E3EC465A46}"/>
              </a:ext>
            </a:extLst>
          </p:cNvPr>
          <p:cNvPicPr>
            <a:picLocks noChangeAspect="1"/>
          </p:cNvPicPr>
          <p:nvPr/>
        </p:nvPicPr>
        <p:blipFill>
          <a:blip r:embed="rId4"/>
          <a:stretch>
            <a:fillRect/>
          </a:stretch>
        </p:blipFill>
        <p:spPr>
          <a:xfrm>
            <a:off x="203200" y="2455083"/>
            <a:ext cx="7053943" cy="830235"/>
          </a:xfrm>
          <a:prstGeom prst="rect">
            <a:avLst/>
          </a:prstGeom>
        </p:spPr>
      </p:pic>
      <p:pic>
        <p:nvPicPr>
          <p:cNvPr id="19" name="Picture 19" descr="Diagram&#10;&#10;Description automatically generated">
            <a:extLst>
              <a:ext uri="{FF2B5EF4-FFF2-40B4-BE49-F238E27FC236}">
                <a16:creationId xmlns:a16="http://schemas.microsoft.com/office/drawing/2014/main" id="{268C477F-7B2D-D09F-E9EE-88CE8658849B}"/>
              </a:ext>
            </a:extLst>
          </p:cNvPr>
          <p:cNvPicPr>
            <a:picLocks noChangeAspect="1"/>
          </p:cNvPicPr>
          <p:nvPr/>
        </p:nvPicPr>
        <p:blipFill>
          <a:blip r:embed="rId5"/>
          <a:stretch>
            <a:fillRect/>
          </a:stretch>
        </p:blipFill>
        <p:spPr>
          <a:xfrm>
            <a:off x="7445829" y="1520383"/>
            <a:ext cx="4463142" cy="1081290"/>
          </a:xfrm>
          <a:prstGeom prst="rect">
            <a:avLst/>
          </a:prstGeom>
        </p:spPr>
      </p:pic>
    </p:spTree>
    <p:extLst>
      <p:ext uri="{BB962C8B-B14F-4D97-AF65-F5344CB8AC3E}">
        <p14:creationId xmlns:p14="http://schemas.microsoft.com/office/powerpoint/2010/main" val="1735883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39A0EE-A30A-0F74-571A-79D0B87AA616}"/>
              </a:ext>
            </a:extLst>
          </p:cNvPr>
          <p:cNvPicPr>
            <a:picLocks noChangeAspect="1"/>
          </p:cNvPicPr>
          <p:nvPr/>
        </p:nvPicPr>
        <p:blipFill rotWithShape="1">
          <a:blip r:embed="rId3"/>
          <a:srcRect l="809" t="3056" r="1234" b="3251"/>
          <a:stretch/>
        </p:blipFill>
        <p:spPr>
          <a:xfrm>
            <a:off x="1594364" y="0"/>
            <a:ext cx="8847494" cy="6455883"/>
          </a:xfrm>
          <a:prstGeom prst="rect">
            <a:avLst/>
          </a:prstGeom>
          <a:ln>
            <a:noFill/>
          </a:ln>
        </p:spPr>
      </p:pic>
      <p:sp>
        <p:nvSpPr>
          <p:cNvPr id="2" name="Slide Number Placeholder 1">
            <a:extLst>
              <a:ext uri="{FF2B5EF4-FFF2-40B4-BE49-F238E27FC236}">
                <a16:creationId xmlns:a16="http://schemas.microsoft.com/office/drawing/2014/main" id="{A1DC1D08-1CF8-57B7-7A57-EFF0325674C4}"/>
              </a:ext>
            </a:extLst>
          </p:cNvPr>
          <p:cNvSpPr>
            <a:spLocks noGrp="1"/>
          </p:cNvSpPr>
          <p:nvPr>
            <p:ph type="sldNum" sz="quarter" idx="12"/>
          </p:nvPr>
        </p:nvSpPr>
        <p:spPr/>
        <p:txBody>
          <a:bodyPr/>
          <a:lstStyle/>
          <a:p>
            <a:fld id="{330EA680-D336-4FF7-8B7A-9848BB0A1C32}" type="slidenum">
              <a:rPr lang="en-GB" smtClean="0"/>
              <a:pPr/>
              <a:t>26</a:t>
            </a:fld>
            <a:endParaRPr lang="en-GB"/>
          </a:p>
        </p:txBody>
      </p:sp>
      <p:sp>
        <p:nvSpPr>
          <p:cNvPr id="4" name="TextBox 3">
            <a:extLst>
              <a:ext uri="{FF2B5EF4-FFF2-40B4-BE49-F238E27FC236}">
                <a16:creationId xmlns:a16="http://schemas.microsoft.com/office/drawing/2014/main" id="{8069E687-68E5-5721-FF60-F13D3878C77B}"/>
              </a:ext>
            </a:extLst>
          </p:cNvPr>
          <p:cNvSpPr txBox="1"/>
          <p:nvPr/>
        </p:nvSpPr>
        <p:spPr>
          <a:xfrm>
            <a:off x="407367" y="35858"/>
            <a:ext cx="2552066" cy="830997"/>
          </a:xfrm>
          <a:prstGeom prst="rect">
            <a:avLst/>
          </a:prstGeom>
          <a:solidFill>
            <a:schemeClr val="bg1"/>
          </a:solidFill>
        </p:spPr>
        <p:txBody>
          <a:bodyPr wrap="square" lIns="91440" tIns="45720" rIns="91440" bIns="45720" rtlCol="0" anchor="t">
            <a:spAutoFit/>
          </a:bodyPr>
          <a:lstStyle/>
          <a:p>
            <a:r>
              <a:rPr lang="en-US" sz="2400" b="1" dirty="0">
                <a:latin typeface="Avenir Next LT Pro" panose="020B0504020202020204" pitchFamily="34" charset="77"/>
                <a:cs typeface="Arial"/>
              </a:rPr>
              <a:t>Business </a:t>
            </a:r>
          </a:p>
          <a:p>
            <a:r>
              <a:rPr lang="en-US" sz="2400" b="1" dirty="0">
                <a:latin typeface="Avenir Next LT Pro" panose="020B0504020202020204" pitchFamily="34" charset="77"/>
                <a:cs typeface="Arial"/>
              </a:rPr>
              <a:t>Implementation</a:t>
            </a:r>
            <a:endParaRPr lang="en-US" sz="2000" dirty="0">
              <a:latin typeface="Avenir Next LT Pro" panose="020B0504020202020204" pitchFamily="34" charset="77"/>
            </a:endParaRPr>
          </a:p>
        </p:txBody>
      </p:sp>
      <p:cxnSp>
        <p:nvCxnSpPr>
          <p:cNvPr id="5" name="Straight Connector 4">
            <a:extLst>
              <a:ext uri="{FF2B5EF4-FFF2-40B4-BE49-F238E27FC236}">
                <a16:creationId xmlns:a16="http://schemas.microsoft.com/office/drawing/2014/main" id="{DBECC2DB-5DE2-F1D8-BE76-BEFFEC12ADA5}"/>
              </a:ext>
            </a:extLst>
          </p:cNvPr>
          <p:cNvCxnSpPr>
            <a:cxnSpLocks/>
          </p:cNvCxnSpPr>
          <p:nvPr/>
        </p:nvCxnSpPr>
        <p:spPr>
          <a:xfrm>
            <a:off x="7015822"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Slide Number Placeholder 1">
            <a:extLst>
              <a:ext uri="{FF2B5EF4-FFF2-40B4-BE49-F238E27FC236}">
                <a16:creationId xmlns:a16="http://schemas.microsoft.com/office/drawing/2014/main" id="{A64DCFBB-0470-9429-73C8-DF01CA903767}"/>
              </a:ext>
            </a:extLst>
          </p:cNvPr>
          <p:cNvSpPr txBox="1">
            <a:spLocks/>
          </p:cNvSpPr>
          <p:nvPr/>
        </p:nvSpPr>
        <p:spPr>
          <a:xfrm>
            <a:off x="9404406" y="163275"/>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Zainab</a:t>
            </a:r>
          </a:p>
        </p:txBody>
      </p:sp>
    </p:spTree>
    <p:extLst>
      <p:ext uri="{BB962C8B-B14F-4D97-AF65-F5344CB8AC3E}">
        <p14:creationId xmlns:p14="http://schemas.microsoft.com/office/powerpoint/2010/main" val="601452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FEBCEB-E080-215C-E720-24812C10C8AA}"/>
              </a:ext>
            </a:extLst>
          </p:cNvPr>
          <p:cNvSpPr>
            <a:spLocks noGrp="1"/>
          </p:cNvSpPr>
          <p:nvPr>
            <p:ph type="sldNum" sz="quarter" idx="12"/>
          </p:nvPr>
        </p:nvSpPr>
        <p:spPr/>
        <p:txBody>
          <a:bodyPr/>
          <a:lstStyle/>
          <a:p>
            <a:fld id="{330EA680-D336-4FF7-8B7A-9848BB0A1C32}" type="slidenum">
              <a:rPr lang="en-GB" smtClean="0"/>
              <a:pPr/>
              <a:t>27</a:t>
            </a:fld>
            <a:endParaRPr lang="en-GB"/>
          </a:p>
        </p:txBody>
      </p:sp>
      <p:pic>
        <p:nvPicPr>
          <p:cNvPr id="3" name="Picture 2">
            <a:extLst>
              <a:ext uri="{FF2B5EF4-FFF2-40B4-BE49-F238E27FC236}">
                <a16:creationId xmlns:a16="http://schemas.microsoft.com/office/drawing/2014/main" id="{D9A1BDA8-1022-A131-75D8-7CCC7B513E5A}"/>
              </a:ext>
            </a:extLst>
          </p:cNvPr>
          <p:cNvPicPr>
            <a:picLocks noChangeAspect="1"/>
          </p:cNvPicPr>
          <p:nvPr/>
        </p:nvPicPr>
        <p:blipFill rotWithShape="1">
          <a:blip r:embed="rId2"/>
          <a:srcRect l="809" t="3056" r="1234" b="58460"/>
          <a:stretch/>
        </p:blipFill>
        <p:spPr>
          <a:xfrm>
            <a:off x="411471" y="1194876"/>
            <a:ext cx="11407133" cy="4108644"/>
          </a:xfrm>
          <a:prstGeom prst="rect">
            <a:avLst/>
          </a:prstGeom>
          <a:ln>
            <a:noFill/>
          </a:ln>
          <a:effectLst>
            <a:glow rad="63500">
              <a:schemeClr val="accent3">
                <a:satMod val="175000"/>
                <a:alpha val="40000"/>
              </a:schemeClr>
            </a:glow>
          </a:effectLst>
        </p:spPr>
      </p:pic>
      <p:sp>
        <p:nvSpPr>
          <p:cNvPr id="4" name="TextBox 3">
            <a:extLst>
              <a:ext uri="{FF2B5EF4-FFF2-40B4-BE49-F238E27FC236}">
                <a16:creationId xmlns:a16="http://schemas.microsoft.com/office/drawing/2014/main" id="{89D80662-32DF-6ABC-024D-48A8A18CEEB7}"/>
              </a:ext>
            </a:extLst>
          </p:cNvPr>
          <p:cNvSpPr txBox="1"/>
          <p:nvPr/>
        </p:nvSpPr>
        <p:spPr>
          <a:xfrm>
            <a:off x="411470" y="198270"/>
            <a:ext cx="9037329"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Business Implementation: </a:t>
            </a:r>
            <a:r>
              <a:rPr lang="en-US" sz="2400" b="1" i="1" dirty="0">
                <a:solidFill>
                  <a:srgbClr val="372DA0"/>
                </a:solidFill>
                <a:latin typeface="Avenir Next LT Pro" panose="020B0504020202020204" pitchFamily="34" charset="77"/>
                <a:cs typeface="Arial"/>
              </a:rPr>
              <a:t>Stage 1 – </a:t>
            </a:r>
            <a:r>
              <a:rPr lang="en-US" sz="2400" b="1" dirty="0">
                <a:latin typeface="Avenir Next LT Pro" panose="020B0504020202020204" pitchFamily="34" charset="77"/>
                <a:cs typeface="Arial"/>
              </a:rPr>
              <a:t>Technical Flowchart </a:t>
            </a:r>
            <a:endParaRPr lang="en-US" sz="2400" dirty="0">
              <a:latin typeface="Avenir Next LT Pro" panose="020B0504020202020204" pitchFamily="34" charset="77"/>
            </a:endParaRPr>
          </a:p>
        </p:txBody>
      </p:sp>
      <p:cxnSp>
        <p:nvCxnSpPr>
          <p:cNvPr id="5" name="Straight Connector 4">
            <a:extLst>
              <a:ext uri="{FF2B5EF4-FFF2-40B4-BE49-F238E27FC236}">
                <a16:creationId xmlns:a16="http://schemas.microsoft.com/office/drawing/2014/main" id="{FC87F82A-87FB-1841-6442-12A04A199ECC}"/>
              </a:ext>
            </a:extLst>
          </p:cNvPr>
          <p:cNvCxnSpPr>
            <a:cxnSpLocks/>
          </p:cNvCxnSpPr>
          <p:nvPr/>
        </p:nvCxnSpPr>
        <p:spPr>
          <a:xfrm>
            <a:off x="7015822"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7" name="Slide Number Placeholder 1">
            <a:extLst>
              <a:ext uri="{FF2B5EF4-FFF2-40B4-BE49-F238E27FC236}">
                <a16:creationId xmlns:a16="http://schemas.microsoft.com/office/drawing/2014/main" id="{62EFD73C-D592-5849-373A-32948619FA86}"/>
              </a:ext>
            </a:extLst>
          </p:cNvPr>
          <p:cNvSpPr txBox="1">
            <a:spLocks/>
          </p:cNvSpPr>
          <p:nvPr/>
        </p:nvSpPr>
        <p:spPr>
          <a:xfrm>
            <a:off x="9404406" y="163275"/>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Zainab</a:t>
            </a:r>
          </a:p>
        </p:txBody>
      </p:sp>
    </p:spTree>
    <p:extLst>
      <p:ext uri="{BB962C8B-B14F-4D97-AF65-F5344CB8AC3E}">
        <p14:creationId xmlns:p14="http://schemas.microsoft.com/office/powerpoint/2010/main" val="723385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C1D08-1CF8-57B7-7A57-EFF0325674C4}"/>
              </a:ext>
            </a:extLst>
          </p:cNvPr>
          <p:cNvSpPr>
            <a:spLocks noGrp="1"/>
          </p:cNvSpPr>
          <p:nvPr>
            <p:ph type="sldNum" sz="quarter" idx="12"/>
          </p:nvPr>
        </p:nvSpPr>
        <p:spPr/>
        <p:txBody>
          <a:bodyPr/>
          <a:lstStyle/>
          <a:p>
            <a:fld id="{330EA680-D336-4FF7-8B7A-9848BB0A1C32}" type="slidenum">
              <a:rPr lang="en-GB" smtClean="0"/>
              <a:pPr/>
              <a:t>28</a:t>
            </a:fld>
            <a:endParaRPr lang="en-GB"/>
          </a:p>
        </p:txBody>
      </p:sp>
      <p:sp>
        <p:nvSpPr>
          <p:cNvPr id="4" name="TextBox 3">
            <a:extLst>
              <a:ext uri="{FF2B5EF4-FFF2-40B4-BE49-F238E27FC236}">
                <a16:creationId xmlns:a16="http://schemas.microsoft.com/office/drawing/2014/main" id="{8069E687-68E5-5721-FF60-F13D3878C77B}"/>
              </a:ext>
            </a:extLst>
          </p:cNvPr>
          <p:cNvSpPr txBox="1"/>
          <p:nvPr/>
        </p:nvSpPr>
        <p:spPr>
          <a:xfrm>
            <a:off x="411471" y="198270"/>
            <a:ext cx="7641858" cy="461665"/>
          </a:xfrm>
          <a:prstGeom prst="rect">
            <a:avLst/>
          </a:prstGeom>
          <a:noFill/>
        </p:spPr>
        <p:txBody>
          <a:bodyPr wrap="square" lIns="91440" tIns="45720" rIns="91440" bIns="45720" rtlCol="0" anchor="t">
            <a:spAutoFit/>
          </a:bodyPr>
          <a:lstStyle/>
          <a:p>
            <a:r>
              <a:rPr lang="en-US" sz="2400" b="1">
                <a:latin typeface="Avenir Next LT Pro" panose="020B0504020202020204" pitchFamily="34" charset="77"/>
                <a:cs typeface="Arial"/>
              </a:rPr>
              <a:t>Business Implementation: </a:t>
            </a:r>
            <a:r>
              <a:rPr lang="en-US" sz="2400" b="1" i="1">
                <a:solidFill>
                  <a:srgbClr val="372DA0"/>
                </a:solidFill>
                <a:latin typeface="Avenir Next LT Pro" panose="020B0504020202020204" pitchFamily="34" charset="77"/>
                <a:cs typeface="Arial"/>
              </a:rPr>
              <a:t>Stage 1 – </a:t>
            </a:r>
            <a:r>
              <a:rPr lang="en-US" sz="2400" b="1">
                <a:latin typeface="Avenir Next LT Pro" panose="020B0504020202020204" pitchFamily="34" charset="77"/>
                <a:cs typeface="Arial"/>
              </a:rPr>
              <a:t>End Users</a:t>
            </a:r>
            <a:endParaRPr lang="en-US" sz="2400">
              <a:latin typeface="Avenir Next LT Pro" panose="020B0504020202020204" pitchFamily="34" charset="77"/>
            </a:endParaRPr>
          </a:p>
        </p:txBody>
      </p:sp>
      <p:sp>
        <p:nvSpPr>
          <p:cNvPr id="5" name="Rectangle 4">
            <a:extLst>
              <a:ext uri="{FF2B5EF4-FFF2-40B4-BE49-F238E27FC236}">
                <a16:creationId xmlns:a16="http://schemas.microsoft.com/office/drawing/2014/main" id="{E7679E35-FE25-1028-502E-C97A840FBA07}"/>
              </a:ext>
            </a:extLst>
          </p:cNvPr>
          <p:cNvSpPr/>
          <p:nvPr/>
        </p:nvSpPr>
        <p:spPr>
          <a:xfrm>
            <a:off x="379412" y="930091"/>
            <a:ext cx="1655587" cy="20570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Potential </a:t>
            </a:r>
          </a:p>
          <a:p>
            <a:pPr algn="ctr"/>
            <a:r>
              <a:rPr lang="en-US" b="1">
                <a:solidFill>
                  <a:schemeClr val="tx1"/>
                </a:solidFill>
                <a:latin typeface="Arial" panose="020B0604020202020204" pitchFamily="34" charset="0"/>
                <a:cs typeface="Arial" panose="020B0604020202020204" pitchFamily="34" charset="0"/>
              </a:rPr>
              <a:t>End </a:t>
            </a:r>
          </a:p>
          <a:p>
            <a:pPr algn="ctr"/>
            <a:r>
              <a:rPr lang="en-US" b="1">
                <a:solidFill>
                  <a:schemeClr val="tx1"/>
                </a:solidFill>
                <a:latin typeface="Arial" panose="020B0604020202020204" pitchFamily="34" charset="0"/>
                <a:cs typeface="Arial" panose="020B0604020202020204" pitchFamily="34" charset="0"/>
              </a:rPr>
              <a:t>Users</a:t>
            </a:r>
          </a:p>
        </p:txBody>
      </p:sp>
      <p:sp>
        <p:nvSpPr>
          <p:cNvPr id="6" name="Rectangle 5">
            <a:extLst>
              <a:ext uri="{FF2B5EF4-FFF2-40B4-BE49-F238E27FC236}">
                <a16:creationId xmlns:a16="http://schemas.microsoft.com/office/drawing/2014/main" id="{F82A4E76-9572-708D-6AB1-551D60C3FD5E}"/>
              </a:ext>
            </a:extLst>
          </p:cNvPr>
          <p:cNvSpPr/>
          <p:nvPr/>
        </p:nvSpPr>
        <p:spPr>
          <a:xfrm>
            <a:off x="2250224" y="930090"/>
            <a:ext cx="2970000" cy="2057053"/>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panose="020B0604020202020204" pitchFamily="34" charset="0"/>
                <a:cs typeface="Arial" panose="020B0604020202020204" pitchFamily="34" charset="0"/>
              </a:rPr>
              <a:t>General Public</a:t>
            </a:r>
          </a:p>
          <a:p>
            <a:pPr algn="ctr"/>
            <a:r>
              <a:rPr lang="en-US" sz="1600">
                <a:solidFill>
                  <a:schemeClr val="tx1"/>
                </a:solidFill>
                <a:latin typeface="Arial" panose="020B0604020202020204" pitchFamily="34" charset="0"/>
                <a:cs typeface="Arial" panose="020B0604020202020204" pitchFamily="34" charset="0"/>
              </a:rPr>
              <a:t>Who is aware of monitoring his/her heart health </a:t>
            </a:r>
          </a:p>
        </p:txBody>
      </p:sp>
      <p:sp>
        <p:nvSpPr>
          <p:cNvPr id="7" name="Rectangle 6">
            <a:extLst>
              <a:ext uri="{FF2B5EF4-FFF2-40B4-BE49-F238E27FC236}">
                <a16:creationId xmlns:a16="http://schemas.microsoft.com/office/drawing/2014/main" id="{3F879A43-438E-7028-C772-1AD32B10F43A}"/>
              </a:ext>
            </a:extLst>
          </p:cNvPr>
          <p:cNvSpPr/>
          <p:nvPr/>
        </p:nvSpPr>
        <p:spPr>
          <a:xfrm>
            <a:off x="5461671" y="935174"/>
            <a:ext cx="2952000" cy="205196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panose="020B0604020202020204" pitchFamily="34" charset="0"/>
                <a:cs typeface="Arial" panose="020B0604020202020204" pitchFamily="34" charset="0"/>
              </a:rPr>
              <a:t>Visitors of NHCS</a:t>
            </a:r>
            <a:endParaRPr lang="en-US" sz="1600">
              <a:solidFill>
                <a:schemeClr val="tx1"/>
              </a:solidFill>
              <a:latin typeface="Arial" panose="020B0604020202020204" pitchFamily="34" charset="0"/>
              <a:cs typeface="Arial" panose="020B0604020202020204" pitchFamily="34" charset="0"/>
            </a:endParaRPr>
          </a:p>
          <a:p>
            <a:pPr algn="ctr"/>
            <a:r>
              <a:rPr lang="en-US" sz="1600">
                <a:solidFill>
                  <a:schemeClr val="tx1"/>
                </a:solidFill>
                <a:latin typeface="Arial" panose="020B0604020202020204" pitchFamily="34" charset="0"/>
                <a:cs typeface="Arial" panose="020B0604020202020204" pitchFamily="34" charset="0"/>
              </a:rPr>
              <a:t>Found to have symptoms of heart attack</a:t>
            </a:r>
          </a:p>
        </p:txBody>
      </p:sp>
      <p:sp>
        <p:nvSpPr>
          <p:cNvPr id="8" name="Rectangle 7">
            <a:extLst>
              <a:ext uri="{FF2B5EF4-FFF2-40B4-BE49-F238E27FC236}">
                <a16:creationId xmlns:a16="http://schemas.microsoft.com/office/drawing/2014/main" id="{FACBF817-8817-AD67-BD8E-65A2AF6A0414}"/>
              </a:ext>
            </a:extLst>
          </p:cNvPr>
          <p:cNvSpPr/>
          <p:nvPr/>
        </p:nvSpPr>
        <p:spPr>
          <a:xfrm>
            <a:off x="8655118" y="935173"/>
            <a:ext cx="2955600" cy="205196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panose="020B0604020202020204" pitchFamily="34" charset="0"/>
                <a:cs typeface="Arial" panose="020B0604020202020204" pitchFamily="34" charset="0"/>
              </a:rPr>
              <a:t>Patients with Relevant Medical History</a:t>
            </a:r>
          </a:p>
          <a:p>
            <a:pPr algn="ctr"/>
            <a:r>
              <a:rPr lang="en-US" sz="1600">
                <a:solidFill>
                  <a:schemeClr val="tx1"/>
                </a:solidFill>
                <a:latin typeface="Arial" panose="020B0604020202020204" pitchFamily="34" charset="0"/>
                <a:cs typeface="Arial" panose="020B0604020202020204" pitchFamily="34" charset="0"/>
              </a:rPr>
              <a:t>Diabetes, Stroke, etc.</a:t>
            </a:r>
          </a:p>
        </p:txBody>
      </p:sp>
      <p:sp>
        <p:nvSpPr>
          <p:cNvPr id="9" name="Triangle 8">
            <a:extLst>
              <a:ext uri="{FF2B5EF4-FFF2-40B4-BE49-F238E27FC236}">
                <a16:creationId xmlns:a16="http://schemas.microsoft.com/office/drawing/2014/main" id="{57E9A602-9B84-74D2-E23A-9596180B9173}"/>
              </a:ext>
            </a:extLst>
          </p:cNvPr>
          <p:cNvSpPr/>
          <p:nvPr/>
        </p:nvSpPr>
        <p:spPr>
          <a:xfrm>
            <a:off x="9209058" y="2710312"/>
            <a:ext cx="1989390" cy="1017038"/>
          </a:xfrm>
          <a:prstGeom prst="triangle">
            <a:avLst>
              <a:gd name="adj" fmla="val 4931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 name="Triangle 11">
            <a:extLst>
              <a:ext uri="{FF2B5EF4-FFF2-40B4-BE49-F238E27FC236}">
                <a16:creationId xmlns:a16="http://schemas.microsoft.com/office/drawing/2014/main" id="{0CAE1375-F61B-905F-F993-F790F6E41E74}"/>
              </a:ext>
            </a:extLst>
          </p:cNvPr>
          <p:cNvSpPr/>
          <p:nvPr/>
        </p:nvSpPr>
        <p:spPr>
          <a:xfrm>
            <a:off x="5964308" y="2710312"/>
            <a:ext cx="1989390" cy="783585"/>
          </a:xfrm>
          <a:prstGeom prst="triangle">
            <a:avLst>
              <a:gd name="adj" fmla="val 4885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3" name="TextBox 12">
            <a:extLst>
              <a:ext uri="{FF2B5EF4-FFF2-40B4-BE49-F238E27FC236}">
                <a16:creationId xmlns:a16="http://schemas.microsoft.com/office/drawing/2014/main" id="{E0214717-ECB7-D389-1ABE-1C84E76D8A72}"/>
              </a:ext>
            </a:extLst>
          </p:cNvPr>
          <p:cNvSpPr txBox="1"/>
          <p:nvPr/>
        </p:nvSpPr>
        <p:spPr>
          <a:xfrm>
            <a:off x="4200209" y="2749073"/>
            <a:ext cx="1533249" cy="4924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panose="020B0604020202020204" pitchFamily="34" charset="0"/>
              </a:rPr>
              <a:t>Jolin, 23</a:t>
            </a:r>
          </a:p>
          <a:p>
            <a:r>
              <a:rPr lang="en-US" sz="1200" b="1" i="1">
                <a:latin typeface="Arial"/>
                <a:cs typeface="Arial" panose="020B0604020202020204" pitchFamily="34" charset="0"/>
              </a:rPr>
              <a:t>NTU Student</a:t>
            </a:r>
          </a:p>
        </p:txBody>
      </p:sp>
      <p:sp>
        <p:nvSpPr>
          <p:cNvPr id="15" name="TextBox 14">
            <a:extLst>
              <a:ext uri="{FF2B5EF4-FFF2-40B4-BE49-F238E27FC236}">
                <a16:creationId xmlns:a16="http://schemas.microsoft.com/office/drawing/2014/main" id="{1FD539B0-61E2-E374-D4DF-F8566EE42029}"/>
              </a:ext>
            </a:extLst>
          </p:cNvPr>
          <p:cNvSpPr txBox="1"/>
          <p:nvPr/>
        </p:nvSpPr>
        <p:spPr>
          <a:xfrm>
            <a:off x="7434362" y="2749073"/>
            <a:ext cx="1533249" cy="4924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panose="020B0604020202020204" pitchFamily="34" charset="0"/>
              </a:rPr>
              <a:t>Amy, 40</a:t>
            </a:r>
          </a:p>
          <a:p>
            <a:r>
              <a:rPr lang="en-US" sz="1200" b="1" i="1">
                <a:latin typeface="Arial"/>
                <a:cs typeface="Arial" panose="020B0604020202020204" pitchFamily="34" charset="0"/>
              </a:rPr>
              <a:t>Have chest pain</a:t>
            </a:r>
          </a:p>
        </p:txBody>
      </p:sp>
      <p:pic>
        <p:nvPicPr>
          <p:cNvPr id="16" name="Picture 4">
            <a:extLst>
              <a:ext uri="{FF2B5EF4-FFF2-40B4-BE49-F238E27FC236}">
                <a16:creationId xmlns:a16="http://schemas.microsoft.com/office/drawing/2014/main" id="{88FF3943-4671-9152-907B-DAB5DF028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8" r="528"/>
          <a:stretch/>
        </p:blipFill>
        <p:spPr bwMode="auto">
          <a:xfrm>
            <a:off x="6528847" y="2509378"/>
            <a:ext cx="899061" cy="898885"/>
          </a:xfrm>
          <a:prstGeom prst="ellipse">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2F127BF-D874-1DD5-35A7-914CBAF967E7}"/>
              </a:ext>
            </a:extLst>
          </p:cNvPr>
          <p:cNvSpPr txBox="1"/>
          <p:nvPr/>
        </p:nvSpPr>
        <p:spPr>
          <a:xfrm>
            <a:off x="10673270" y="2761533"/>
            <a:ext cx="1533249" cy="4924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panose="020B0604020202020204" pitchFamily="34" charset="0"/>
              </a:rPr>
              <a:t>Jay, 65</a:t>
            </a:r>
          </a:p>
          <a:p>
            <a:r>
              <a:rPr lang="en-US" sz="1200" b="1" i="1">
                <a:latin typeface="Arial"/>
                <a:cs typeface="Arial" panose="020B0604020202020204" pitchFamily="34" charset="0"/>
              </a:rPr>
              <a:t>Stroke Patient</a:t>
            </a:r>
          </a:p>
        </p:txBody>
      </p:sp>
      <p:pic>
        <p:nvPicPr>
          <p:cNvPr id="19" name="Picture 4">
            <a:extLst>
              <a:ext uri="{FF2B5EF4-FFF2-40B4-BE49-F238E27FC236}">
                <a16:creationId xmlns:a16="http://schemas.microsoft.com/office/drawing/2014/main" id="{02D19E90-C958-DBD8-4647-5782EE692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0" b="10"/>
          <a:stretch/>
        </p:blipFill>
        <p:spPr bwMode="auto">
          <a:xfrm>
            <a:off x="9698410" y="2509378"/>
            <a:ext cx="899061" cy="898885"/>
          </a:xfrm>
          <a:prstGeom prst="ellipse">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DAE09206-B799-CCD0-205B-88A45F755C13}"/>
              </a:ext>
            </a:extLst>
          </p:cNvPr>
          <p:cNvSpPr/>
          <p:nvPr/>
        </p:nvSpPr>
        <p:spPr>
          <a:xfrm>
            <a:off x="379412" y="3577894"/>
            <a:ext cx="1655587" cy="25915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Accessible Methods</a:t>
            </a:r>
          </a:p>
        </p:txBody>
      </p:sp>
      <p:grpSp>
        <p:nvGrpSpPr>
          <p:cNvPr id="22" name="Group 21">
            <a:extLst>
              <a:ext uri="{FF2B5EF4-FFF2-40B4-BE49-F238E27FC236}">
                <a16:creationId xmlns:a16="http://schemas.microsoft.com/office/drawing/2014/main" id="{3B5A726F-0767-1E1A-10D5-71951DB4D764}"/>
              </a:ext>
            </a:extLst>
          </p:cNvPr>
          <p:cNvGrpSpPr/>
          <p:nvPr/>
        </p:nvGrpSpPr>
        <p:grpSpPr>
          <a:xfrm>
            <a:off x="2225687" y="3463940"/>
            <a:ext cx="2994537" cy="2705504"/>
            <a:chOff x="2425148" y="3724961"/>
            <a:chExt cx="2680262" cy="2352964"/>
          </a:xfrm>
        </p:grpSpPr>
        <p:sp>
          <p:nvSpPr>
            <p:cNvPr id="23" name="Rectangle 22">
              <a:extLst>
                <a:ext uri="{FF2B5EF4-FFF2-40B4-BE49-F238E27FC236}">
                  <a16:creationId xmlns:a16="http://schemas.microsoft.com/office/drawing/2014/main" id="{43797D6B-2720-1CAF-0356-FEDFCA274171}"/>
                </a:ext>
              </a:extLst>
            </p:cNvPr>
            <p:cNvSpPr/>
            <p:nvPr/>
          </p:nvSpPr>
          <p:spPr>
            <a:xfrm>
              <a:off x="2425148" y="3838084"/>
              <a:ext cx="2680262" cy="223984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solidFill>
                  <a:schemeClr val="tx1"/>
                </a:solidFill>
                <a:latin typeface="Arial" panose="020B0604020202020204" pitchFamily="34" charset="0"/>
                <a:cs typeface="Arial" panose="020B0604020202020204" pitchFamily="34" charset="0"/>
              </a:endParaRPr>
            </a:p>
            <a:p>
              <a:pPr algn="ctr"/>
              <a:r>
                <a:rPr lang="en-US" sz="1400">
                  <a:solidFill>
                    <a:schemeClr val="tx1"/>
                  </a:solidFill>
                  <a:latin typeface="Avenir Next LT Pro"/>
                  <a:cs typeface="Calibri" panose="020F0502020204030204"/>
                </a:rPr>
                <a:t>Proactively use prediction tool through online platforms e.g., SingHealth Website, </a:t>
              </a:r>
            </a:p>
            <a:p>
              <a:pPr algn="ctr"/>
              <a:r>
                <a:rPr lang="en-US" sz="1400">
                  <a:solidFill>
                    <a:schemeClr val="tx1"/>
                  </a:solidFill>
                  <a:latin typeface="Avenir Next LT Pro"/>
                  <a:cs typeface="Calibri" panose="020F0502020204030204"/>
                </a:rPr>
                <a:t>HealthBuddy App, </a:t>
              </a:r>
            </a:p>
            <a:p>
              <a:pPr algn="ctr"/>
              <a:r>
                <a:rPr lang="en-US" sz="1400">
                  <a:solidFill>
                    <a:schemeClr val="tx1"/>
                  </a:solidFill>
                  <a:latin typeface="Avenir Next LT Pro"/>
                  <a:cs typeface="Calibri" panose="020F0502020204030204"/>
                </a:rPr>
                <a:t>Telegram Bot </a:t>
              </a:r>
            </a:p>
            <a:p>
              <a:pPr algn="ctr"/>
              <a:endParaRPr lang="en-US" sz="1600" b="1">
                <a:solidFill>
                  <a:srgbClr val="372DA0"/>
                </a:solidFill>
                <a:latin typeface="Arial"/>
                <a:cs typeface="Arial"/>
              </a:endParaRPr>
            </a:p>
            <a:p>
              <a:pPr algn="ctr"/>
              <a:endParaRPr lang="en-US" sz="1600" b="1">
                <a:solidFill>
                  <a:srgbClr val="372DA0"/>
                </a:solidFill>
                <a:latin typeface="Arial"/>
                <a:cs typeface="Arial"/>
              </a:endParaRPr>
            </a:p>
          </p:txBody>
        </p:sp>
        <p:sp>
          <p:nvSpPr>
            <p:cNvPr id="24" name="Triangle 23">
              <a:extLst>
                <a:ext uri="{FF2B5EF4-FFF2-40B4-BE49-F238E27FC236}">
                  <a16:creationId xmlns:a16="http://schemas.microsoft.com/office/drawing/2014/main" id="{9AC6D382-3A6E-D5BD-8D93-14C0B9BD2F51}"/>
                </a:ext>
              </a:extLst>
            </p:cNvPr>
            <p:cNvSpPr/>
            <p:nvPr/>
          </p:nvSpPr>
          <p:spPr>
            <a:xfrm rot="10800000">
              <a:off x="3381963" y="3724961"/>
              <a:ext cx="802776" cy="4053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1" name="Triangle 10">
            <a:extLst>
              <a:ext uri="{FF2B5EF4-FFF2-40B4-BE49-F238E27FC236}">
                <a16:creationId xmlns:a16="http://schemas.microsoft.com/office/drawing/2014/main" id="{658B452A-750C-DE3F-F078-E208D6F57C76}"/>
              </a:ext>
            </a:extLst>
          </p:cNvPr>
          <p:cNvSpPr/>
          <p:nvPr/>
        </p:nvSpPr>
        <p:spPr>
          <a:xfrm>
            <a:off x="2730155" y="2710312"/>
            <a:ext cx="1989390" cy="783585"/>
          </a:xfrm>
          <a:prstGeom prst="triangle">
            <a:avLst>
              <a:gd name="adj" fmla="val 4885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4" name="Picture 4" descr="Junior College Tuition (JC Tuition) - Edu Aid Home Tuition Agency">
            <a:extLst>
              <a:ext uri="{FF2B5EF4-FFF2-40B4-BE49-F238E27FC236}">
                <a16:creationId xmlns:a16="http://schemas.microsoft.com/office/drawing/2014/main" id="{68BB2A13-4FF0-3E13-4DFD-887E136BD7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27" t="17258" r="56190" b="44364"/>
          <a:stretch/>
        </p:blipFill>
        <p:spPr bwMode="auto">
          <a:xfrm>
            <a:off x="3294694" y="2509378"/>
            <a:ext cx="899061" cy="898885"/>
          </a:xfrm>
          <a:prstGeom prst="ellipse">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7D3D0149-F70E-50D0-90AD-FB9B8DF932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2346" y="5451071"/>
            <a:ext cx="651890" cy="564971"/>
          </a:xfrm>
          <a:prstGeom prst="rect">
            <a:avLst/>
          </a:prstGeom>
        </p:spPr>
      </p:pic>
      <p:grpSp>
        <p:nvGrpSpPr>
          <p:cNvPr id="34" name="Group 33">
            <a:extLst>
              <a:ext uri="{FF2B5EF4-FFF2-40B4-BE49-F238E27FC236}">
                <a16:creationId xmlns:a16="http://schemas.microsoft.com/office/drawing/2014/main" id="{976B3BD3-6FEB-F972-68D2-DFB083FD86A9}"/>
              </a:ext>
            </a:extLst>
          </p:cNvPr>
          <p:cNvGrpSpPr/>
          <p:nvPr/>
        </p:nvGrpSpPr>
        <p:grpSpPr>
          <a:xfrm>
            <a:off x="3407406" y="5524579"/>
            <a:ext cx="561211" cy="491463"/>
            <a:chOff x="5260918" y="3238250"/>
            <a:chExt cx="881036" cy="771539"/>
          </a:xfrm>
        </p:grpSpPr>
        <p:pic>
          <p:nvPicPr>
            <p:cNvPr id="32" name="Picture 31">
              <a:extLst>
                <a:ext uri="{FF2B5EF4-FFF2-40B4-BE49-F238E27FC236}">
                  <a16:creationId xmlns:a16="http://schemas.microsoft.com/office/drawing/2014/main" id="{E59BDF6F-9693-0B0D-C121-EAE7539DDBE3}"/>
                </a:ext>
              </a:extLst>
            </p:cNvPr>
            <p:cNvPicPr>
              <a:picLocks noChangeAspect="1"/>
            </p:cNvPicPr>
            <p:nvPr/>
          </p:nvPicPr>
          <p:blipFill rotWithShape="1">
            <a:blip r:embed="rId7">
              <a:extLst>
                <a:ext uri="{28A0092B-C50C-407E-A947-70E740481C1C}">
                  <a14:useLocalDpi xmlns:a14="http://schemas.microsoft.com/office/drawing/2010/main" val="0"/>
                </a:ext>
              </a:extLst>
            </a:blip>
            <a:srcRect l="27597" t="-2792"/>
            <a:stretch/>
          </p:blipFill>
          <p:spPr>
            <a:xfrm>
              <a:off x="5260918" y="3630326"/>
              <a:ext cx="881036" cy="379463"/>
            </a:xfrm>
            <a:prstGeom prst="rect">
              <a:avLst/>
            </a:prstGeom>
          </p:spPr>
        </p:pic>
        <p:pic>
          <p:nvPicPr>
            <p:cNvPr id="33" name="Picture 32">
              <a:extLst>
                <a:ext uri="{FF2B5EF4-FFF2-40B4-BE49-F238E27FC236}">
                  <a16:creationId xmlns:a16="http://schemas.microsoft.com/office/drawing/2014/main" id="{B678B0BE-0B1D-C2BE-6788-6B4BD2995F41}"/>
                </a:ext>
              </a:extLst>
            </p:cNvPr>
            <p:cNvPicPr>
              <a:picLocks noChangeAspect="1"/>
            </p:cNvPicPr>
            <p:nvPr/>
          </p:nvPicPr>
          <p:blipFill rotWithShape="1">
            <a:blip r:embed="rId7">
              <a:extLst>
                <a:ext uri="{28A0092B-C50C-407E-A947-70E740481C1C}">
                  <a14:useLocalDpi xmlns:a14="http://schemas.microsoft.com/office/drawing/2010/main" val="0"/>
                </a:ext>
              </a:extLst>
            </a:blip>
            <a:srcRect r="70614" b="1922"/>
            <a:stretch/>
          </p:blipFill>
          <p:spPr>
            <a:xfrm>
              <a:off x="5510129" y="3238250"/>
              <a:ext cx="357576" cy="362062"/>
            </a:xfrm>
            <a:prstGeom prst="rect">
              <a:avLst/>
            </a:prstGeom>
          </p:spPr>
        </p:pic>
      </p:grpSp>
      <p:pic>
        <p:nvPicPr>
          <p:cNvPr id="35" name="Picture 34">
            <a:extLst>
              <a:ext uri="{FF2B5EF4-FFF2-40B4-BE49-F238E27FC236}">
                <a16:creationId xmlns:a16="http://schemas.microsoft.com/office/drawing/2014/main" id="{E7127D07-F13C-335E-F6A3-2F6F885A7E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5250" y="5499736"/>
            <a:ext cx="516306" cy="516306"/>
          </a:xfrm>
          <a:prstGeom prst="rect">
            <a:avLst/>
          </a:prstGeom>
        </p:spPr>
      </p:pic>
      <p:sp>
        <p:nvSpPr>
          <p:cNvPr id="37" name="Rectangle 36">
            <a:extLst>
              <a:ext uri="{FF2B5EF4-FFF2-40B4-BE49-F238E27FC236}">
                <a16:creationId xmlns:a16="http://schemas.microsoft.com/office/drawing/2014/main" id="{745E7E09-D18D-2BAD-A0C4-F8878218F9E0}"/>
              </a:ext>
            </a:extLst>
          </p:cNvPr>
          <p:cNvSpPr/>
          <p:nvPr/>
        </p:nvSpPr>
        <p:spPr>
          <a:xfrm>
            <a:off x="5494676" y="3574086"/>
            <a:ext cx="6116042" cy="259535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venir Next LT Pro"/>
              <a:cs typeface="Calibri" panose="020F0502020204030204"/>
            </a:endParaRPr>
          </a:p>
          <a:p>
            <a:pPr algn="ctr"/>
            <a:r>
              <a:rPr lang="en-US" sz="1400">
                <a:solidFill>
                  <a:schemeClr val="tx1"/>
                </a:solidFill>
                <a:latin typeface="Avenir Next LT Pro"/>
                <a:cs typeface="Calibri" panose="020F0502020204030204"/>
              </a:rPr>
              <a:t>An invitation link to online risk prediction will be sent to their phones periodically as a reminder for regular heart health monitoring</a:t>
            </a:r>
          </a:p>
          <a:p>
            <a:pPr algn="ctr"/>
            <a:endParaRPr lang="en-US" sz="1400">
              <a:solidFill>
                <a:schemeClr val="tx1"/>
              </a:solidFill>
              <a:latin typeface="Avenir Next LT Pro"/>
              <a:cs typeface="Calibri" panose="020F0502020204030204"/>
            </a:endParaRPr>
          </a:p>
          <a:p>
            <a:pPr algn="ctr"/>
            <a:r>
              <a:rPr lang="en-US" sz="1400">
                <a:solidFill>
                  <a:schemeClr val="tx1"/>
                </a:solidFill>
                <a:latin typeface="Avenir Next LT Pro"/>
                <a:cs typeface="Calibri" panose="020F0502020204030204"/>
              </a:rPr>
              <a:t>Work with Active Ageing Hub / Eldercare Centre </a:t>
            </a:r>
          </a:p>
          <a:p>
            <a:pPr algn="ctr"/>
            <a:r>
              <a:rPr lang="en-US" sz="1400">
                <a:solidFill>
                  <a:schemeClr val="tx1"/>
                </a:solidFill>
                <a:latin typeface="Avenir Next LT Pro"/>
                <a:cs typeface="Calibri" panose="020F0502020204030204"/>
              </a:rPr>
              <a:t>to provide manual data collection and automated risk prediction </a:t>
            </a:r>
          </a:p>
          <a:p>
            <a:pPr algn="ctr"/>
            <a:r>
              <a:rPr lang="en-US" sz="1400">
                <a:solidFill>
                  <a:schemeClr val="tx1"/>
                </a:solidFill>
                <a:latin typeface="Avenir Next LT Pro"/>
                <a:cs typeface="Calibri" panose="020F0502020204030204"/>
              </a:rPr>
              <a:t>for seniors who have difficulty accessing the Internet </a:t>
            </a:r>
          </a:p>
          <a:p>
            <a:pPr algn="ctr"/>
            <a:endParaRPr lang="en-US" sz="1600" b="1">
              <a:solidFill>
                <a:srgbClr val="372DA0"/>
              </a:solidFill>
              <a:latin typeface="Arial"/>
              <a:cs typeface="Arial"/>
            </a:endParaRPr>
          </a:p>
          <a:p>
            <a:pPr algn="ctr"/>
            <a:endParaRPr lang="en-US" sz="1600" b="1">
              <a:solidFill>
                <a:srgbClr val="372DA0"/>
              </a:solidFill>
              <a:latin typeface="Arial"/>
              <a:cs typeface="Arial"/>
            </a:endParaRPr>
          </a:p>
        </p:txBody>
      </p:sp>
      <p:pic>
        <p:nvPicPr>
          <p:cNvPr id="40" name="Picture 39">
            <a:extLst>
              <a:ext uri="{FF2B5EF4-FFF2-40B4-BE49-F238E27FC236}">
                <a16:creationId xmlns:a16="http://schemas.microsoft.com/office/drawing/2014/main" id="{00A4E852-3219-0FF5-3352-1C7FB4000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08939" y="5462044"/>
            <a:ext cx="929118" cy="557471"/>
          </a:xfrm>
          <a:prstGeom prst="rect">
            <a:avLst/>
          </a:prstGeom>
        </p:spPr>
      </p:pic>
      <p:pic>
        <p:nvPicPr>
          <p:cNvPr id="42" name="Graphic 41">
            <a:extLst>
              <a:ext uri="{FF2B5EF4-FFF2-40B4-BE49-F238E27FC236}">
                <a16:creationId xmlns:a16="http://schemas.microsoft.com/office/drawing/2014/main" id="{7D559030-2783-3674-89B1-3AF7C15B90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82544" y="5598508"/>
            <a:ext cx="1551533" cy="355313"/>
          </a:xfrm>
          <a:prstGeom prst="rect">
            <a:avLst/>
          </a:prstGeom>
        </p:spPr>
      </p:pic>
      <p:pic>
        <p:nvPicPr>
          <p:cNvPr id="44" name="Picture 43">
            <a:extLst>
              <a:ext uri="{FF2B5EF4-FFF2-40B4-BE49-F238E27FC236}">
                <a16:creationId xmlns:a16="http://schemas.microsoft.com/office/drawing/2014/main" id="{CEBFAC94-1372-7E63-F300-D0E55BFF28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25013" y="5384084"/>
            <a:ext cx="1375606" cy="631160"/>
          </a:xfrm>
          <a:prstGeom prst="rect">
            <a:avLst/>
          </a:prstGeom>
        </p:spPr>
      </p:pic>
      <p:cxnSp>
        <p:nvCxnSpPr>
          <p:cNvPr id="45" name="Straight Connector 44">
            <a:extLst>
              <a:ext uri="{FF2B5EF4-FFF2-40B4-BE49-F238E27FC236}">
                <a16:creationId xmlns:a16="http://schemas.microsoft.com/office/drawing/2014/main" id="{3B40CF2B-AF07-E2D3-F7F3-79FE7DB0CE3E}"/>
              </a:ext>
            </a:extLst>
          </p:cNvPr>
          <p:cNvCxnSpPr>
            <a:cxnSpLocks/>
          </p:cNvCxnSpPr>
          <p:nvPr/>
        </p:nvCxnSpPr>
        <p:spPr>
          <a:xfrm>
            <a:off x="7015822"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0" name="Slide Number Placeholder 1">
            <a:extLst>
              <a:ext uri="{FF2B5EF4-FFF2-40B4-BE49-F238E27FC236}">
                <a16:creationId xmlns:a16="http://schemas.microsoft.com/office/drawing/2014/main" id="{E17AAECA-7E8E-0E8E-80F1-53E0B160A1F6}"/>
              </a:ext>
            </a:extLst>
          </p:cNvPr>
          <p:cNvSpPr txBox="1">
            <a:spLocks/>
          </p:cNvSpPr>
          <p:nvPr/>
        </p:nvSpPr>
        <p:spPr>
          <a:xfrm>
            <a:off x="9404406" y="163275"/>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Zainab</a:t>
            </a:r>
          </a:p>
        </p:txBody>
      </p:sp>
    </p:spTree>
    <p:extLst>
      <p:ext uri="{BB962C8B-B14F-4D97-AF65-F5344CB8AC3E}">
        <p14:creationId xmlns:p14="http://schemas.microsoft.com/office/powerpoint/2010/main" val="1130514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p:bldP spid="18" grpId="0"/>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69E687-68E5-5721-FF60-F13D3878C77B}"/>
              </a:ext>
            </a:extLst>
          </p:cNvPr>
          <p:cNvSpPr txBox="1"/>
          <p:nvPr/>
        </p:nvSpPr>
        <p:spPr>
          <a:xfrm>
            <a:off x="411471" y="198270"/>
            <a:ext cx="8266364"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Business Implementation: </a:t>
            </a:r>
            <a:r>
              <a:rPr lang="en-US" sz="2400" b="1" i="1" dirty="0">
                <a:solidFill>
                  <a:srgbClr val="372DA0"/>
                </a:solidFill>
                <a:latin typeface="Avenir Next LT Pro" panose="020B0504020202020204" pitchFamily="34" charset="77"/>
                <a:cs typeface="Arial"/>
              </a:rPr>
              <a:t>Stage 1 – </a:t>
            </a:r>
            <a:r>
              <a:rPr lang="en-US" sz="2400" b="1" dirty="0">
                <a:latin typeface="Avenir Next LT Pro" panose="020B0504020202020204" pitchFamily="34" charset="77"/>
                <a:cs typeface="Arial"/>
              </a:rPr>
              <a:t>User Journey Map </a:t>
            </a:r>
            <a:endParaRPr lang="en-US" sz="2400" dirty="0">
              <a:latin typeface="Avenir Next LT Pro" panose="020B0504020202020204" pitchFamily="34" charset="77"/>
            </a:endParaRPr>
          </a:p>
        </p:txBody>
      </p:sp>
      <p:sp>
        <p:nvSpPr>
          <p:cNvPr id="11" name="TextBox 10">
            <a:extLst>
              <a:ext uri="{FF2B5EF4-FFF2-40B4-BE49-F238E27FC236}">
                <a16:creationId xmlns:a16="http://schemas.microsoft.com/office/drawing/2014/main" id="{C324E70C-E29C-CD58-D979-9C99776F8AE5}"/>
              </a:ext>
            </a:extLst>
          </p:cNvPr>
          <p:cNvSpPr txBox="1"/>
          <p:nvPr/>
        </p:nvSpPr>
        <p:spPr>
          <a:xfrm>
            <a:off x="-289369" y="2125881"/>
            <a:ext cx="2442446" cy="307777"/>
          </a:xfrm>
          <a:prstGeom prst="rect">
            <a:avLst/>
          </a:prstGeom>
          <a:noFill/>
        </p:spPr>
        <p:txBody>
          <a:bodyPr wrap="square" rtlCol="0">
            <a:spAutoFit/>
          </a:bodyPr>
          <a:lstStyle/>
          <a:p>
            <a:pPr marL="342900" indent="-342900">
              <a:buAutoNum type="arabicPeriod"/>
            </a:pPr>
            <a:endParaRPr lang="en-US" sz="1400" b="1" dirty="0">
              <a:solidFill>
                <a:srgbClr val="372DA0"/>
              </a:solidFill>
              <a:latin typeface="Arial" panose="020B0604020202020204" pitchFamily="34" charset="0"/>
              <a:cs typeface="Arial" panose="020B0604020202020204" pitchFamily="34" charset="0"/>
            </a:endParaRPr>
          </a:p>
        </p:txBody>
      </p:sp>
      <p:cxnSp>
        <p:nvCxnSpPr>
          <p:cNvPr id="15" name="Curved Connector 4">
            <a:extLst>
              <a:ext uri="{FF2B5EF4-FFF2-40B4-BE49-F238E27FC236}">
                <a16:creationId xmlns:a16="http://schemas.microsoft.com/office/drawing/2014/main" id="{54CFC775-1F72-D7DF-6741-C88BBD6E1F5F}"/>
              </a:ext>
            </a:extLst>
          </p:cNvPr>
          <p:cNvCxnSpPr>
            <a:cxnSpLocks/>
          </p:cNvCxnSpPr>
          <p:nvPr/>
        </p:nvCxnSpPr>
        <p:spPr>
          <a:xfrm rot="16200000" flipH="1">
            <a:off x="691540" y="1700076"/>
            <a:ext cx="2138176" cy="1862567"/>
          </a:xfrm>
          <a:prstGeom prst="curvedConnector3">
            <a:avLst>
              <a:gd name="adj1" fmla="val 34319"/>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cxnSp>
        <p:nvCxnSpPr>
          <p:cNvPr id="16" name="Curved Connector 8">
            <a:extLst>
              <a:ext uri="{FF2B5EF4-FFF2-40B4-BE49-F238E27FC236}">
                <a16:creationId xmlns:a16="http://schemas.microsoft.com/office/drawing/2014/main" id="{89766DD5-CE04-6100-BD3A-5095198D712E}"/>
              </a:ext>
            </a:extLst>
          </p:cNvPr>
          <p:cNvCxnSpPr>
            <a:cxnSpLocks/>
          </p:cNvCxnSpPr>
          <p:nvPr/>
        </p:nvCxnSpPr>
        <p:spPr>
          <a:xfrm rot="5400000" flipH="1" flipV="1">
            <a:off x="3721116" y="2102101"/>
            <a:ext cx="2167155" cy="1267615"/>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cxnSp>
        <p:nvCxnSpPr>
          <p:cNvPr id="18" name="Curved Connector 14">
            <a:extLst>
              <a:ext uri="{FF2B5EF4-FFF2-40B4-BE49-F238E27FC236}">
                <a16:creationId xmlns:a16="http://schemas.microsoft.com/office/drawing/2014/main" id="{53CF8A1B-FDD7-61FD-AAF1-554595559808}"/>
              </a:ext>
            </a:extLst>
          </p:cNvPr>
          <p:cNvCxnSpPr>
            <a:cxnSpLocks/>
          </p:cNvCxnSpPr>
          <p:nvPr/>
        </p:nvCxnSpPr>
        <p:spPr>
          <a:xfrm>
            <a:off x="3933163" y="4941960"/>
            <a:ext cx="1505338" cy="263709"/>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B491314B-1427-2D5B-0029-7FC354C852CE}"/>
              </a:ext>
            </a:extLst>
          </p:cNvPr>
          <p:cNvGrpSpPr/>
          <p:nvPr/>
        </p:nvGrpSpPr>
        <p:grpSpPr>
          <a:xfrm>
            <a:off x="39681" y="1152229"/>
            <a:ext cx="1533249" cy="1413988"/>
            <a:chOff x="148677" y="1496002"/>
            <a:chExt cx="1533249" cy="1413988"/>
          </a:xfrm>
        </p:grpSpPr>
        <p:sp>
          <p:nvSpPr>
            <p:cNvPr id="9" name="TextBox 8">
              <a:extLst>
                <a:ext uri="{FF2B5EF4-FFF2-40B4-BE49-F238E27FC236}">
                  <a16:creationId xmlns:a16="http://schemas.microsoft.com/office/drawing/2014/main" id="{6CCA9027-7DCA-9763-511E-E772A70F22B2}"/>
                </a:ext>
              </a:extLst>
            </p:cNvPr>
            <p:cNvSpPr txBox="1"/>
            <p:nvPr/>
          </p:nvSpPr>
          <p:spPr>
            <a:xfrm>
              <a:off x="148677" y="2417547"/>
              <a:ext cx="1533249"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a:cs typeface="Arial" panose="020B0604020202020204" pitchFamily="34" charset="0"/>
                </a:rPr>
                <a:t>Jay, 65</a:t>
              </a:r>
            </a:p>
            <a:p>
              <a:pPr algn="ctr"/>
              <a:r>
                <a:rPr lang="en-US" sz="1200" b="1" i="1" dirty="0">
                  <a:latin typeface="Arial"/>
                  <a:cs typeface="Arial" panose="020B0604020202020204" pitchFamily="34" charset="0"/>
                </a:rPr>
                <a:t>Stroke Patient</a:t>
              </a:r>
            </a:p>
          </p:txBody>
        </p:sp>
        <p:pic>
          <p:nvPicPr>
            <p:cNvPr id="43" name="Picture 4">
              <a:extLst>
                <a:ext uri="{FF2B5EF4-FFF2-40B4-BE49-F238E27FC236}">
                  <a16:creationId xmlns:a16="http://schemas.microsoft.com/office/drawing/2014/main" id="{6623F27C-7E0A-FF01-1163-9B14BDED1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 b="10"/>
            <a:stretch/>
          </p:blipFill>
          <p:spPr bwMode="auto">
            <a:xfrm>
              <a:off x="559337" y="1496002"/>
              <a:ext cx="820248" cy="820087"/>
            </a:xfrm>
            <a:prstGeom prst="ellipse">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52" name="Picture 51">
            <a:extLst>
              <a:ext uri="{FF2B5EF4-FFF2-40B4-BE49-F238E27FC236}">
                <a16:creationId xmlns:a16="http://schemas.microsoft.com/office/drawing/2014/main" id="{F15D3BAB-B0A7-C9B5-F7FC-D768C90306CE}"/>
              </a:ext>
            </a:extLst>
          </p:cNvPr>
          <p:cNvPicPr>
            <a:picLocks noChangeAspect="1"/>
          </p:cNvPicPr>
          <p:nvPr/>
        </p:nvPicPr>
        <p:blipFill rotWithShape="1">
          <a:blip r:embed="rId4"/>
          <a:srcRect l="68568" t="1351" r="743" b="37309"/>
          <a:stretch/>
        </p:blipFill>
        <p:spPr>
          <a:xfrm>
            <a:off x="2442156" y="2946990"/>
            <a:ext cx="1892012" cy="2786283"/>
          </a:xfrm>
          <a:prstGeom prst="rect">
            <a:avLst/>
          </a:prstGeom>
          <a:ln>
            <a:solidFill>
              <a:schemeClr val="tx1"/>
            </a:solidFill>
          </a:ln>
        </p:spPr>
      </p:pic>
      <p:pic>
        <p:nvPicPr>
          <p:cNvPr id="55" name="Graphic 54" descr="Badge 1 with solid fill">
            <a:extLst>
              <a:ext uri="{FF2B5EF4-FFF2-40B4-BE49-F238E27FC236}">
                <a16:creationId xmlns:a16="http://schemas.microsoft.com/office/drawing/2014/main" id="{6F411408-7E4C-41D8-01E6-EABFA926E1D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12211" y="1475111"/>
            <a:ext cx="331103" cy="331103"/>
          </a:xfrm>
          <a:prstGeom prst="rect">
            <a:avLst/>
          </a:prstGeom>
        </p:spPr>
      </p:pic>
      <p:sp>
        <p:nvSpPr>
          <p:cNvPr id="57" name="TextBox 56">
            <a:extLst>
              <a:ext uri="{FF2B5EF4-FFF2-40B4-BE49-F238E27FC236}">
                <a16:creationId xmlns:a16="http://schemas.microsoft.com/office/drawing/2014/main" id="{DBC4AC98-5F40-A905-49F2-BF9A1D39E0F0}"/>
              </a:ext>
            </a:extLst>
          </p:cNvPr>
          <p:cNvSpPr txBox="1"/>
          <p:nvPr/>
        </p:nvSpPr>
        <p:spPr>
          <a:xfrm>
            <a:off x="1959137" y="1782409"/>
            <a:ext cx="2876556" cy="1092607"/>
          </a:xfrm>
          <a:prstGeom prst="rect">
            <a:avLst/>
          </a:prstGeom>
          <a:noFill/>
        </p:spPr>
        <p:txBody>
          <a:bodyPr wrap="square">
            <a:spAutoFit/>
          </a:bodyPr>
          <a:lstStyle/>
          <a:p>
            <a:pPr algn="ctr"/>
            <a:r>
              <a:rPr lang="en-US" sz="1600" b="1" dirty="0">
                <a:solidFill>
                  <a:schemeClr val="tx1"/>
                </a:solidFill>
                <a:latin typeface="Avenir Next LT Pro" panose="020B0504020202020204" pitchFamily="34" charset="77"/>
                <a:cs typeface="Arial"/>
              </a:rPr>
              <a:t>Answer Simple Questionnaire</a:t>
            </a:r>
            <a:endParaRPr lang="en-US" sz="1600" dirty="0">
              <a:solidFill>
                <a:schemeClr val="tx1"/>
              </a:solidFill>
              <a:latin typeface="Avenir Next LT Pro" panose="020B0504020202020204" pitchFamily="34" charset="77"/>
            </a:endParaRPr>
          </a:p>
          <a:p>
            <a:pPr algn="ctr"/>
            <a:r>
              <a:rPr lang="en-US" sz="1100" b="1" dirty="0">
                <a:solidFill>
                  <a:srgbClr val="372DA0"/>
                </a:solidFill>
                <a:latin typeface="Avenir Next LT Pro" panose="020B0504020202020204" pitchFamily="34" charset="77"/>
                <a:cs typeface="Arial"/>
              </a:rPr>
              <a:t>17 non-medical indicators</a:t>
            </a:r>
          </a:p>
          <a:p>
            <a:pPr algn="ctr"/>
            <a:r>
              <a:rPr lang="en-US" sz="1100" b="1" dirty="0">
                <a:solidFill>
                  <a:srgbClr val="372DA0"/>
                </a:solidFill>
                <a:latin typeface="Avenir Next LT Pro" panose="020B0504020202020204" pitchFamily="34" charset="77"/>
                <a:cs typeface="Arial"/>
              </a:rPr>
              <a:t> </a:t>
            </a:r>
            <a:r>
              <a:rPr lang="en-US" sz="1100" dirty="0">
                <a:solidFill>
                  <a:schemeClr val="tx1"/>
                </a:solidFill>
                <a:latin typeface="Avenir Next LT Pro" panose="020B0504020202020204" pitchFamily="34" charset="77"/>
                <a:cs typeface="Arial"/>
              </a:rPr>
              <a:t>will be used as inputs for the questionnaire</a:t>
            </a:r>
            <a:endParaRPr lang="en-US" sz="1100" dirty="0">
              <a:solidFill>
                <a:schemeClr val="tx1"/>
              </a:solidFill>
              <a:latin typeface="Avenir Next LT Pro" panose="020B0504020202020204" pitchFamily="34" charset="77"/>
              <a:cs typeface="Arial" panose="020B0604020202020204" pitchFamily="34" charset="0"/>
            </a:endParaRPr>
          </a:p>
        </p:txBody>
      </p:sp>
      <p:pic>
        <p:nvPicPr>
          <p:cNvPr id="69" name="Picture 68">
            <a:extLst>
              <a:ext uri="{FF2B5EF4-FFF2-40B4-BE49-F238E27FC236}">
                <a16:creationId xmlns:a16="http://schemas.microsoft.com/office/drawing/2014/main" id="{F725DE82-B7D0-1A59-1BF8-81100CDB5077}"/>
              </a:ext>
            </a:extLst>
          </p:cNvPr>
          <p:cNvPicPr>
            <a:picLocks noChangeAspect="1"/>
          </p:cNvPicPr>
          <p:nvPr/>
        </p:nvPicPr>
        <p:blipFill rotWithShape="1">
          <a:blip r:embed="rId7"/>
          <a:srcRect l="20711" b="12064"/>
          <a:stretch/>
        </p:blipFill>
        <p:spPr>
          <a:xfrm>
            <a:off x="5280125" y="888738"/>
            <a:ext cx="2375811" cy="2167155"/>
          </a:xfrm>
          <a:prstGeom prst="rect">
            <a:avLst/>
          </a:prstGeom>
          <a:ln>
            <a:solidFill>
              <a:schemeClr val="bg2"/>
            </a:solidFill>
          </a:ln>
          <a:effectLst>
            <a:outerShdw blurRad="50800" dist="38100" algn="l" rotWithShape="0">
              <a:prstClr val="black">
                <a:alpha val="40000"/>
              </a:prstClr>
            </a:outerShdw>
          </a:effectLst>
        </p:spPr>
      </p:pic>
      <p:pic>
        <p:nvPicPr>
          <p:cNvPr id="72" name="Picture 71">
            <a:extLst>
              <a:ext uri="{FF2B5EF4-FFF2-40B4-BE49-F238E27FC236}">
                <a16:creationId xmlns:a16="http://schemas.microsoft.com/office/drawing/2014/main" id="{21F232E6-238F-3C43-6040-7E6FC7252516}"/>
              </a:ext>
            </a:extLst>
          </p:cNvPr>
          <p:cNvPicPr>
            <a:picLocks noChangeAspect="1"/>
          </p:cNvPicPr>
          <p:nvPr/>
        </p:nvPicPr>
        <p:blipFill rotWithShape="1">
          <a:blip r:embed="rId8">
            <a:extLst>
              <a:ext uri="{28A0092B-C50C-407E-A947-70E740481C1C}">
                <a14:useLocalDpi xmlns:a14="http://schemas.microsoft.com/office/drawing/2010/main" val="0"/>
              </a:ext>
            </a:extLst>
          </a:blip>
          <a:srcRect l="667" r="667"/>
          <a:stretch/>
        </p:blipFill>
        <p:spPr>
          <a:xfrm>
            <a:off x="5324430" y="3858382"/>
            <a:ext cx="2375811" cy="2167155"/>
          </a:xfrm>
          <a:prstGeom prst="rect">
            <a:avLst/>
          </a:prstGeom>
          <a:ln>
            <a:solidFill>
              <a:schemeClr val="bg2"/>
            </a:solidFill>
          </a:ln>
          <a:effectLst>
            <a:outerShdw blurRad="50800" dist="38100" algn="l" rotWithShape="0">
              <a:prstClr val="black">
                <a:alpha val="40000"/>
              </a:prstClr>
            </a:outerShdw>
          </a:effectLst>
        </p:spPr>
      </p:pic>
      <p:sp>
        <p:nvSpPr>
          <p:cNvPr id="74" name="Oval 73">
            <a:extLst>
              <a:ext uri="{FF2B5EF4-FFF2-40B4-BE49-F238E27FC236}">
                <a16:creationId xmlns:a16="http://schemas.microsoft.com/office/drawing/2014/main" id="{1C0AE729-7181-1E9B-C823-AC1CA4849826}"/>
              </a:ext>
            </a:extLst>
          </p:cNvPr>
          <p:cNvSpPr/>
          <p:nvPr/>
        </p:nvSpPr>
        <p:spPr>
          <a:xfrm>
            <a:off x="4691648" y="3298195"/>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75" name="TextBox 74">
            <a:extLst>
              <a:ext uri="{FF2B5EF4-FFF2-40B4-BE49-F238E27FC236}">
                <a16:creationId xmlns:a16="http://schemas.microsoft.com/office/drawing/2014/main" id="{048F0787-F73A-6577-7891-0E866A43F0F4}"/>
              </a:ext>
            </a:extLst>
          </p:cNvPr>
          <p:cNvSpPr txBox="1"/>
          <p:nvPr/>
        </p:nvSpPr>
        <p:spPr>
          <a:xfrm>
            <a:off x="5110306" y="3219226"/>
            <a:ext cx="2877844" cy="523220"/>
          </a:xfrm>
          <a:prstGeom prst="rect">
            <a:avLst/>
          </a:prstGeom>
          <a:noFill/>
        </p:spPr>
        <p:txBody>
          <a:bodyPr wrap="square">
            <a:spAutoFit/>
          </a:bodyPr>
          <a:lstStyle/>
          <a:p>
            <a:r>
              <a:rPr lang="en-US" sz="1400" b="1" dirty="0">
                <a:latin typeface="Avenir Next LT Pro" panose="020B0504020202020204" pitchFamily="34" charset="77"/>
                <a:cs typeface="Arial"/>
              </a:rPr>
              <a:t>Receive Risk Prediction Result &amp; Analytics Report</a:t>
            </a:r>
            <a:endParaRPr lang="en-US" sz="1400" dirty="0">
              <a:solidFill>
                <a:schemeClr val="tx1"/>
              </a:solidFill>
              <a:latin typeface="Avenir Next LT Pro" panose="020B0504020202020204" pitchFamily="34" charset="77"/>
            </a:endParaRPr>
          </a:p>
        </p:txBody>
      </p:sp>
      <p:pic>
        <p:nvPicPr>
          <p:cNvPr id="76" name="Picture 75">
            <a:extLst>
              <a:ext uri="{FF2B5EF4-FFF2-40B4-BE49-F238E27FC236}">
                <a16:creationId xmlns:a16="http://schemas.microsoft.com/office/drawing/2014/main" id="{CE866C0A-41BC-30A0-20F1-588127FED4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8343" y="3217236"/>
            <a:ext cx="651890" cy="564971"/>
          </a:xfrm>
          <a:prstGeom prst="rect">
            <a:avLst/>
          </a:prstGeom>
        </p:spPr>
      </p:pic>
      <p:pic>
        <p:nvPicPr>
          <p:cNvPr id="77" name="Picture 76">
            <a:extLst>
              <a:ext uri="{FF2B5EF4-FFF2-40B4-BE49-F238E27FC236}">
                <a16:creationId xmlns:a16="http://schemas.microsoft.com/office/drawing/2014/main" id="{53340AC9-B5A9-9740-F246-A5DED195AD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3587" y="3969888"/>
            <a:ext cx="516306" cy="516306"/>
          </a:xfrm>
          <a:prstGeom prst="rect">
            <a:avLst/>
          </a:prstGeom>
        </p:spPr>
      </p:pic>
      <p:grpSp>
        <p:nvGrpSpPr>
          <p:cNvPr id="78" name="Group 77">
            <a:extLst>
              <a:ext uri="{FF2B5EF4-FFF2-40B4-BE49-F238E27FC236}">
                <a16:creationId xmlns:a16="http://schemas.microsoft.com/office/drawing/2014/main" id="{43CC9B0C-AC11-CC1C-17C2-F78B5A5E8595}"/>
              </a:ext>
            </a:extLst>
          </p:cNvPr>
          <p:cNvGrpSpPr/>
          <p:nvPr/>
        </p:nvGrpSpPr>
        <p:grpSpPr>
          <a:xfrm>
            <a:off x="1641431" y="4723521"/>
            <a:ext cx="740618" cy="689930"/>
            <a:chOff x="5260918" y="3238250"/>
            <a:chExt cx="881036" cy="771539"/>
          </a:xfrm>
        </p:grpSpPr>
        <p:pic>
          <p:nvPicPr>
            <p:cNvPr id="79" name="Picture 78">
              <a:extLst>
                <a:ext uri="{FF2B5EF4-FFF2-40B4-BE49-F238E27FC236}">
                  <a16:creationId xmlns:a16="http://schemas.microsoft.com/office/drawing/2014/main" id="{C3FB8A96-7496-4AFA-3C50-DE47458A4F7A}"/>
                </a:ext>
              </a:extLst>
            </p:cNvPr>
            <p:cNvPicPr>
              <a:picLocks noChangeAspect="1"/>
            </p:cNvPicPr>
            <p:nvPr/>
          </p:nvPicPr>
          <p:blipFill rotWithShape="1">
            <a:blip r:embed="rId11">
              <a:extLst>
                <a:ext uri="{28A0092B-C50C-407E-A947-70E740481C1C}">
                  <a14:useLocalDpi xmlns:a14="http://schemas.microsoft.com/office/drawing/2010/main" val="0"/>
                </a:ext>
              </a:extLst>
            </a:blip>
            <a:srcRect l="27597" t="-2792"/>
            <a:stretch/>
          </p:blipFill>
          <p:spPr>
            <a:xfrm>
              <a:off x="5260918" y="3630326"/>
              <a:ext cx="881036" cy="379463"/>
            </a:xfrm>
            <a:prstGeom prst="rect">
              <a:avLst/>
            </a:prstGeom>
          </p:spPr>
        </p:pic>
        <p:pic>
          <p:nvPicPr>
            <p:cNvPr id="80" name="Picture 79">
              <a:extLst>
                <a:ext uri="{FF2B5EF4-FFF2-40B4-BE49-F238E27FC236}">
                  <a16:creationId xmlns:a16="http://schemas.microsoft.com/office/drawing/2014/main" id="{9A709561-942C-D519-7AD4-4CEF7371C3BE}"/>
                </a:ext>
              </a:extLst>
            </p:cNvPr>
            <p:cNvPicPr>
              <a:picLocks noChangeAspect="1"/>
            </p:cNvPicPr>
            <p:nvPr/>
          </p:nvPicPr>
          <p:blipFill rotWithShape="1">
            <a:blip r:embed="rId11">
              <a:extLst>
                <a:ext uri="{28A0092B-C50C-407E-A947-70E740481C1C}">
                  <a14:useLocalDpi xmlns:a14="http://schemas.microsoft.com/office/drawing/2010/main" val="0"/>
                </a:ext>
              </a:extLst>
            </a:blip>
            <a:srcRect r="70614" b="1922"/>
            <a:stretch/>
          </p:blipFill>
          <p:spPr>
            <a:xfrm>
              <a:off x="5510129" y="3238250"/>
              <a:ext cx="357576" cy="362062"/>
            </a:xfrm>
            <a:prstGeom prst="rect">
              <a:avLst/>
            </a:prstGeom>
          </p:spPr>
        </p:pic>
      </p:grpSp>
      <p:cxnSp>
        <p:nvCxnSpPr>
          <p:cNvPr id="81" name="Curved Connector 8">
            <a:extLst>
              <a:ext uri="{FF2B5EF4-FFF2-40B4-BE49-F238E27FC236}">
                <a16:creationId xmlns:a16="http://schemas.microsoft.com/office/drawing/2014/main" id="{E92DAE7C-3D4E-2DEC-E341-301C4D26ED82}"/>
              </a:ext>
            </a:extLst>
          </p:cNvPr>
          <p:cNvCxnSpPr>
            <a:cxnSpLocks/>
            <a:stCxn id="69" idx="3"/>
            <a:endCxn id="87" idx="1"/>
          </p:cNvCxnSpPr>
          <p:nvPr/>
        </p:nvCxnSpPr>
        <p:spPr>
          <a:xfrm flipV="1">
            <a:off x="7655936" y="1606418"/>
            <a:ext cx="1802802" cy="365898"/>
          </a:xfrm>
          <a:prstGeom prst="curvedConnector3">
            <a:avLst>
              <a:gd name="adj1" fmla="val 50000"/>
            </a:avLst>
          </a:prstGeom>
          <a:ln/>
        </p:spPr>
        <p:style>
          <a:lnRef idx="3">
            <a:schemeClr val="accent6"/>
          </a:lnRef>
          <a:fillRef idx="0">
            <a:schemeClr val="accent6"/>
          </a:fillRef>
          <a:effectRef idx="2">
            <a:schemeClr val="accent6"/>
          </a:effectRef>
          <a:fontRef idx="minor">
            <a:schemeClr val="tx1"/>
          </a:fontRef>
        </p:style>
      </p:cxnSp>
      <p:cxnSp>
        <p:nvCxnSpPr>
          <p:cNvPr id="84" name="Curved Connector 14">
            <a:extLst>
              <a:ext uri="{FF2B5EF4-FFF2-40B4-BE49-F238E27FC236}">
                <a16:creationId xmlns:a16="http://schemas.microsoft.com/office/drawing/2014/main" id="{B976E53D-B937-321A-5127-34A33B09131C}"/>
              </a:ext>
            </a:extLst>
          </p:cNvPr>
          <p:cNvCxnSpPr>
            <a:cxnSpLocks/>
            <a:stCxn id="72" idx="3"/>
          </p:cNvCxnSpPr>
          <p:nvPr/>
        </p:nvCxnSpPr>
        <p:spPr>
          <a:xfrm>
            <a:off x="7700241" y="4941960"/>
            <a:ext cx="1752558" cy="220189"/>
          </a:xfrm>
          <a:prstGeom prst="curvedConnector3">
            <a:avLst>
              <a:gd name="adj1" fmla="val 50000"/>
            </a:avLst>
          </a:prstGeom>
          <a:ln/>
        </p:spPr>
        <p:style>
          <a:lnRef idx="3">
            <a:schemeClr val="accent2"/>
          </a:lnRef>
          <a:fillRef idx="0">
            <a:schemeClr val="accent2"/>
          </a:fillRef>
          <a:effectRef idx="2">
            <a:schemeClr val="accent2"/>
          </a:effectRef>
          <a:fontRef idx="minor">
            <a:schemeClr val="tx1"/>
          </a:fontRef>
        </p:style>
      </p:cxnSp>
      <p:pic>
        <p:nvPicPr>
          <p:cNvPr id="87" name="Picture 86">
            <a:extLst>
              <a:ext uri="{FF2B5EF4-FFF2-40B4-BE49-F238E27FC236}">
                <a16:creationId xmlns:a16="http://schemas.microsoft.com/office/drawing/2014/main" id="{FEDA1751-911E-47B9-0AE0-F9F84C0F2C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58738" y="300087"/>
            <a:ext cx="1962323" cy="2612661"/>
          </a:xfrm>
          <a:prstGeom prst="rect">
            <a:avLst/>
          </a:prstGeom>
        </p:spPr>
      </p:pic>
      <p:sp>
        <p:nvSpPr>
          <p:cNvPr id="91" name="TextBox 90">
            <a:extLst>
              <a:ext uri="{FF2B5EF4-FFF2-40B4-BE49-F238E27FC236}">
                <a16:creationId xmlns:a16="http://schemas.microsoft.com/office/drawing/2014/main" id="{8CF068BA-AF07-8629-756F-0E77551EE5FC}"/>
              </a:ext>
            </a:extLst>
          </p:cNvPr>
          <p:cNvSpPr txBox="1"/>
          <p:nvPr/>
        </p:nvSpPr>
        <p:spPr>
          <a:xfrm>
            <a:off x="7628399" y="819421"/>
            <a:ext cx="1715069" cy="769441"/>
          </a:xfrm>
          <a:prstGeom prst="rect">
            <a:avLst/>
          </a:prstGeom>
          <a:noFill/>
        </p:spPr>
        <p:txBody>
          <a:bodyPr wrap="square">
            <a:spAutoFit/>
          </a:bodyPr>
          <a:lstStyle/>
          <a:p>
            <a:pPr algn="ctr"/>
            <a:r>
              <a:rPr lang="en-US" sz="1600" b="1" dirty="0">
                <a:solidFill>
                  <a:schemeClr val="accent6">
                    <a:lumMod val="75000"/>
                  </a:schemeClr>
                </a:solidFill>
                <a:latin typeface="Avenir Next LT Pro" panose="020B0504020202020204" pitchFamily="34" charset="77"/>
                <a:cs typeface="Arial"/>
              </a:rPr>
              <a:t>Low Risk</a:t>
            </a:r>
          </a:p>
          <a:p>
            <a:pPr algn="ctr"/>
            <a:r>
              <a:rPr lang="en-US" sz="1600" b="1" dirty="0">
                <a:solidFill>
                  <a:srgbClr val="372DA0"/>
                </a:solidFill>
                <a:latin typeface="Avenir Next LT Pro" panose="020B0504020202020204" pitchFamily="34" charset="77"/>
                <a:cs typeface="Arial"/>
              </a:rPr>
              <a:t> </a:t>
            </a:r>
            <a:r>
              <a:rPr lang="en-US" sz="1200" dirty="0">
                <a:solidFill>
                  <a:schemeClr val="tx1"/>
                </a:solidFill>
                <a:latin typeface="Avenir Next LT Pro" panose="020B0504020202020204" pitchFamily="34" charset="77"/>
                <a:cs typeface="Arial"/>
              </a:rPr>
              <a:t>instructed to maintain heart health </a:t>
            </a:r>
            <a:endParaRPr lang="en-US" sz="1600" dirty="0">
              <a:solidFill>
                <a:schemeClr val="tx1"/>
              </a:solidFill>
              <a:latin typeface="Avenir Next LT Pro" panose="020B0504020202020204" pitchFamily="34" charset="77"/>
              <a:cs typeface="Arial" panose="020B0604020202020204" pitchFamily="34" charset="0"/>
            </a:endParaRPr>
          </a:p>
        </p:txBody>
      </p:sp>
      <p:sp>
        <p:nvSpPr>
          <p:cNvPr id="95" name="TextBox 94">
            <a:extLst>
              <a:ext uri="{FF2B5EF4-FFF2-40B4-BE49-F238E27FC236}">
                <a16:creationId xmlns:a16="http://schemas.microsoft.com/office/drawing/2014/main" id="{31244D5F-AA92-20D3-5ABF-3EDD653AE280}"/>
              </a:ext>
            </a:extLst>
          </p:cNvPr>
          <p:cNvSpPr txBox="1"/>
          <p:nvPr/>
        </p:nvSpPr>
        <p:spPr>
          <a:xfrm>
            <a:off x="7655936" y="3981050"/>
            <a:ext cx="1894199" cy="954107"/>
          </a:xfrm>
          <a:prstGeom prst="rect">
            <a:avLst/>
          </a:prstGeom>
          <a:noFill/>
        </p:spPr>
        <p:txBody>
          <a:bodyPr wrap="square">
            <a:spAutoFit/>
          </a:bodyPr>
          <a:lstStyle/>
          <a:p>
            <a:pPr algn="ctr"/>
            <a:r>
              <a:rPr lang="en-US" sz="1600" b="1" dirty="0">
                <a:solidFill>
                  <a:srgbClr val="C00000"/>
                </a:solidFill>
                <a:latin typeface="Avenir Next LT Pro" panose="020B0504020202020204" pitchFamily="34" charset="77"/>
                <a:cs typeface="Arial"/>
              </a:rPr>
              <a:t>High Risk</a:t>
            </a:r>
          </a:p>
          <a:p>
            <a:pPr algn="ctr"/>
            <a:r>
              <a:rPr lang="en-US" sz="1600" b="1" dirty="0">
                <a:solidFill>
                  <a:srgbClr val="372DA0"/>
                </a:solidFill>
                <a:latin typeface="Avenir Next LT Pro" panose="020B0504020202020204" pitchFamily="34" charset="77"/>
                <a:cs typeface="Arial"/>
              </a:rPr>
              <a:t> </a:t>
            </a:r>
            <a:r>
              <a:rPr lang="en-US" sz="1200" dirty="0">
                <a:solidFill>
                  <a:schemeClr val="tx1"/>
                </a:solidFill>
                <a:latin typeface="Avenir Next LT Pro" panose="020B0504020202020204" pitchFamily="34" charset="77"/>
                <a:cs typeface="Arial"/>
              </a:rPr>
              <a:t>guide users to primary care @ NHCS for primary heart checkup</a:t>
            </a:r>
            <a:endParaRPr lang="en-US" sz="1600" dirty="0">
              <a:solidFill>
                <a:schemeClr val="tx1"/>
              </a:solidFill>
              <a:latin typeface="Avenir Next LT Pro" panose="020B0504020202020204" pitchFamily="34" charset="77"/>
              <a:cs typeface="Arial" panose="020B0604020202020204" pitchFamily="34" charset="0"/>
            </a:endParaRPr>
          </a:p>
        </p:txBody>
      </p:sp>
      <p:pic>
        <p:nvPicPr>
          <p:cNvPr id="1028" name="Picture 4" descr="National Heart Centre Singapore (NHCS) • 新加坡国家心脏中心">
            <a:extLst>
              <a:ext uri="{FF2B5EF4-FFF2-40B4-BE49-F238E27FC236}">
                <a16:creationId xmlns:a16="http://schemas.microsoft.com/office/drawing/2014/main" id="{AF12FAD1-7417-6B96-C40F-E0899AFB18D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5487" b="30241"/>
          <a:stretch/>
        </p:blipFill>
        <p:spPr bwMode="auto">
          <a:xfrm>
            <a:off x="9661807" y="4328959"/>
            <a:ext cx="1834547" cy="628734"/>
          </a:xfrm>
          <a:prstGeom prst="rect">
            <a:avLst/>
          </a:prstGeom>
          <a:noFill/>
          <a:extLst>
            <a:ext uri="{909E8E84-426E-40DD-AFC4-6F175D3DCCD1}">
              <a14:hiddenFill xmlns:a14="http://schemas.microsoft.com/office/drawing/2010/main">
                <a:solidFill>
                  <a:srgbClr val="FFFFFF"/>
                </a:solidFill>
              </a14:hiddenFill>
            </a:ext>
          </a:extLst>
        </p:spPr>
      </p:pic>
      <p:sp>
        <p:nvSpPr>
          <p:cNvPr id="97" name="Oval 96">
            <a:extLst>
              <a:ext uri="{FF2B5EF4-FFF2-40B4-BE49-F238E27FC236}">
                <a16:creationId xmlns:a16="http://schemas.microsoft.com/office/drawing/2014/main" id="{3242A188-EBC5-C8E6-A1D7-EA23A3B29957}"/>
              </a:ext>
            </a:extLst>
          </p:cNvPr>
          <p:cNvSpPr/>
          <p:nvPr/>
        </p:nvSpPr>
        <p:spPr>
          <a:xfrm>
            <a:off x="9400197" y="3371073"/>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
        <p:nvSpPr>
          <p:cNvPr id="98" name="TextBox 97">
            <a:extLst>
              <a:ext uri="{FF2B5EF4-FFF2-40B4-BE49-F238E27FC236}">
                <a16:creationId xmlns:a16="http://schemas.microsoft.com/office/drawing/2014/main" id="{2E37B570-D939-0DA3-94D8-58CDD8325120}"/>
              </a:ext>
            </a:extLst>
          </p:cNvPr>
          <p:cNvSpPr txBox="1"/>
          <p:nvPr/>
        </p:nvSpPr>
        <p:spPr>
          <a:xfrm>
            <a:off x="9661807" y="3366111"/>
            <a:ext cx="1792000" cy="307777"/>
          </a:xfrm>
          <a:prstGeom prst="rect">
            <a:avLst/>
          </a:prstGeom>
          <a:noFill/>
        </p:spPr>
        <p:txBody>
          <a:bodyPr wrap="square">
            <a:spAutoFit/>
          </a:bodyPr>
          <a:lstStyle/>
          <a:p>
            <a:r>
              <a:rPr lang="en-US" sz="1400" b="1" dirty="0">
                <a:latin typeface="Avenir Next LT Pro" panose="020B0504020202020204" pitchFamily="34" charset="77"/>
                <a:cs typeface="Arial"/>
              </a:rPr>
              <a:t>Decision Making</a:t>
            </a:r>
            <a:endParaRPr lang="en-US" sz="1400" dirty="0">
              <a:solidFill>
                <a:schemeClr val="tx1"/>
              </a:solidFill>
              <a:latin typeface="Avenir Next LT Pro" panose="020B0504020202020204" pitchFamily="34" charset="77"/>
            </a:endParaRPr>
          </a:p>
        </p:txBody>
      </p:sp>
      <p:sp>
        <p:nvSpPr>
          <p:cNvPr id="100" name="TextBox 99">
            <a:extLst>
              <a:ext uri="{FF2B5EF4-FFF2-40B4-BE49-F238E27FC236}">
                <a16:creationId xmlns:a16="http://schemas.microsoft.com/office/drawing/2014/main" id="{BD57D050-8BE8-F42D-0389-9C9078A48EA0}"/>
              </a:ext>
            </a:extLst>
          </p:cNvPr>
          <p:cNvSpPr txBox="1"/>
          <p:nvPr/>
        </p:nvSpPr>
        <p:spPr>
          <a:xfrm>
            <a:off x="9047318" y="4998822"/>
            <a:ext cx="2785161" cy="769441"/>
          </a:xfrm>
          <a:prstGeom prst="rect">
            <a:avLst/>
          </a:prstGeom>
          <a:noFill/>
        </p:spPr>
        <p:txBody>
          <a:bodyPr wrap="square">
            <a:spAutoFit/>
          </a:bodyPr>
          <a:lstStyle/>
          <a:p>
            <a:pPr algn="ctr"/>
            <a:r>
              <a:rPr lang="en-US" sz="1600" b="1" dirty="0">
                <a:solidFill>
                  <a:schemeClr val="accent2">
                    <a:lumMod val="75000"/>
                  </a:schemeClr>
                </a:solidFill>
                <a:latin typeface="Avenir Next LT Pro" panose="020B0504020202020204" pitchFamily="34" charset="77"/>
                <a:cs typeface="Arial"/>
              </a:rPr>
              <a:t>Stage 2</a:t>
            </a:r>
          </a:p>
          <a:p>
            <a:pPr algn="ctr"/>
            <a:r>
              <a:rPr lang="en-US" sz="1600" b="1" dirty="0">
                <a:solidFill>
                  <a:srgbClr val="372DA0"/>
                </a:solidFill>
                <a:latin typeface="Avenir Next LT Pro" panose="020B0504020202020204" pitchFamily="34" charset="77"/>
                <a:cs typeface="Arial"/>
              </a:rPr>
              <a:t> </a:t>
            </a:r>
            <a:r>
              <a:rPr lang="en-US" sz="1200" dirty="0">
                <a:latin typeface="Avenir Next LT Pro" panose="020B0504020202020204" pitchFamily="34" charset="77"/>
                <a:cs typeface="Arial"/>
              </a:rPr>
              <a:t>Prediction of Heart Disease Risk using medical attributes</a:t>
            </a:r>
            <a:endParaRPr lang="en-US" sz="1600" dirty="0">
              <a:solidFill>
                <a:schemeClr val="tx1"/>
              </a:solidFill>
              <a:latin typeface="Avenir Next LT Pro" panose="020B0504020202020204" pitchFamily="34" charset="77"/>
              <a:cs typeface="Arial" panose="020B0604020202020204" pitchFamily="34" charset="0"/>
            </a:endParaRPr>
          </a:p>
        </p:txBody>
      </p:sp>
      <p:sp>
        <p:nvSpPr>
          <p:cNvPr id="103" name="Right Arrow 102">
            <a:extLst>
              <a:ext uri="{FF2B5EF4-FFF2-40B4-BE49-F238E27FC236}">
                <a16:creationId xmlns:a16="http://schemas.microsoft.com/office/drawing/2014/main" id="{668A1553-992A-A322-6A60-59B77349FF60}"/>
              </a:ext>
            </a:extLst>
          </p:cNvPr>
          <p:cNvSpPr/>
          <p:nvPr/>
        </p:nvSpPr>
        <p:spPr>
          <a:xfrm>
            <a:off x="10990428" y="5049479"/>
            <a:ext cx="613272" cy="2253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81229B14-9DF5-3595-2D6A-675855905E7E}"/>
              </a:ext>
            </a:extLst>
          </p:cNvPr>
          <p:cNvCxnSpPr>
            <a:cxnSpLocks/>
          </p:cNvCxnSpPr>
          <p:nvPr/>
        </p:nvCxnSpPr>
        <p:spPr>
          <a:xfrm>
            <a:off x="7015822"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05" name="Slide Number Placeholder 1">
            <a:extLst>
              <a:ext uri="{FF2B5EF4-FFF2-40B4-BE49-F238E27FC236}">
                <a16:creationId xmlns:a16="http://schemas.microsoft.com/office/drawing/2014/main" id="{5F02DE51-6B65-E2D9-4B4B-3FBD00450623}"/>
              </a:ext>
            </a:extLst>
          </p:cNvPr>
          <p:cNvSpPr>
            <a:spLocks noGrp="1"/>
          </p:cNvSpPr>
          <p:nvPr>
            <p:ph type="sldNum" sz="quarter" idx="12"/>
          </p:nvPr>
        </p:nvSpPr>
        <p:spPr>
          <a:xfrm>
            <a:off x="9448800" y="6533946"/>
            <a:ext cx="2743200" cy="365125"/>
          </a:xfrm>
        </p:spPr>
        <p:txBody>
          <a:bodyPr/>
          <a:lstStyle/>
          <a:p>
            <a:fld id="{330EA680-D336-4FF7-8B7A-9848BB0A1C32}" type="slidenum">
              <a:rPr lang="en-GB" smtClean="0"/>
              <a:pPr/>
              <a:t>29</a:t>
            </a:fld>
            <a:endParaRPr lang="en-GB" dirty="0"/>
          </a:p>
        </p:txBody>
      </p:sp>
      <p:sp>
        <p:nvSpPr>
          <p:cNvPr id="2" name="Slide Number Placeholder 1">
            <a:extLst>
              <a:ext uri="{FF2B5EF4-FFF2-40B4-BE49-F238E27FC236}">
                <a16:creationId xmlns:a16="http://schemas.microsoft.com/office/drawing/2014/main" id="{838F8112-35E5-AD15-6966-370930E85A27}"/>
              </a:ext>
            </a:extLst>
          </p:cNvPr>
          <p:cNvSpPr txBox="1">
            <a:spLocks/>
          </p:cNvSpPr>
          <p:nvPr/>
        </p:nvSpPr>
        <p:spPr>
          <a:xfrm>
            <a:off x="9404406" y="163275"/>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Zainab</a:t>
            </a:r>
          </a:p>
        </p:txBody>
      </p:sp>
    </p:spTree>
    <p:extLst>
      <p:ext uri="{BB962C8B-B14F-4D97-AF65-F5344CB8AC3E}">
        <p14:creationId xmlns:p14="http://schemas.microsoft.com/office/powerpoint/2010/main" val="2810483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3DBEE8-165F-6403-218B-5553274D83AC}"/>
              </a:ext>
            </a:extLst>
          </p:cNvPr>
          <p:cNvSpPr>
            <a:spLocks noGrp="1"/>
          </p:cNvSpPr>
          <p:nvPr>
            <p:ph type="sldNum" sz="quarter" idx="12"/>
          </p:nvPr>
        </p:nvSpPr>
        <p:spPr/>
        <p:txBody>
          <a:bodyPr/>
          <a:lstStyle/>
          <a:p>
            <a:fld id="{330EA680-D336-4FF7-8B7A-9848BB0A1C32}" type="slidenum">
              <a:rPr lang="en-GB" smtClean="0"/>
              <a:pPr/>
              <a:t>3</a:t>
            </a:fld>
            <a:endParaRPr lang="en-GB"/>
          </a:p>
        </p:txBody>
      </p:sp>
      <p:sp>
        <p:nvSpPr>
          <p:cNvPr id="3" name="TextBox 2">
            <a:extLst>
              <a:ext uri="{FF2B5EF4-FFF2-40B4-BE49-F238E27FC236}">
                <a16:creationId xmlns:a16="http://schemas.microsoft.com/office/drawing/2014/main" id="{E33D014A-ACA5-FD6A-3FCE-DDBA70E0771F}"/>
              </a:ext>
            </a:extLst>
          </p:cNvPr>
          <p:cNvSpPr txBox="1"/>
          <p:nvPr/>
        </p:nvSpPr>
        <p:spPr>
          <a:xfrm>
            <a:off x="328612" y="101970"/>
            <a:ext cx="11812588" cy="400110"/>
          </a:xfrm>
          <a:prstGeom prst="rect">
            <a:avLst/>
          </a:prstGeom>
          <a:noFill/>
        </p:spPr>
        <p:txBody>
          <a:bodyPr wrap="square" lIns="91440" tIns="45720" rIns="91440" bIns="45720" rtlCol="0" anchor="t">
            <a:spAutoFit/>
          </a:bodyPr>
          <a:lstStyle/>
          <a:p>
            <a:endParaRPr lang="en-US" sz="2000" b="1">
              <a:latin typeface="Arial"/>
              <a:cs typeface="Arial"/>
            </a:endParaRPr>
          </a:p>
        </p:txBody>
      </p:sp>
      <p:sp>
        <p:nvSpPr>
          <p:cNvPr id="5" name="TextBox 4">
            <a:extLst>
              <a:ext uri="{FF2B5EF4-FFF2-40B4-BE49-F238E27FC236}">
                <a16:creationId xmlns:a16="http://schemas.microsoft.com/office/drawing/2014/main" id="{65BFB2E9-1E53-F179-0307-168776AE1622}"/>
              </a:ext>
            </a:extLst>
          </p:cNvPr>
          <p:cNvSpPr txBox="1"/>
          <p:nvPr/>
        </p:nvSpPr>
        <p:spPr>
          <a:xfrm>
            <a:off x="328612" y="225956"/>
            <a:ext cx="11812588" cy="461665"/>
          </a:xfrm>
          <a:prstGeom prst="rect">
            <a:avLst/>
          </a:prstGeom>
          <a:noFill/>
        </p:spPr>
        <p:txBody>
          <a:bodyPr wrap="square" lIns="91440" tIns="45720" rIns="91440" bIns="45720" rtlCol="0" anchor="t">
            <a:spAutoFit/>
          </a:bodyPr>
          <a:lstStyle/>
          <a:p>
            <a:r>
              <a:rPr lang="en-SG" sz="2400" b="1" dirty="0">
                <a:latin typeface="Avenir Next LT Pro" panose="020B0504020202020204" pitchFamily="34" charset="77"/>
                <a:cs typeface="Arial"/>
              </a:rPr>
              <a:t>Early Intervention of CVD</a:t>
            </a:r>
            <a:endParaRPr lang="en-US" sz="2400" b="1" dirty="0">
              <a:latin typeface="Avenir Next LT Pro" panose="020B0504020202020204" pitchFamily="34" charset="77"/>
              <a:cs typeface="Arial"/>
            </a:endParaRPr>
          </a:p>
        </p:txBody>
      </p:sp>
      <p:sp>
        <p:nvSpPr>
          <p:cNvPr id="22" name="Rectangle 21">
            <a:extLst>
              <a:ext uri="{FF2B5EF4-FFF2-40B4-BE49-F238E27FC236}">
                <a16:creationId xmlns:a16="http://schemas.microsoft.com/office/drawing/2014/main" id="{EFB6EE22-6766-F533-9810-64C52B793299}"/>
              </a:ext>
            </a:extLst>
          </p:cNvPr>
          <p:cNvSpPr/>
          <p:nvPr/>
        </p:nvSpPr>
        <p:spPr>
          <a:xfrm>
            <a:off x="190541" y="2237044"/>
            <a:ext cx="2219285" cy="6919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venir Next LT Pro" panose="020B0504020202020204" pitchFamily="34" charset="0"/>
                <a:cs typeface="Arial" panose="020B0604020202020204" pitchFamily="34" charset="0"/>
              </a:rPr>
              <a:t>Reduce deaths</a:t>
            </a:r>
          </a:p>
        </p:txBody>
      </p:sp>
      <p:sp>
        <p:nvSpPr>
          <p:cNvPr id="23" name="Rectangle 22">
            <a:extLst>
              <a:ext uri="{FF2B5EF4-FFF2-40B4-BE49-F238E27FC236}">
                <a16:creationId xmlns:a16="http://schemas.microsoft.com/office/drawing/2014/main" id="{3F68F426-FB49-014E-2CC9-EE6AAF5A0F39}"/>
              </a:ext>
            </a:extLst>
          </p:cNvPr>
          <p:cNvSpPr/>
          <p:nvPr/>
        </p:nvSpPr>
        <p:spPr>
          <a:xfrm>
            <a:off x="2422635" y="2237044"/>
            <a:ext cx="2219285" cy="6919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venir Next LT Pro" panose="020B0504020202020204" pitchFamily="34" charset="0"/>
                <a:cs typeface="Arial" panose="020B0604020202020204" pitchFamily="34" charset="0"/>
              </a:rPr>
              <a:t>Prevention rather than treatment</a:t>
            </a:r>
          </a:p>
        </p:txBody>
      </p:sp>
      <p:sp>
        <p:nvSpPr>
          <p:cNvPr id="24" name="Rectangle 23">
            <a:extLst>
              <a:ext uri="{FF2B5EF4-FFF2-40B4-BE49-F238E27FC236}">
                <a16:creationId xmlns:a16="http://schemas.microsoft.com/office/drawing/2014/main" id="{5DC7164F-A63B-EDEE-E76F-DAAD1AE5AF65}"/>
              </a:ext>
            </a:extLst>
          </p:cNvPr>
          <p:cNvSpPr/>
          <p:nvPr/>
        </p:nvSpPr>
        <p:spPr>
          <a:xfrm>
            <a:off x="2422634" y="2928991"/>
            <a:ext cx="2219285" cy="2958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venir Next LT Pro" panose="020B0504020202020204" pitchFamily="34" charset="0"/>
                <a:cs typeface="Arial"/>
              </a:rPr>
              <a:t>Slow onset </a:t>
            </a:r>
            <a:r>
              <a:rPr lang="en-US" sz="1600">
                <a:solidFill>
                  <a:schemeClr val="tx1"/>
                </a:solidFill>
                <a:latin typeface="Avenir Next LT Pro" panose="020B0504020202020204" pitchFamily="34" charset="0"/>
                <a:cs typeface="Arial"/>
              </a:rPr>
              <a:t>of CVD and </a:t>
            </a:r>
            <a:r>
              <a:rPr lang="en-US" sz="1600" b="1">
                <a:solidFill>
                  <a:schemeClr val="tx1"/>
                </a:solidFill>
                <a:latin typeface="Avenir Next LT Pro" panose="020B0504020202020204" pitchFamily="34" charset="0"/>
                <a:cs typeface="Arial"/>
              </a:rPr>
              <a:t>long incubation periods </a:t>
            </a:r>
            <a:r>
              <a:rPr lang="en-US" sz="1600">
                <a:solidFill>
                  <a:schemeClr val="tx1"/>
                </a:solidFill>
                <a:latin typeface="Avenir Next LT Pro" panose="020B0504020202020204" pitchFamily="34" charset="0"/>
                <a:cs typeface="Arial"/>
              </a:rPr>
              <a:t>= </a:t>
            </a:r>
            <a:r>
              <a:rPr lang="en-US" sz="1600" b="1">
                <a:solidFill>
                  <a:schemeClr val="tx1"/>
                </a:solidFill>
                <a:latin typeface="Avenir Next LT Pro" panose="020B0504020202020204" pitchFamily="34" charset="0"/>
                <a:cs typeface="Arial"/>
              </a:rPr>
              <a:t>large window of opportunity </a:t>
            </a:r>
            <a:r>
              <a:rPr lang="en-US" sz="1600">
                <a:solidFill>
                  <a:schemeClr val="tx1"/>
                </a:solidFill>
                <a:latin typeface="Avenir Next LT Pro" panose="020B0504020202020204" pitchFamily="34" charset="0"/>
                <a:cs typeface="Arial"/>
              </a:rPr>
              <a:t>for intervention</a:t>
            </a:r>
          </a:p>
          <a:p>
            <a:pPr algn="ctr"/>
            <a:r>
              <a:rPr lang="en-US" sz="1600">
                <a:solidFill>
                  <a:schemeClr val="tx1"/>
                </a:solidFill>
                <a:latin typeface="Avenir Next LT Pro" panose="020B0504020202020204" pitchFamily="34" charset="0"/>
                <a:cs typeface="Arial"/>
              </a:rPr>
              <a:t>Symptoms are generally more serious upon diagnosis</a:t>
            </a:r>
          </a:p>
          <a:p>
            <a:pPr algn="ctr"/>
            <a:r>
              <a:rPr lang="en-US" sz="1600">
                <a:solidFill>
                  <a:schemeClr val="tx1"/>
                </a:solidFill>
                <a:latin typeface="Avenir Next LT Pro" panose="020B0504020202020204" pitchFamily="34" charset="0"/>
                <a:cs typeface="Arial"/>
              </a:rPr>
              <a:t> </a:t>
            </a:r>
            <a:r>
              <a:rPr lang="en-US" sz="1600" i="1">
                <a:solidFill>
                  <a:schemeClr val="tx1"/>
                </a:solidFill>
                <a:latin typeface="Avenir Next LT Pro" panose="020B0504020202020204" pitchFamily="34" charset="0"/>
                <a:cs typeface="Arial"/>
              </a:rPr>
              <a:t>(Qian, et al., 2022) </a:t>
            </a:r>
          </a:p>
        </p:txBody>
      </p:sp>
      <p:sp>
        <p:nvSpPr>
          <p:cNvPr id="25" name="Rectangle 24">
            <a:extLst>
              <a:ext uri="{FF2B5EF4-FFF2-40B4-BE49-F238E27FC236}">
                <a16:creationId xmlns:a16="http://schemas.microsoft.com/office/drawing/2014/main" id="{36640CE7-2D34-17B2-B143-93571DF2EFFE}"/>
              </a:ext>
            </a:extLst>
          </p:cNvPr>
          <p:cNvSpPr/>
          <p:nvPr/>
        </p:nvSpPr>
        <p:spPr>
          <a:xfrm>
            <a:off x="190542" y="2928992"/>
            <a:ext cx="2219284" cy="2958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Avenir Next LT Pro" panose="020B0504020202020204" pitchFamily="34" charset="0"/>
                <a:cs typeface="Arial"/>
              </a:rPr>
              <a:t>80% </a:t>
            </a:r>
            <a:r>
              <a:rPr lang="en-US" sz="1600">
                <a:solidFill>
                  <a:schemeClr val="tx1"/>
                </a:solidFill>
                <a:latin typeface="Avenir Next LT Pro" panose="020B0504020202020204" pitchFamily="34" charset="0"/>
                <a:cs typeface="Arial"/>
              </a:rPr>
              <a:t>of CVD can be prevented with the elimination of health risk behaviours </a:t>
            </a:r>
          </a:p>
          <a:p>
            <a:pPr algn="ctr"/>
            <a:r>
              <a:rPr lang="en-US" sz="1600">
                <a:solidFill>
                  <a:schemeClr val="tx1"/>
                </a:solidFill>
                <a:latin typeface="Avenir Next LT Pro" panose="020B0504020202020204" pitchFamily="34" charset="0"/>
                <a:cs typeface="Arial"/>
              </a:rPr>
              <a:t> </a:t>
            </a:r>
            <a:r>
              <a:rPr lang="en-US" sz="1600" i="1">
                <a:solidFill>
                  <a:schemeClr val="tx1"/>
                </a:solidFill>
                <a:latin typeface="Avenir Next LT Pro" panose="020B0504020202020204" pitchFamily="34" charset="0"/>
                <a:cs typeface="Arial"/>
              </a:rPr>
              <a:t>(Piepoli, et al., 2016)</a:t>
            </a:r>
            <a:r>
              <a:rPr lang="en-US" sz="1600" i="1">
                <a:solidFill>
                  <a:schemeClr val="tx1"/>
                </a:solidFill>
                <a:latin typeface="Arial"/>
                <a:cs typeface="Arial"/>
              </a:rPr>
              <a:t> </a:t>
            </a:r>
          </a:p>
        </p:txBody>
      </p:sp>
      <p:pic>
        <p:nvPicPr>
          <p:cNvPr id="33" name="Graphic 32" descr="Arrow Right with solid fill">
            <a:extLst>
              <a:ext uri="{FF2B5EF4-FFF2-40B4-BE49-F238E27FC236}">
                <a16:creationId xmlns:a16="http://schemas.microsoft.com/office/drawing/2014/main" id="{71AEB3AE-B977-1A2F-9BE4-C112E52F4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0125" y="3493770"/>
            <a:ext cx="914400" cy="914400"/>
          </a:xfrm>
          <a:prstGeom prst="rect">
            <a:avLst/>
          </a:prstGeom>
        </p:spPr>
      </p:pic>
      <p:sp>
        <p:nvSpPr>
          <p:cNvPr id="34" name="Rectangle 33">
            <a:extLst>
              <a:ext uri="{FF2B5EF4-FFF2-40B4-BE49-F238E27FC236}">
                <a16:creationId xmlns:a16="http://schemas.microsoft.com/office/drawing/2014/main" id="{06C4B8CB-1923-10AF-F9A7-F84BA8A24B1A}"/>
              </a:ext>
            </a:extLst>
          </p:cNvPr>
          <p:cNvSpPr/>
          <p:nvPr/>
        </p:nvSpPr>
        <p:spPr>
          <a:xfrm>
            <a:off x="5888233" y="2862396"/>
            <a:ext cx="2219285" cy="20476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venir Next LT Pro" panose="020B0504020202020204" pitchFamily="34" charset="0"/>
                <a:cs typeface="Arial"/>
              </a:rPr>
              <a:t>Early intervention is critical in </a:t>
            </a:r>
            <a:r>
              <a:rPr lang="en-US" sz="1600" b="1">
                <a:solidFill>
                  <a:schemeClr val="tx1"/>
                </a:solidFill>
                <a:latin typeface="Avenir Next LT Pro" panose="020B0504020202020204" pitchFamily="34" charset="0"/>
                <a:cs typeface="Arial"/>
              </a:rPr>
              <a:t>preventing the onset of CVDs </a:t>
            </a:r>
            <a:r>
              <a:rPr lang="en-US" sz="1600">
                <a:solidFill>
                  <a:schemeClr val="tx1"/>
                </a:solidFill>
                <a:latin typeface="Avenir Next LT Pro" panose="020B0504020202020204" pitchFamily="34" charset="0"/>
                <a:cs typeface="Arial"/>
              </a:rPr>
              <a:t>and hence </a:t>
            </a:r>
            <a:r>
              <a:rPr lang="en-US" sz="1600" b="1">
                <a:solidFill>
                  <a:schemeClr val="tx1"/>
                </a:solidFill>
                <a:latin typeface="Avenir Next LT Pro" panose="020B0504020202020204" pitchFamily="34" charset="0"/>
                <a:cs typeface="Arial"/>
              </a:rPr>
              <a:t>increase the life expectancy </a:t>
            </a:r>
            <a:r>
              <a:rPr lang="en-US" sz="1600">
                <a:solidFill>
                  <a:schemeClr val="tx1"/>
                </a:solidFill>
                <a:latin typeface="Avenir Next LT Pro" panose="020B0504020202020204" pitchFamily="34" charset="0"/>
                <a:cs typeface="Arial"/>
              </a:rPr>
              <a:t>of Singaporeans</a:t>
            </a:r>
          </a:p>
        </p:txBody>
      </p:sp>
      <p:pic>
        <p:nvPicPr>
          <p:cNvPr id="35" name="Graphic 34" descr="Arrow Right with solid fill">
            <a:extLst>
              <a:ext uri="{FF2B5EF4-FFF2-40B4-BE49-F238E27FC236}">
                <a16:creationId xmlns:a16="http://schemas.microsoft.com/office/drawing/2014/main" id="{026EAA5A-2B0A-15DE-1FB3-404AF80488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4226" y="3429000"/>
            <a:ext cx="914400" cy="914400"/>
          </a:xfrm>
          <a:prstGeom prst="rect">
            <a:avLst/>
          </a:prstGeom>
        </p:spPr>
      </p:pic>
      <p:sp>
        <p:nvSpPr>
          <p:cNvPr id="36" name="Rectangle 35">
            <a:extLst>
              <a:ext uri="{FF2B5EF4-FFF2-40B4-BE49-F238E27FC236}">
                <a16:creationId xmlns:a16="http://schemas.microsoft.com/office/drawing/2014/main" id="{BCFA93DE-F954-8198-6916-3B73788A2CE6}"/>
              </a:ext>
            </a:extLst>
          </p:cNvPr>
          <p:cNvSpPr/>
          <p:nvPr/>
        </p:nvSpPr>
        <p:spPr>
          <a:xfrm>
            <a:off x="9353834" y="2928991"/>
            <a:ext cx="2647624" cy="2893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chemeClr val="tx1"/>
                </a:solidFill>
                <a:latin typeface="Avenir Next LT Pro" panose="020B0504020202020204" pitchFamily="34" charset="0"/>
                <a:cs typeface="Arial"/>
              </a:rPr>
              <a:t>Creating a prediction tool using data analytics models:</a:t>
            </a:r>
          </a:p>
          <a:p>
            <a:pPr marL="285750" indent="-285750">
              <a:buFont typeface="Arial" panose="020B0604020202020204" pitchFamily="34" charset="0"/>
              <a:buChar char="•"/>
            </a:pPr>
            <a:r>
              <a:rPr lang="en-US" sz="1600">
                <a:solidFill>
                  <a:schemeClr val="tx1"/>
                </a:solidFill>
                <a:latin typeface="Avenir Next LT Pro" panose="020B0504020202020204" pitchFamily="34" charset="0"/>
                <a:cs typeface="Arial"/>
              </a:rPr>
              <a:t>To aid in the early detection and intervention of CVDs</a:t>
            </a:r>
          </a:p>
          <a:p>
            <a:pPr marL="285750" indent="-285750">
              <a:buFont typeface="Arial" panose="020B0604020202020204" pitchFamily="34" charset="0"/>
              <a:buChar char="•"/>
            </a:pPr>
            <a:r>
              <a:rPr lang="en-US" sz="1600">
                <a:solidFill>
                  <a:schemeClr val="tx1"/>
                </a:solidFill>
                <a:latin typeface="Avenir Next LT Pro" panose="020B0504020202020204" pitchFamily="34" charset="0"/>
                <a:cs typeface="Arial"/>
              </a:rPr>
              <a:t>To be utilized by medical professionals at the primary care level (GPs, polyclinics)</a:t>
            </a:r>
          </a:p>
        </p:txBody>
      </p:sp>
      <p:sp>
        <p:nvSpPr>
          <p:cNvPr id="37" name="Rectangle 36">
            <a:extLst>
              <a:ext uri="{FF2B5EF4-FFF2-40B4-BE49-F238E27FC236}">
                <a16:creationId xmlns:a16="http://schemas.microsoft.com/office/drawing/2014/main" id="{D518318D-47BF-4A06-3F6F-D325BF6C2F25}"/>
              </a:ext>
            </a:extLst>
          </p:cNvPr>
          <p:cNvSpPr/>
          <p:nvPr/>
        </p:nvSpPr>
        <p:spPr>
          <a:xfrm>
            <a:off x="9353834" y="2237044"/>
            <a:ext cx="2647624" cy="6919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venir Next LT Pro" panose="020B0504020202020204" pitchFamily="34" charset="0"/>
                <a:cs typeface="Arial" panose="020B0604020202020204" pitchFamily="34" charset="0"/>
              </a:rPr>
              <a:t>Business Problem</a:t>
            </a:r>
          </a:p>
        </p:txBody>
      </p:sp>
      <p:pic>
        <p:nvPicPr>
          <p:cNvPr id="41" name="Picture 40" descr="Icon&#10;&#10;Description automatically generated">
            <a:extLst>
              <a:ext uri="{FF2B5EF4-FFF2-40B4-BE49-F238E27FC236}">
                <a16:creationId xmlns:a16="http://schemas.microsoft.com/office/drawing/2014/main" id="{10ED5A7A-2BB6-AD98-6D34-1CA31FF2E9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9441" y="1233022"/>
            <a:ext cx="836410" cy="836410"/>
          </a:xfrm>
          <a:prstGeom prst="rect">
            <a:avLst/>
          </a:prstGeom>
        </p:spPr>
      </p:pic>
      <p:pic>
        <p:nvPicPr>
          <p:cNvPr id="43" name="Picture 42" descr="Icon&#10;&#10;Description automatically generated">
            <a:extLst>
              <a:ext uri="{FF2B5EF4-FFF2-40B4-BE49-F238E27FC236}">
                <a16:creationId xmlns:a16="http://schemas.microsoft.com/office/drawing/2014/main" id="{D329FD43-AFE4-F784-B85E-C6B4C9E293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973" y="1226899"/>
            <a:ext cx="836410" cy="836410"/>
          </a:xfrm>
          <a:prstGeom prst="rect">
            <a:avLst/>
          </a:prstGeom>
        </p:spPr>
      </p:pic>
      <p:pic>
        <p:nvPicPr>
          <p:cNvPr id="45" name="Picture 44" descr="Icon&#10;&#10;Description automatically generated">
            <a:extLst>
              <a:ext uri="{FF2B5EF4-FFF2-40B4-BE49-F238E27FC236}">
                <a16:creationId xmlns:a16="http://schemas.microsoft.com/office/drawing/2014/main" id="{FB7008F1-775F-EB38-EF9D-B1C89EE31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980" y="1233022"/>
            <a:ext cx="836410" cy="836410"/>
          </a:xfrm>
          <a:prstGeom prst="rect">
            <a:avLst/>
          </a:prstGeom>
        </p:spPr>
      </p:pic>
      <p:sp>
        <p:nvSpPr>
          <p:cNvPr id="46" name="Slide Number Placeholder 1">
            <a:extLst>
              <a:ext uri="{FF2B5EF4-FFF2-40B4-BE49-F238E27FC236}">
                <a16:creationId xmlns:a16="http://schemas.microsoft.com/office/drawing/2014/main" id="{A7A0B6BB-B511-15A6-07B7-1A5088D2A3BC}"/>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Zhi Hao</a:t>
            </a:r>
          </a:p>
        </p:txBody>
      </p:sp>
      <p:sp>
        <p:nvSpPr>
          <p:cNvPr id="4" name="TextBox 3">
            <a:extLst>
              <a:ext uri="{FF2B5EF4-FFF2-40B4-BE49-F238E27FC236}">
                <a16:creationId xmlns:a16="http://schemas.microsoft.com/office/drawing/2014/main" id="{FE23A0F9-DF4F-055E-9C38-5D1208E1844E}"/>
              </a:ext>
            </a:extLst>
          </p:cNvPr>
          <p:cNvSpPr txBox="1"/>
          <p:nvPr/>
        </p:nvSpPr>
        <p:spPr>
          <a:xfrm>
            <a:off x="597905" y="6191207"/>
            <a:ext cx="5257800" cy="276999"/>
          </a:xfrm>
          <a:prstGeom prst="rect">
            <a:avLst/>
          </a:prstGeom>
          <a:noFill/>
        </p:spPr>
        <p:txBody>
          <a:bodyPr wrap="square" lIns="91440" tIns="45720" rIns="91440" bIns="45720" rtlCol="0" anchor="t">
            <a:spAutoFit/>
          </a:bodyPr>
          <a:lstStyle/>
          <a:p>
            <a:r>
              <a:rPr lang="en-US" sz="1200" i="1">
                <a:latin typeface="Arial"/>
                <a:cs typeface="Arial"/>
              </a:rPr>
              <a:t>Sources: Piepoli, et al. (2016), Qian, et al. (2022)</a:t>
            </a:r>
            <a:endParaRPr lang="en-US" sz="1200"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9621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anim calcmode="lin" valueType="num">
                                      <p:cBhvr>
                                        <p:cTn id="41" dur="1000" fill="hold"/>
                                        <p:tgtEl>
                                          <p:spTgt spid="35"/>
                                        </p:tgtEl>
                                        <p:attrNameLst>
                                          <p:attrName>ppt_x</p:attrName>
                                        </p:attrNameLst>
                                      </p:cBhvr>
                                      <p:tavLst>
                                        <p:tav tm="0">
                                          <p:val>
                                            <p:strVal val="#ppt_x"/>
                                          </p:val>
                                        </p:tav>
                                        <p:tav tm="100000">
                                          <p:val>
                                            <p:strVal val="#ppt_x"/>
                                          </p:val>
                                        </p:tav>
                                      </p:tavLst>
                                    </p:anim>
                                    <p:anim calcmode="lin" valueType="num">
                                      <p:cBhvr>
                                        <p:cTn id="42" dur="1000" fill="hold"/>
                                        <p:tgtEl>
                                          <p:spTgt spid="35"/>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34" grpId="0" animBg="1"/>
      <p:bldP spid="36" grpId="0" animBg="1"/>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FEBCEB-E080-215C-E720-24812C10C8AA}"/>
              </a:ext>
            </a:extLst>
          </p:cNvPr>
          <p:cNvSpPr>
            <a:spLocks noGrp="1"/>
          </p:cNvSpPr>
          <p:nvPr>
            <p:ph type="sldNum" sz="quarter" idx="12"/>
          </p:nvPr>
        </p:nvSpPr>
        <p:spPr/>
        <p:txBody>
          <a:bodyPr/>
          <a:lstStyle/>
          <a:p>
            <a:fld id="{330EA680-D336-4FF7-8B7A-9848BB0A1C32}" type="slidenum">
              <a:rPr lang="en-GB" smtClean="0"/>
              <a:pPr/>
              <a:t>30</a:t>
            </a:fld>
            <a:endParaRPr lang="en-GB"/>
          </a:p>
        </p:txBody>
      </p:sp>
      <p:sp>
        <p:nvSpPr>
          <p:cNvPr id="4" name="TextBox 3">
            <a:extLst>
              <a:ext uri="{FF2B5EF4-FFF2-40B4-BE49-F238E27FC236}">
                <a16:creationId xmlns:a16="http://schemas.microsoft.com/office/drawing/2014/main" id="{89D80662-32DF-6ABC-024D-48A8A18CEEB7}"/>
              </a:ext>
            </a:extLst>
          </p:cNvPr>
          <p:cNvSpPr txBox="1"/>
          <p:nvPr/>
        </p:nvSpPr>
        <p:spPr>
          <a:xfrm>
            <a:off x="411470" y="198270"/>
            <a:ext cx="9198695"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Business Implementation: </a:t>
            </a:r>
            <a:r>
              <a:rPr lang="en-US" sz="2400" b="1" i="1" dirty="0">
                <a:solidFill>
                  <a:srgbClr val="372DA0"/>
                </a:solidFill>
                <a:latin typeface="Avenir Next LT Pro" panose="020B0504020202020204" pitchFamily="34" charset="77"/>
                <a:cs typeface="Arial"/>
              </a:rPr>
              <a:t>Stage 2 – </a:t>
            </a:r>
            <a:r>
              <a:rPr lang="en-US" sz="2400" b="1" dirty="0">
                <a:latin typeface="Avenir Next LT Pro" panose="020B0504020202020204" pitchFamily="34" charset="77"/>
                <a:cs typeface="Arial"/>
              </a:rPr>
              <a:t>Technical Flowchart </a:t>
            </a:r>
            <a:endParaRPr lang="en-US" sz="2400" dirty="0">
              <a:latin typeface="Avenir Next LT Pro" panose="020B0504020202020204" pitchFamily="34" charset="77"/>
            </a:endParaRPr>
          </a:p>
        </p:txBody>
      </p:sp>
      <p:pic>
        <p:nvPicPr>
          <p:cNvPr id="5" name="Picture 4">
            <a:extLst>
              <a:ext uri="{FF2B5EF4-FFF2-40B4-BE49-F238E27FC236}">
                <a16:creationId xmlns:a16="http://schemas.microsoft.com/office/drawing/2014/main" id="{0A76E871-9EE1-3102-23CD-506914C222AE}"/>
              </a:ext>
            </a:extLst>
          </p:cNvPr>
          <p:cNvPicPr>
            <a:picLocks noChangeAspect="1"/>
          </p:cNvPicPr>
          <p:nvPr/>
        </p:nvPicPr>
        <p:blipFill rotWithShape="1">
          <a:blip r:embed="rId2"/>
          <a:srcRect l="809" t="41540" r="1234" b="3251"/>
          <a:stretch/>
        </p:blipFill>
        <p:spPr>
          <a:xfrm>
            <a:off x="411470" y="790302"/>
            <a:ext cx="11677736" cy="5277395"/>
          </a:xfrm>
          <a:prstGeom prst="rect">
            <a:avLst/>
          </a:prstGeom>
          <a:ln>
            <a:noFill/>
          </a:ln>
          <a:effectLst>
            <a:glow rad="63500">
              <a:schemeClr val="accent3">
                <a:satMod val="175000"/>
                <a:alpha val="40000"/>
              </a:schemeClr>
            </a:glow>
          </a:effectLst>
        </p:spPr>
      </p:pic>
      <p:cxnSp>
        <p:nvCxnSpPr>
          <p:cNvPr id="3" name="Straight Connector 2">
            <a:extLst>
              <a:ext uri="{FF2B5EF4-FFF2-40B4-BE49-F238E27FC236}">
                <a16:creationId xmlns:a16="http://schemas.microsoft.com/office/drawing/2014/main" id="{EC5817B3-3BB5-1877-6EF4-05ED8E7A9B2E}"/>
              </a:ext>
            </a:extLst>
          </p:cNvPr>
          <p:cNvCxnSpPr>
            <a:cxnSpLocks/>
          </p:cNvCxnSpPr>
          <p:nvPr/>
        </p:nvCxnSpPr>
        <p:spPr>
          <a:xfrm>
            <a:off x="7015822"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7" name="Slide Number Placeholder 1">
            <a:extLst>
              <a:ext uri="{FF2B5EF4-FFF2-40B4-BE49-F238E27FC236}">
                <a16:creationId xmlns:a16="http://schemas.microsoft.com/office/drawing/2014/main" id="{04820476-8326-7599-35BB-D11E3756FE96}"/>
              </a:ext>
            </a:extLst>
          </p:cNvPr>
          <p:cNvSpPr txBox="1">
            <a:spLocks/>
          </p:cNvSpPr>
          <p:nvPr/>
        </p:nvSpPr>
        <p:spPr>
          <a:xfrm>
            <a:off x="9404406" y="163275"/>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Zainab</a:t>
            </a:r>
          </a:p>
        </p:txBody>
      </p:sp>
    </p:spTree>
    <p:extLst>
      <p:ext uri="{BB962C8B-B14F-4D97-AF65-F5344CB8AC3E}">
        <p14:creationId xmlns:p14="http://schemas.microsoft.com/office/powerpoint/2010/main" val="3304313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C1D08-1CF8-57B7-7A57-EFF0325674C4}"/>
              </a:ext>
            </a:extLst>
          </p:cNvPr>
          <p:cNvSpPr>
            <a:spLocks noGrp="1"/>
          </p:cNvSpPr>
          <p:nvPr>
            <p:ph type="sldNum" sz="quarter" idx="12"/>
          </p:nvPr>
        </p:nvSpPr>
        <p:spPr/>
        <p:txBody>
          <a:bodyPr/>
          <a:lstStyle/>
          <a:p>
            <a:fld id="{330EA680-D336-4FF7-8B7A-9848BB0A1C32}" type="slidenum">
              <a:rPr lang="en-GB" smtClean="0"/>
              <a:pPr/>
              <a:t>31</a:t>
            </a:fld>
            <a:endParaRPr lang="en-GB" dirty="0"/>
          </a:p>
        </p:txBody>
      </p:sp>
      <p:sp>
        <p:nvSpPr>
          <p:cNvPr id="4" name="TextBox 3">
            <a:extLst>
              <a:ext uri="{FF2B5EF4-FFF2-40B4-BE49-F238E27FC236}">
                <a16:creationId xmlns:a16="http://schemas.microsoft.com/office/drawing/2014/main" id="{8069E687-68E5-5721-FF60-F13D3878C77B}"/>
              </a:ext>
            </a:extLst>
          </p:cNvPr>
          <p:cNvSpPr txBox="1"/>
          <p:nvPr/>
        </p:nvSpPr>
        <p:spPr>
          <a:xfrm>
            <a:off x="411470" y="198270"/>
            <a:ext cx="10597189"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Business Implementation: </a:t>
            </a:r>
            <a:r>
              <a:rPr lang="en-US" sz="2400" b="1" i="1" dirty="0">
                <a:solidFill>
                  <a:srgbClr val="372DA0"/>
                </a:solidFill>
                <a:latin typeface="Avenir Next LT Pro" panose="020B0504020202020204" pitchFamily="34" charset="77"/>
                <a:cs typeface="Arial"/>
              </a:rPr>
              <a:t>Stage 2 – Implementation Scenario </a:t>
            </a:r>
            <a:endParaRPr lang="en-US" sz="2400" dirty="0">
              <a:latin typeface="Avenir Next LT Pro" panose="020B0504020202020204" pitchFamily="34" charset="77"/>
            </a:endParaRPr>
          </a:p>
        </p:txBody>
      </p:sp>
      <p:sp>
        <p:nvSpPr>
          <p:cNvPr id="5" name="Rectangle 4">
            <a:extLst>
              <a:ext uri="{FF2B5EF4-FFF2-40B4-BE49-F238E27FC236}">
                <a16:creationId xmlns:a16="http://schemas.microsoft.com/office/drawing/2014/main" id="{07302DAA-2BBB-12E3-7C67-E4BB0823B6CE}"/>
              </a:ext>
            </a:extLst>
          </p:cNvPr>
          <p:cNvSpPr/>
          <p:nvPr/>
        </p:nvSpPr>
        <p:spPr>
          <a:xfrm>
            <a:off x="866500" y="1539886"/>
            <a:ext cx="1655587" cy="11103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Who?</a:t>
            </a:r>
          </a:p>
        </p:txBody>
      </p:sp>
      <p:sp>
        <p:nvSpPr>
          <p:cNvPr id="7" name="Rectangle 6">
            <a:extLst>
              <a:ext uri="{FF2B5EF4-FFF2-40B4-BE49-F238E27FC236}">
                <a16:creationId xmlns:a16="http://schemas.microsoft.com/office/drawing/2014/main" id="{DCEFEB4C-9551-CA49-BD88-C37ED8E20D41}"/>
              </a:ext>
            </a:extLst>
          </p:cNvPr>
          <p:cNvSpPr/>
          <p:nvPr/>
        </p:nvSpPr>
        <p:spPr>
          <a:xfrm>
            <a:off x="3504190" y="1598781"/>
            <a:ext cx="2970000" cy="111033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venir Next LT Pro" panose="020B0504020202020204" pitchFamily="34" charset="77"/>
                <a:cs typeface="Arial" panose="020B0604020202020204" pitchFamily="34" charset="0"/>
              </a:rPr>
              <a:t>High Risk Individuals</a:t>
            </a:r>
          </a:p>
          <a:p>
            <a:pPr algn="ctr"/>
            <a:r>
              <a:rPr lang="en-US" sz="1600" dirty="0">
                <a:solidFill>
                  <a:schemeClr val="tx1"/>
                </a:solidFill>
                <a:latin typeface="Avenir Next LT Pro" panose="020B0504020202020204" pitchFamily="34" charset="77"/>
                <a:cs typeface="Arial" panose="020B0604020202020204" pitchFamily="34" charset="0"/>
              </a:rPr>
              <a:t>identified in stage 1</a:t>
            </a:r>
          </a:p>
        </p:txBody>
      </p:sp>
      <p:sp>
        <p:nvSpPr>
          <p:cNvPr id="9" name="Rectangle 8">
            <a:extLst>
              <a:ext uri="{FF2B5EF4-FFF2-40B4-BE49-F238E27FC236}">
                <a16:creationId xmlns:a16="http://schemas.microsoft.com/office/drawing/2014/main" id="{A929EFDB-88D2-3994-C51D-272232B42BD3}"/>
              </a:ext>
            </a:extLst>
          </p:cNvPr>
          <p:cNvSpPr/>
          <p:nvPr/>
        </p:nvSpPr>
        <p:spPr>
          <a:xfrm>
            <a:off x="7456294" y="1601185"/>
            <a:ext cx="2970000" cy="111033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venir Next LT Pro" panose="020B0504020202020204" pitchFamily="34" charset="77"/>
                <a:cs typeface="Arial" panose="020B0604020202020204" pitchFamily="34" charset="0"/>
              </a:rPr>
              <a:t>Regular individuals </a:t>
            </a:r>
          </a:p>
          <a:p>
            <a:pPr algn="ctr"/>
            <a:r>
              <a:rPr lang="en-US" sz="1600" dirty="0">
                <a:solidFill>
                  <a:schemeClr val="tx1"/>
                </a:solidFill>
                <a:latin typeface="Avenir Next LT Pro" panose="020B0504020202020204" pitchFamily="34" charset="77"/>
                <a:cs typeface="Arial" panose="020B0604020202020204" pitchFamily="34" charset="0"/>
              </a:rPr>
              <a:t>with appointment for heart related issues</a:t>
            </a:r>
          </a:p>
        </p:txBody>
      </p:sp>
      <p:sp>
        <p:nvSpPr>
          <p:cNvPr id="11" name="Triangle 10">
            <a:extLst>
              <a:ext uri="{FF2B5EF4-FFF2-40B4-BE49-F238E27FC236}">
                <a16:creationId xmlns:a16="http://schemas.microsoft.com/office/drawing/2014/main" id="{FDD6F3A7-344F-6CCD-9715-6942C4D3C090}"/>
              </a:ext>
            </a:extLst>
          </p:cNvPr>
          <p:cNvSpPr/>
          <p:nvPr/>
        </p:nvSpPr>
        <p:spPr>
          <a:xfrm rot="5400000">
            <a:off x="1288915" y="3428675"/>
            <a:ext cx="3336541" cy="594195"/>
          </a:xfrm>
          <a:prstGeom prst="triangle">
            <a:avLst>
              <a:gd name="adj" fmla="val 4885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7" name="Picture 16">
            <a:extLst>
              <a:ext uri="{FF2B5EF4-FFF2-40B4-BE49-F238E27FC236}">
                <a16:creationId xmlns:a16="http://schemas.microsoft.com/office/drawing/2014/main" id="{1906A744-1141-4A62-890D-6400E4D9E179}"/>
              </a:ext>
            </a:extLst>
          </p:cNvPr>
          <p:cNvPicPr>
            <a:picLocks noChangeAspect="1"/>
          </p:cNvPicPr>
          <p:nvPr/>
        </p:nvPicPr>
        <p:blipFill>
          <a:blip r:embed="rId3"/>
          <a:stretch>
            <a:fillRect/>
          </a:stretch>
        </p:blipFill>
        <p:spPr>
          <a:xfrm>
            <a:off x="8656869" y="1231239"/>
            <a:ext cx="566730" cy="566730"/>
          </a:xfrm>
          <a:prstGeom prst="rect">
            <a:avLst/>
          </a:prstGeom>
        </p:spPr>
      </p:pic>
      <p:sp>
        <p:nvSpPr>
          <p:cNvPr id="19" name="Rectangle 18">
            <a:extLst>
              <a:ext uri="{FF2B5EF4-FFF2-40B4-BE49-F238E27FC236}">
                <a16:creationId xmlns:a16="http://schemas.microsoft.com/office/drawing/2014/main" id="{356CF4CF-F7F4-5159-F5F7-898264E322BF}"/>
              </a:ext>
            </a:extLst>
          </p:cNvPr>
          <p:cNvSpPr/>
          <p:nvPr/>
        </p:nvSpPr>
        <p:spPr>
          <a:xfrm>
            <a:off x="866500" y="3171373"/>
            <a:ext cx="1655587" cy="110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Where?</a:t>
            </a:r>
          </a:p>
        </p:txBody>
      </p:sp>
      <p:sp>
        <p:nvSpPr>
          <p:cNvPr id="21" name="Rectangle 20">
            <a:extLst>
              <a:ext uri="{FF2B5EF4-FFF2-40B4-BE49-F238E27FC236}">
                <a16:creationId xmlns:a16="http://schemas.microsoft.com/office/drawing/2014/main" id="{7E750C2D-C824-15C0-900C-90ECD1384B66}"/>
              </a:ext>
            </a:extLst>
          </p:cNvPr>
          <p:cNvSpPr/>
          <p:nvPr/>
        </p:nvSpPr>
        <p:spPr>
          <a:xfrm>
            <a:off x="3508169" y="3171373"/>
            <a:ext cx="7015306" cy="110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venir Next LT Pro" panose="020B0504020202020204" pitchFamily="34" charset="77"/>
                <a:cs typeface="Arial" panose="020B0604020202020204" pitchFamily="34" charset="0"/>
              </a:rPr>
              <a:t>Primary Care Facilities</a:t>
            </a:r>
          </a:p>
          <a:p>
            <a:pPr algn="ctr"/>
            <a:r>
              <a:rPr lang="en-US" sz="1600" dirty="0">
                <a:solidFill>
                  <a:schemeClr val="tx1"/>
                </a:solidFill>
                <a:latin typeface="Avenir Next LT Pro" panose="020B0504020202020204" pitchFamily="34" charset="77"/>
                <a:cs typeface="Arial" panose="020B0604020202020204" pitchFamily="34" charset="0"/>
              </a:rPr>
              <a:t>such as NHCS and Polyclinics</a:t>
            </a:r>
          </a:p>
        </p:txBody>
      </p:sp>
      <p:cxnSp>
        <p:nvCxnSpPr>
          <p:cNvPr id="3" name="Straight Connector 2">
            <a:extLst>
              <a:ext uri="{FF2B5EF4-FFF2-40B4-BE49-F238E27FC236}">
                <a16:creationId xmlns:a16="http://schemas.microsoft.com/office/drawing/2014/main" id="{97753F06-1187-3A23-345B-7E3309BBD864}"/>
              </a:ext>
            </a:extLst>
          </p:cNvPr>
          <p:cNvCxnSpPr>
            <a:cxnSpLocks/>
          </p:cNvCxnSpPr>
          <p:nvPr/>
        </p:nvCxnSpPr>
        <p:spPr>
          <a:xfrm>
            <a:off x="7015822"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A1CC1E-CB9F-A74E-825D-EFD5F33BFA9C}"/>
              </a:ext>
            </a:extLst>
          </p:cNvPr>
          <p:cNvSpPr/>
          <p:nvPr/>
        </p:nvSpPr>
        <p:spPr>
          <a:xfrm>
            <a:off x="866499" y="4800946"/>
            <a:ext cx="1655587" cy="1108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How?</a:t>
            </a:r>
          </a:p>
        </p:txBody>
      </p:sp>
      <p:sp>
        <p:nvSpPr>
          <p:cNvPr id="8" name="Rectangle 7">
            <a:extLst>
              <a:ext uri="{FF2B5EF4-FFF2-40B4-BE49-F238E27FC236}">
                <a16:creationId xmlns:a16="http://schemas.microsoft.com/office/drawing/2014/main" id="{70DEC706-5F2F-9BB4-4943-57E31E6D415A}"/>
              </a:ext>
            </a:extLst>
          </p:cNvPr>
          <p:cNvSpPr/>
          <p:nvPr/>
        </p:nvSpPr>
        <p:spPr>
          <a:xfrm>
            <a:off x="3508169" y="4789835"/>
            <a:ext cx="7015306" cy="110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sz="160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357FDAA-DA08-41C2-D154-CF37B16A44B3}"/>
              </a:ext>
            </a:extLst>
          </p:cNvPr>
          <p:cNvSpPr txBox="1"/>
          <p:nvPr/>
        </p:nvSpPr>
        <p:spPr>
          <a:xfrm>
            <a:off x="3943241" y="5041986"/>
            <a:ext cx="6145162"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latin typeface="Avenir Next LT Pro" panose="020B0504020202020204" pitchFamily="34" charset="77"/>
                <a:cs typeface="Arial" panose="020B0604020202020204" pitchFamily="34" charset="0"/>
              </a:rPr>
              <a:t>Analytical model pre-trained and saved to the system</a:t>
            </a:r>
            <a:endParaRPr lang="en-SG" altLang="zh-CN" sz="1600" dirty="0">
              <a:solidFill>
                <a:schemeClr val="tx1"/>
              </a:solidFill>
              <a:latin typeface="Avenir Next LT Pro" panose="020B0504020202020204" pitchFamily="34" charset="77"/>
              <a:cs typeface="Arial" panose="020B0604020202020204" pitchFamily="34" charset="0"/>
            </a:endParaRPr>
          </a:p>
          <a:p>
            <a:pPr marL="285750" indent="-285750">
              <a:buFont typeface="Arial" panose="020B0604020202020204" pitchFamily="34" charset="0"/>
              <a:buChar char="•"/>
            </a:pPr>
            <a:r>
              <a:rPr lang="en-US" sz="1600" dirty="0">
                <a:solidFill>
                  <a:schemeClr val="tx1"/>
                </a:solidFill>
                <a:latin typeface="Avenir Next LT Pro" panose="020B0504020202020204" pitchFamily="34" charset="77"/>
                <a:cs typeface="Arial" panose="020B0604020202020204" pitchFamily="34" charset="0"/>
              </a:rPr>
              <a:t>Can be exported for import in other systems and hospitals</a:t>
            </a:r>
          </a:p>
        </p:txBody>
      </p:sp>
      <p:pic>
        <p:nvPicPr>
          <p:cNvPr id="12" name="Picture 11">
            <a:extLst>
              <a:ext uri="{FF2B5EF4-FFF2-40B4-BE49-F238E27FC236}">
                <a16:creationId xmlns:a16="http://schemas.microsoft.com/office/drawing/2014/main" id="{4B6DB811-B6FC-C655-2C22-4BE8C20CA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5221" y="3419392"/>
            <a:ext cx="780253" cy="676219"/>
          </a:xfrm>
          <a:prstGeom prst="rect">
            <a:avLst/>
          </a:prstGeom>
        </p:spPr>
      </p:pic>
      <p:grpSp>
        <p:nvGrpSpPr>
          <p:cNvPr id="13" name="Group 12">
            <a:extLst>
              <a:ext uri="{FF2B5EF4-FFF2-40B4-BE49-F238E27FC236}">
                <a16:creationId xmlns:a16="http://schemas.microsoft.com/office/drawing/2014/main" id="{D6310EFE-2DBC-A1A3-14A8-FAA9951C9341}"/>
              </a:ext>
            </a:extLst>
          </p:cNvPr>
          <p:cNvGrpSpPr/>
          <p:nvPr/>
        </p:nvGrpSpPr>
        <p:grpSpPr>
          <a:xfrm>
            <a:off x="9661303" y="3383590"/>
            <a:ext cx="854199" cy="809489"/>
            <a:chOff x="5260918" y="3238250"/>
            <a:chExt cx="881036" cy="771539"/>
          </a:xfrm>
        </p:grpSpPr>
        <p:pic>
          <p:nvPicPr>
            <p:cNvPr id="15" name="Picture 14">
              <a:extLst>
                <a:ext uri="{FF2B5EF4-FFF2-40B4-BE49-F238E27FC236}">
                  <a16:creationId xmlns:a16="http://schemas.microsoft.com/office/drawing/2014/main" id="{71BA233B-E191-3B76-69B0-C9570D2ADAD2}"/>
                </a:ext>
              </a:extLst>
            </p:cNvPr>
            <p:cNvPicPr>
              <a:picLocks noChangeAspect="1"/>
            </p:cNvPicPr>
            <p:nvPr/>
          </p:nvPicPr>
          <p:blipFill rotWithShape="1">
            <a:blip r:embed="rId5">
              <a:extLst>
                <a:ext uri="{28A0092B-C50C-407E-A947-70E740481C1C}">
                  <a14:useLocalDpi xmlns:a14="http://schemas.microsoft.com/office/drawing/2010/main" val="0"/>
                </a:ext>
              </a:extLst>
            </a:blip>
            <a:srcRect l="27597" t="-2792"/>
            <a:stretch/>
          </p:blipFill>
          <p:spPr>
            <a:xfrm>
              <a:off x="5260918" y="3630326"/>
              <a:ext cx="881036" cy="379463"/>
            </a:xfrm>
            <a:prstGeom prst="rect">
              <a:avLst/>
            </a:prstGeom>
          </p:spPr>
        </p:pic>
        <p:pic>
          <p:nvPicPr>
            <p:cNvPr id="16" name="Picture 15">
              <a:extLst>
                <a:ext uri="{FF2B5EF4-FFF2-40B4-BE49-F238E27FC236}">
                  <a16:creationId xmlns:a16="http://schemas.microsoft.com/office/drawing/2014/main" id="{E274DFDF-965B-F02E-2423-EFB418724CA6}"/>
                </a:ext>
              </a:extLst>
            </p:cNvPr>
            <p:cNvPicPr>
              <a:picLocks noChangeAspect="1"/>
            </p:cNvPicPr>
            <p:nvPr/>
          </p:nvPicPr>
          <p:blipFill rotWithShape="1">
            <a:blip r:embed="rId5">
              <a:extLst>
                <a:ext uri="{28A0092B-C50C-407E-A947-70E740481C1C}">
                  <a14:useLocalDpi xmlns:a14="http://schemas.microsoft.com/office/drawing/2010/main" val="0"/>
                </a:ext>
              </a:extLst>
            </a:blip>
            <a:srcRect r="70614" b="1922"/>
            <a:stretch/>
          </p:blipFill>
          <p:spPr>
            <a:xfrm>
              <a:off x="5510129" y="3238250"/>
              <a:ext cx="357576" cy="362062"/>
            </a:xfrm>
            <a:prstGeom prst="rect">
              <a:avLst/>
            </a:prstGeom>
          </p:spPr>
        </p:pic>
      </p:grpSp>
      <p:pic>
        <p:nvPicPr>
          <p:cNvPr id="1026" name="Picture 2" descr="1 ">
            <a:extLst>
              <a:ext uri="{FF2B5EF4-FFF2-40B4-BE49-F238E27FC236}">
                <a16:creationId xmlns:a16="http://schemas.microsoft.com/office/drawing/2014/main" id="{BB50E47A-1912-5AC7-D1EB-FDBF93D58F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078" y="1256521"/>
            <a:ext cx="566730" cy="56673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1">
            <a:extLst>
              <a:ext uri="{FF2B5EF4-FFF2-40B4-BE49-F238E27FC236}">
                <a16:creationId xmlns:a16="http://schemas.microsoft.com/office/drawing/2014/main" id="{DD7AAB40-47C2-5240-FF1D-290E3892E597}"/>
              </a:ext>
            </a:extLst>
          </p:cNvPr>
          <p:cNvSpPr txBox="1">
            <a:spLocks/>
          </p:cNvSpPr>
          <p:nvPr/>
        </p:nvSpPr>
        <p:spPr>
          <a:xfrm>
            <a:off x="9404406" y="163275"/>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Zainab</a:t>
            </a:r>
          </a:p>
        </p:txBody>
      </p:sp>
    </p:spTree>
    <p:extLst>
      <p:ext uri="{BB962C8B-B14F-4D97-AF65-F5344CB8AC3E}">
        <p14:creationId xmlns:p14="http://schemas.microsoft.com/office/powerpoint/2010/main" val="1904003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69E687-68E5-5721-FF60-F13D3878C77B}"/>
              </a:ext>
            </a:extLst>
          </p:cNvPr>
          <p:cNvSpPr txBox="1"/>
          <p:nvPr/>
        </p:nvSpPr>
        <p:spPr>
          <a:xfrm>
            <a:off x="411471" y="198270"/>
            <a:ext cx="8266364"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Business Implementation: </a:t>
            </a:r>
            <a:r>
              <a:rPr lang="en-US" sz="2400" b="1" i="1" dirty="0">
                <a:solidFill>
                  <a:srgbClr val="372DA0"/>
                </a:solidFill>
                <a:latin typeface="Avenir Next LT Pro" panose="020B0504020202020204" pitchFamily="34" charset="77"/>
                <a:cs typeface="Arial"/>
              </a:rPr>
              <a:t>Stage 2 – </a:t>
            </a:r>
            <a:r>
              <a:rPr lang="en-US" sz="2400" b="1" dirty="0">
                <a:latin typeface="Avenir Next LT Pro" panose="020B0504020202020204" pitchFamily="34" charset="77"/>
                <a:cs typeface="Arial"/>
              </a:rPr>
              <a:t>User Journey Map </a:t>
            </a:r>
            <a:endParaRPr lang="en-US" sz="2400" dirty="0">
              <a:latin typeface="Avenir Next LT Pro" panose="020B0504020202020204" pitchFamily="34" charset="77"/>
            </a:endParaRPr>
          </a:p>
        </p:txBody>
      </p:sp>
      <p:sp>
        <p:nvSpPr>
          <p:cNvPr id="11" name="TextBox 10">
            <a:extLst>
              <a:ext uri="{FF2B5EF4-FFF2-40B4-BE49-F238E27FC236}">
                <a16:creationId xmlns:a16="http://schemas.microsoft.com/office/drawing/2014/main" id="{C324E70C-E29C-CD58-D979-9C99776F8AE5}"/>
              </a:ext>
            </a:extLst>
          </p:cNvPr>
          <p:cNvSpPr txBox="1"/>
          <p:nvPr/>
        </p:nvSpPr>
        <p:spPr>
          <a:xfrm>
            <a:off x="-289369" y="2125881"/>
            <a:ext cx="2442446" cy="307777"/>
          </a:xfrm>
          <a:prstGeom prst="rect">
            <a:avLst/>
          </a:prstGeom>
          <a:noFill/>
        </p:spPr>
        <p:txBody>
          <a:bodyPr wrap="square" rtlCol="0">
            <a:spAutoFit/>
          </a:bodyPr>
          <a:lstStyle/>
          <a:p>
            <a:pPr marL="342900" indent="-342900">
              <a:buAutoNum type="arabicPeriod"/>
            </a:pPr>
            <a:endParaRPr lang="en-US" sz="1400" b="1" dirty="0">
              <a:solidFill>
                <a:srgbClr val="372DA0"/>
              </a:solidFill>
              <a:latin typeface="Arial" panose="020B0604020202020204" pitchFamily="34" charset="0"/>
              <a:cs typeface="Arial" panose="020B0604020202020204" pitchFamily="34" charset="0"/>
            </a:endParaRPr>
          </a:p>
        </p:txBody>
      </p:sp>
      <p:cxnSp>
        <p:nvCxnSpPr>
          <p:cNvPr id="15" name="Curved Connector 4">
            <a:extLst>
              <a:ext uri="{FF2B5EF4-FFF2-40B4-BE49-F238E27FC236}">
                <a16:creationId xmlns:a16="http://schemas.microsoft.com/office/drawing/2014/main" id="{54CFC775-1F72-D7DF-6741-C88BBD6E1F5F}"/>
              </a:ext>
            </a:extLst>
          </p:cNvPr>
          <p:cNvCxnSpPr>
            <a:cxnSpLocks/>
            <a:endCxn id="55" idx="1"/>
          </p:cNvCxnSpPr>
          <p:nvPr/>
        </p:nvCxnSpPr>
        <p:spPr>
          <a:xfrm flipV="1">
            <a:off x="737779" y="889709"/>
            <a:ext cx="2382867" cy="442471"/>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cxnSp>
        <p:nvCxnSpPr>
          <p:cNvPr id="16" name="Curved Connector 8">
            <a:extLst>
              <a:ext uri="{FF2B5EF4-FFF2-40B4-BE49-F238E27FC236}">
                <a16:creationId xmlns:a16="http://schemas.microsoft.com/office/drawing/2014/main" id="{89766DD5-CE04-6100-BD3A-5095198D712E}"/>
              </a:ext>
            </a:extLst>
          </p:cNvPr>
          <p:cNvCxnSpPr>
            <a:cxnSpLocks/>
            <a:stCxn id="55" idx="3"/>
            <a:endCxn id="74" idx="2"/>
          </p:cNvCxnSpPr>
          <p:nvPr/>
        </p:nvCxnSpPr>
        <p:spPr>
          <a:xfrm flipV="1">
            <a:off x="3451749" y="854962"/>
            <a:ext cx="2866892" cy="34747"/>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CA9027-7DCA-9763-511E-E772A70F22B2}"/>
              </a:ext>
            </a:extLst>
          </p:cNvPr>
          <p:cNvSpPr txBox="1"/>
          <p:nvPr/>
        </p:nvSpPr>
        <p:spPr>
          <a:xfrm>
            <a:off x="124581" y="1791273"/>
            <a:ext cx="1533249"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a:cs typeface="Arial" panose="020B0604020202020204" pitchFamily="34" charset="0"/>
              </a:rPr>
              <a:t>Amy, 40</a:t>
            </a:r>
          </a:p>
          <a:p>
            <a:pPr algn="ctr"/>
            <a:r>
              <a:rPr lang="en-US" sz="1200" b="1" i="1" dirty="0">
                <a:latin typeface="Arial"/>
                <a:cs typeface="Arial" panose="020B0604020202020204" pitchFamily="34" charset="0"/>
              </a:rPr>
              <a:t>Self-checked High-risk Patient</a:t>
            </a:r>
          </a:p>
        </p:txBody>
      </p:sp>
      <p:pic>
        <p:nvPicPr>
          <p:cNvPr id="55" name="Graphic 54" descr="Badge 1 with solid fill">
            <a:extLst>
              <a:ext uri="{FF2B5EF4-FFF2-40B4-BE49-F238E27FC236}">
                <a16:creationId xmlns:a16="http://schemas.microsoft.com/office/drawing/2014/main" id="{6F411408-7E4C-41D8-01E6-EABFA926E1D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20646" y="724157"/>
            <a:ext cx="331103" cy="331103"/>
          </a:xfrm>
          <a:prstGeom prst="rect">
            <a:avLst/>
          </a:prstGeom>
        </p:spPr>
      </p:pic>
      <p:sp>
        <p:nvSpPr>
          <p:cNvPr id="57" name="TextBox 56">
            <a:extLst>
              <a:ext uri="{FF2B5EF4-FFF2-40B4-BE49-F238E27FC236}">
                <a16:creationId xmlns:a16="http://schemas.microsoft.com/office/drawing/2014/main" id="{DBC4AC98-5F40-A905-49F2-BF9A1D39E0F0}"/>
              </a:ext>
            </a:extLst>
          </p:cNvPr>
          <p:cNvSpPr txBox="1"/>
          <p:nvPr/>
        </p:nvSpPr>
        <p:spPr>
          <a:xfrm>
            <a:off x="1862594" y="1099180"/>
            <a:ext cx="2876556" cy="507831"/>
          </a:xfrm>
          <a:prstGeom prst="rect">
            <a:avLst/>
          </a:prstGeom>
          <a:noFill/>
        </p:spPr>
        <p:txBody>
          <a:bodyPr wrap="square">
            <a:spAutoFit/>
          </a:bodyPr>
          <a:lstStyle/>
          <a:p>
            <a:pPr algn="ctr"/>
            <a:r>
              <a:rPr lang="en-US" sz="1600" b="1" dirty="0">
                <a:solidFill>
                  <a:schemeClr val="tx1"/>
                </a:solidFill>
                <a:latin typeface="Avenir Next LT Pro" panose="020B0504020202020204" pitchFamily="34" charset="77"/>
                <a:cs typeface="Arial"/>
              </a:rPr>
              <a:t>Primary Tests</a:t>
            </a:r>
            <a:endParaRPr lang="en-US" sz="1600" dirty="0">
              <a:solidFill>
                <a:schemeClr val="tx1"/>
              </a:solidFill>
              <a:latin typeface="Avenir Next LT Pro" panose="020B0504020202020204" pitchFamily="34" charset="77"/>
            </a:endParaRPr>
          </a:p>
          <a:p>
            <a:pPr algn="ctr"/>
            <a:r>
              <a:rPr lang="en-US" sz="1100" b="1" dirty="0">
                <a:solidFill>
                  <a:srgbClr val="372DA0"/>
                </a:solidFill>
                <a:latin typeface="Avenir Next LT Pro" panose="020B0504020202020204" pitchFamily="34" charset="77"/>
                <a:cs typeface="Arial"/>
              </a:rPr>
              <a:t>5 basic tests conducted at primary care</a:t>
            </a:r>
          </a:p>
        </p:txBody>
      </p:sp>
      <p:sp>
        <p:nvSpPr>
          <p:cNvPr id="74" name="Oval 73">
            <a:extLst>
              <a:ext uri="{FF2B5EF4-FFF2-40B4-BE49-F238E27FC236}">
                <a16:creationId xmlns:a16="http://schemas.microsoft.com/office/drawing/2014/main" id="{1C0AE729-7181-1E9B-C823-AC1CA4849826}"/>
              </a:ext>
            </a:extLst>
          </p:cNvPr>
          <p:cNvSpPr/>
          <p:nvPr/>
        </p:nvSpPr>
        <p:spPr>
          <a:xfrm>
            <a:off x="6318641" y="724157"/>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91" name="TextBox 90">
            <a:extLst>
              <a:ext uri="{FF2B5EF4-FFF2-40B4-BE49-F238E27FC236}">
                <a16:creationId xmlns:a16="http://schemas.microsoft.com/office/drawing/2014/main" id="{8CF068BA-AF07-8629-756F-0E77551EE5FC}"/>
              </a:ext>
            </a:extLst>
          </p:cNvPr>
          <p:cNvSpPr txBox="1"/>
          <p:nvPr/>
        </p:nvSpPr>
        <p:spPr>
          <a:xfrm>
            <a:off x="5043166" y="2670484"/>
            <a:ext cx="3079482" cy="892552"/>
          </a:xfrm>
          <a:prstGeom prst="rect">
            <a:avLst/>
          </a:prstGeom>
          <a:noFill/>
        </p:spPr>
        <p:txBody>
          <a:bodyPr wrap="square">
            <a:spAutoFit/>
          </a:bodyPr>
          <a:lstStyle/>
          <a:p>
            <a:pPr algn="ctr"/>
            <a:r>
              <a:rPr lang="en-US" sz="1600" b="1" dirty="0">
                <a:solidFill>
                  <a:schemeClr val="accent6">
                    <a:lumMod val="75000"/>
                  </a:schemeClr>
                </a:solidFill>
                <a:latin typeface="Avenir Next LT Pro" panose="020B0504020202020204" pitchFamily="34" charset="77"/>
                <a:cs typeface="Arial"/>
              </a:rPr>
              <a:t>Low Risk</a:t>
            </a:r>
          </a:p>
          <a:p>
            <a:pPr algn="ctr"/>
            <a:r>
              <a:rPr lang="en-US" sz="1200" dirty="0">
                <a:latin typeface="Avenir Next LT Pro" panose="020B0504020202020204" pitchFamily="34" charset="77"/>
                <a:cs typeface="Arial" panose="020B0604020202020204" pitchFamily="34" charset="0"/>
              </a:rPr>
              <a:t>Analyze reports to understand the patient's heart health and make recommendations accordingly</a:t>
            </a:r>
          </a:p>
        </p:txBody>
      </p:sp>
      <p:sp>
        <p:nvSpPr>
          <p:cNvPr id="95" name="TextBox 94">
            <a:extLst>
              <a:ext uri="{FF2B5EF4-FFF2-40B4-BE49-F238E27FC236}">
                <a16:creationId xmlns:a16="http://schemas.microsoft.com/office/drawing/2014/main" id="{31244D5F-AA92-20D3-5ABF-3EDD653AE280}"/>
              </a:ext>
            </a:extLst>
          </p:cNvPr>
          <p:cNvSpPr txBox="1"/>
          <p:nvPr/>
        </p:nvSpPr>
        <p:spPr>
          <a:xfrm>
            <a:off x="5188759" y="3824383"/>
            <a:ext cx="2808058" cy="1446550"/>
          </a:xfrm>
          <a:prstGeom prst="rect">
            <a:avLst/>
          </a:prstGeom>
          <a:noFill/>
        </p:spPr>
        <p:txBody>
          <a:bodyPr wrap="square">
            <a:spAutoFit/>
          </a:bodyPr>
          <a:lstStyle/>
          <a:p>
            <a:pPr algn="ctr"/>
            <a:r>
              <a:rPr lang="en-US" sz="1600" b="1" dirty="0">
                <a:solidFill>
                  <a:srgbClr val="C00000"/>
                </a:solidFill>
                <a:latin typeface="Avenir Next LT Pro" panose="020B0504020202020204" pitchFamily="34" charset="77"/>
                <a:cs typeface="Arial"/>
              </a:rPr>
              <a:t>High Risk</a:t>
            </a:r>
          </a:p>
          <a:p>
            <a:pPr algn="ctr"/>
            <a:r>
              <a:rPr lang="en-US" sz="1200" dirty="0">
                <a:latin typeface="Avenir Next LT Pro" panose="020B0504020202020204" pitchFamily="34" charset="77"/>
                <a:cs typeface="Arial"/>
              </a:rPr>
              <a:t>Report reveals which factors contribute significantly to the patient's high risk, such as chest pain, and takes the next relevant detailed tests (e.g., screening for coronary artery disease).</a:t>
            </a:r>
          </a:p>
        </p:txBody>
      </p:sp>
      <p:sp>
        <p:nvSpPr>
          <p:cNvPr id="97" name="Oval 96">
            <a:extLst>
              <a:ext uri="{FF2B5EF4-FFF2-40B4-BE49-F238E27FC236}">
                <a16:creationId xmlns:a16="http://schemas.microsoft.com/office/drawing/2014/main" id="{3242A188-EBC5-C8E6-A1D7-EA23A3B29957}"/>
              </a:ext>
            </a:extLst>
          </p:cNvPr>
          <p:cNvSpPr/>
          <p:nvPr/>
        </p:nvSpPr>
        <p:spPr>
          <a:xfrm>
            <a:off x="9674923" y="724157"/>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cxnSp>
        <p:nvCxnSpPr>
          <p:cNvPr id="104" name="Straight Connector 103">
            <a:extLst>
              <a:ext uri="{FF2B5EF4-FFF2-40B4-BE49-F238E27FC236}">
                <a16:creationId xmlns:a16="http://schemas.microsoft.com/office/drawing/2014/main" id="{81229B14-9DF5-3595-2D6A-675855905E7E}"/>
              </a:ext>
            </a:extLst>
          </p:cNvPr>
          <p:cNvCxnSpPr>
            <a:cxnSpLocks/>
          </p:cNvCxnSpPr>
          <p:nvPr/>
        </p:nvCxnSpPr>
        <p:spPr>
          <a:xfrm>
            <a:off x="70158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05" name="Slide Number Placeholder 1">
            <a:extLst>
              <a:ext uri="{FF2B5EF4-FFF2-40B4-BE49-F238E27FC236}">
                <a16:creationId xmlns:a16="http://schemas.microsoft.com/office/drawing/2014/main" id="{5F02DE51-6B65-E2D9-4B4B-3FBD00450623}"/>
              </a:ext>
            </a:extLst>
          </p:cNvPr>
          <p:cNvSpPr>
            <a:spLocks noGrp="1"/>
          </p:cNvSpPr>
          <p:nvPr>
            <p:ph type="sldNum" sz="quarter" idx="12"/>
          </p:nvPr>
        </p:nvSpPr>
        <p:spPr>
          <a:xfrm>
            <a:off x="9448800" y="6533946"/>
            <a:ext cx="2743200" cy="365125"/>
          </a:xfrm>
        </p:spPr>
        <p:txBody>
          <a:bodyPr/>
          <a:lstStyle/>
          <a:p>
            <a:fld id="{330EA680-D336-4FF7-8B7A-9848BB0A1C32}" type="slidenum">
              <a:rPr lang="en-GB" smtClean="0"/>
              <a:pPr/>
              <a:t>32</a:t>
            </a:fld>
            <a:endParaRPr lang="en-GB" dirty="0"/>
          </a:p>
        </p:txBody>
      </p:sp>
      <p:pic>
        <p:nvPicPr>
          <p:cNvPr id="2" name="Picture 4">
            <a:extLst>
              <a:ext uri="{FF2B5EF4-FFF2-40B4-BE49-F238E27FC236}">
                <a16:creationId xmlns:a16="http://schemas.microsoft.com/office/drawing/2014/main" id="{A050BC46-CE31-ECC8-C27D-73CE1DFCC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8" r="528"/>
          <a:stretch/>
        </p:blipFill>
        <p:spPr bwMode="auto">
          <a:xfrm>
            <a:off x="444164" y="807839"/>
            <a:ext cx="899061" cy="898885"/>
          </a:xfrm>
          <a:prstGeom prst="ellipse">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98" name="Picture 2" descr="Ultimate guide to the ECG test - Seer Medical">
            <a:extLst>
              <a:ext uri="{FF2B5EF4-FFF2-40B4-BE49-F238E27FC236}">
                <a16:creationId xmlns:a16="http://schemas.microsoft.com/office/drawing/2014/main" id="{DD0D7359-1F3A-95D4-9AF8-DC8BE67B93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9788" y="1603439"/>
            <a:ext cx="1443916" cy="81865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Blood test Images | Free Vectors, Stock Photos &amp; PSD">
            <a:extLst>
              <a:ext uri="{FF2B5EF4-FFF2-40B4-BE49-F238E27FC236}">
                <a16:creationId xmlns:a16="http://schemas.microsoft.com/office/drawing/2014/main" id="{E6F187D3-B113-2414-89CB-8ABA9838E5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9788" y="2357045"/>
            <a:ext cx="1391267" cy="109917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Doctor Examining Blood Pressure Stock Vector (Royalty Free) 1454784980 |  Shutterstock">
            <a:extLst>
              <a:ext uri="{FF2B5EF4-FFF2-40B4-BE49-F238E27FC236}">
                <a16:creationId xmlns:a16="http://schemas.microsoft.com/office/drawing/2014/main" id="{4DABA3FC-9771-75DE-6764-D2600EDA633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354" r="15191" b="6480"/>
          <a:stretch/>
        </p:blipFill>
        <p:spPr bwMode="auto">
          <a:xfrm>
            <a:off x="1899788" y="3295462"/>
            <a:ext cx="1390452" cy="10457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4" name="Picture 8" descr="Mayo Clinic Minute: What is a cardiac stress test? - YouTube">
            <a:extLst>
              <a:ext uri="{FF2B5EF4-FFF2-40B4-BE49-F238E27FC236}">
                <a16:creationId xmlns:a16="http://schemas.microsoft.com/office/drawing/2014/main" id="{061C8DE2-E1AB-A432-B11D-7D99FAFB5D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88" t="7089" r="47083" b="23085"/>
          <a:stretch/>
        </p:blipFill>
        <p:spPr bwMode="auto">
          <a:xfrm>
            <a:off x="1899788" y="4210846"/>
            <a:ext cx="1588673" cy="10300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6" name="Picture 10" descr="71 Angiogram Illustrations &amp; Clip Art - iStock">
            <a:extLst>
              <a:ext uri="{FF2B5EF4-FFF2-40B4-BE49-F238E27FC236}">
                <a16:creationId xmlns:a16="http://schemas.microsoft.com/office/drawing/2014/main" id="{C091D41A-5A72-C3FC-3E3B-730E94BA457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667" t="30640" r="9033" b="13763"/>
          <a:stretch/>
        </p:blipFill>
        <p:spPr bwMode="auto">
          <a:xfrm>
            <a:off x="1899788" y="5255444"/>
            <a:ext cx="1490889" cy="10300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554B55-8E4F-8056-F324-8B0BCFB90A22}"/>
              </a:ext>
            </a:extLst>
          </p:cNvPr>
          <p:cNvSpPr txBox="1"/>
          <p:nvPr/>
        </p:nvSpPr>
        <p:spPr>
          <a:xfrm>
            <a:off x="3328096" y="1836439"/>
            <a:ext cx="1715069" cy="338554"/>
          </a:xfrm>
          <a:prstGeom prst="rect">
            <a:avLst/>
          </a:prstGeom>
          <a:noFill/>
        </p:spPr>
        <p:txBody>
          <a:bodyPr wrap="square">
            <a:spAutoFit/>
          </a:bodyPr>
          <a:lstStyle/>
          <a:p>
            <a:r>
              <a:rPr lang="en-US" sz="1600" dirty="0">
                <a:solidFill>
                  <a:schemeClr val="tx2"/>
                </a:solidFill>
                <a:latin typeface="Avenir Next LT Pro" panose="020B0504020202020204" pitchFamily="34" charset="77"/>
                <a:cs typeface="Arial"/>
              </a:rPr>
              <a:t>ECG </a:t>
            </a:r>
          </a:p>
        </p:txBody>
      </p:sp>
      <p:sp>
        <p:nvSpPr>
          <p:cNvPr id="7" name="TextBox 6">
            <a:extLst>
              <a:ext uri="{FF2B5EF4-FFF2-40B4-BE49-F238E27FC236}">
                <a16:creationId xmlns:a16="http://schemas.microsoft.com/office/drawing/2014/main" id="{6F6A9F7D-9EAA-6E35-E982-FDF86D1EAF50}"/>
              </a:ext>
            </a:extLst>
          </p:cNvPr>
          <p:cNvSpPr txBox="1"/>
          <p:nvPr/>
        </p:nvSpPr>
        <p:spPr>
          <a:xfrm>
            <a:off x="3328096" y="2674731"/>
            <a:ext cx="1715069" cy="338554"/>
          </a:xfrm>
          <a:prstGeom prst="rect">
            <a:avLst/>
          </a:prstGeom>
          <a:noFill/>
        </p:spPr>
        <p:txBody>
          <a:bodyPr wrap="square">
            <a:spAutoFit/>
          </a:bodyPr>
          <a:lstStyle/>
          <a:p>
            <a:r>
              <a:rPr lang="en-US" sz="1600" dirty="0">
                <a:solidFill>
                  <a:schemeClr val="tx2"/>
                </a:solidFill>
                <a:latin typeface="Avenir Next LT Pro" panose="020B0504020202020204" pitchFamily="34" charset="77"/>
                <a:cs typeface="Arial"/>
              </a:rPr>
              <a:t>Blood Test </a:t>
            </a:r>
          </a:p>
        </p:txBody>
      </p:sp>
      <p:sp>
        <p:nvSpPr>
          <p:cNvPr id="8" name="TextBox 7">
            <a:extLst>
              <a:ext uri="{FF2B5EF4-FFF2-40B4-BE49-F238E27FC236}">
                <a16:creationId xmlns:a16="http://schemas.microsoft.com/office/drawing/2014/main" id="{62BD1DB2-B57D-34C7-03BD-EE9D7BB1B8B5}"/>
              </a:ext>
            </a:extLst>
          </p:cNvPr>
          <p:cNvSpPr txBox="1"/>
          <p:nvPr/>
        </p:nvSpPr>
        <p:spPr>
          <a:xfrm>
            <a:off x="3328096" y="3619659"/>
            <a:ext cx="1715069" cy="338554"/>
          </a:xfrm>
          <a:prstGeom prst="rect">
            <a:avLst/>
          </a:prstGeom>
          <a:noFill/>
        </p:spPr>
        <p:txBody>
          <a:bodyPr wrap="square">
            <a:spAutoFit/>
          </a:bodyPr>
          <a:lstStyle/>
          <a:p>
            <a:r>
              <a:rPr lang="en-US" sz="1600" dirty="0">
                <a:solidFill>
                  <a:schemeClr val="tx2"/>
                </a:solidFill>
                <a:latin typeface="Avenir Next LT Pro" panose="020B0504020202020204" pitchFamily="34" charset="77"/>
                <a:cs typeface="Arial"/>
              </a:rPr>
              <a:t>Blood Pressure</a:t>
            </a:r>
          </a:p>
        </p:txBody>
      </p:sp>
      <p:sp>
        <p:nvSpPr>
          <p:cNvPr id="10" name="TextBox 9">
            <a:extLst>
              <a:ext uri="{FF2B5EF4-FFF2-40B4-BE49-F238E27FC236}">
                <a16:creationId xmlns:a16="http://schemas.microsoft.com/office/drawing/2014/main" id="{5386E3A1-1E87-CAD4-C40F-B75CC94D2FF7}"/>
              </a:ext>
            </a:extLst>
          </p:cNvPr>
          <p:cNvSpPr txBox="1"/>
          <p:nvPr/>
        </p:nvSpPr>
        <p:spPr>
          <a:xfrm>
            <a:off x="3341742" y="4683008"/>
            <a:ext cx="1715069" cy="338554"/>
          </a:xfrm>
          <a:prstGeom prst="rect">
            <a:avLst/>
          </a:prstGeom>
          <a:noFill/>
        </p:spPr>
        <p:txBody>
          <a:bodyPr wrap="square">
            <a:spAutoFit/>
          </a:bodyPr>
          <a:lstStyle/>
          <a:p>
            <a:r>
              <a:rPr lang="en-US" sz="1600" dirty="0">
                <a:solidFill>
                  <a:schemeClr val="tx2"/>
                </a:solidFill>
                <a:latin typeface="Avenir Next LT Pro" panose="020B0504020202020204" pitchFamily="34" charset="77"/>
                <a:cs typeface="Arial"/>
              </a:rPr>
              <a:t>Stress Test</a:t>
            </a:r>
          </a:p>
        </p:txBody>
      </p:sp>
      <p:sp>
        <p:nvSpPr>
          <p:cNvPr id="12" name="TextBox 11">
            <a:extLst>
              <a:ext uri="{FF2B5EF4-FFF2-40B4-BE49-F238E27FC236}">
                <a16:creationId xmlns:a16="http://schemas.microsoft.com/office/drawing/2014/main" id="{4F85E7C1-37F3-11CB-24EC-CD8F1C88ED79}"/>
              </a:ext>
            </a:extLst>
          </p:cNvPr>
          <p:cNvSpPr txBox="1"/>
          <p:nvPr/>
        </p:nvSpPr>
        <p:spPr>
          <a:xfrm>
            <a:off x="3341742" y="5557255"/>
            <a:ext cx="1715069" cy="584775"/>
          </a:xfrm>
          <a:prstGeom prst="rect">
            <a:avLst/>
          </a:prstGeom>
          <a:noFill/>
        </p:spPr>
        <p:txBody>
          <a:bodyPr wrap="square">
            <a:spAutoFit/>
          </a:bodyPr>
          <a:lstStyle/>
          <a:p>
            <a:r>
              <a:rPr lang="en-US" sz="1600" dirty="0">
                <a:solidFill>
                  <a:schemeClr val="tx2"/>
                </a:solidFill>
                <a:latin typeface="Avenir Next LT Pro" panose="020B0504020202020204" pitchFamily="34" charset="77"/>
                <a:cs typeface="Arial"/>
              </a:rPr>
              <a:t>CT Coronary Angiography</a:t>
            </a:r>
          </a:p>
        </p:txBody>
      </p:sp>
      <p:sp>
        <p:nvSpPr>
          <p:cNvPr id="17" name="TextBox 16">
            <a:extLst>
              <a:ext uri="{FF2B5EF4-FFF2-40B4-BE49-F238E27FC236}">
                <a16:creationId xmlns:a16="http://schemas.microsoft.com/office/drawing/2014/main" id="{F4CF9E80-6E5B-F41E-D275-06E502F9B50F}"/>
              </a:ext>
            </a:extLst>
          </p:cNvPr>
          <p:cNvSpPr txBox="1"/>
          <p:nvPr/>
        </p:nvSpPr>
        <p:spPr>
          <a:xfrm>
            <a:off x="4793990" y="1099180"/>
            <a:ext cx="3366162" cy="500137"/>
          </a:xfrm>
          <a:prstGeom prst="rect">
            <a:avLst/>
          </a:prstGeom>
          <a:noFill/>
        </p:spPr>
        <p:txBody>
          <a:bodyPr wrap="square">
            <a:spAutoFit/>
          </a:bodyPr>
          <a:lstStyle/>
          <a:p>
            <a:pPr algn="ctr"/>
            <a:r>
              <a:rPr lang="en-US" sz="1600" b="1" dirty="0">
                <a:latin typeface="Avenir Next LT Pro" panose="020B0504020202020204" pitchFamily="34" charset="77"/>
                <a:cs typeface="Arial"/>
              </a:rPr>
              <a:t>Received Risk Prediction Result</a:t>
            </a:r>
          </a:p>
          <a:p>
            <a:pPr algn="ctr"/>
            <a:r>
              <a:rPr lang="en-US" sz="1050" b="1" dirty="0">
                <a:solidFill>
                  <a:srgbClr val="372DA0"/>
                </a:solidFill>
                <a:latin typeface="Avenir Next LT Pro" panose="020B0504020202020204" pitchFamily="34" charset="77"/>
                <a:cs typeface="Arial"/>
              </a:rPr>
              <a:t>With analytics report </a:t>
            </a:r>
          </a:p>
        </p:txBody>
      </p:sp>
      <p:cxnSp>
        <p:nvCxnSpPr>
          <p:cNvPr id="25" name="Curved Connector 8">
            <a:extLst>
              <a:ext uri="{FF2B5EF4-FFF2-40B4-BE49-F238E27FC236}">
                <a16:creationId xmlns:a16="http://schemas.microsoft.com/office/drawing/2014/main" id="{22F62DA2-C5B4-9649-642D-CF4D60131FD9}"/>
              </a:ext>
            </a:extLst>
          </p:cNvPr>
          <p:cNvCxnSpPr>
            <a:cxnSpLocks/>
            <a:stCxn id="74" idx="6"/>
            <a:endCxn id="97" idx="2"/>
          </p:cNvCxnSpPr>
          <p:nvPr/>
        </p:nvCxnSpPr>
        <p:spPr>
          <a:xfrm>
            <a:off x="6580251" y="854962"/>
            <a:ext cx="3094672" cy="12700"/>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grpSp>
        <p:nvGrpSpPr>
          <p:cNvPr id="28" name="Google Shape;449;p40">
            <a:extLst>
              <a:ext uri="{FF2B5EF4-FFF2-40B4-BE49-F238E27FC236}">
                <a16:creationId xmlns:a16="http://schemas.microsoft.com/office/drawing/2014/main" id="{84D2E685-D445-3D1F-E01E-2890EDA72B75}"/>
              </a:ext>
            </a:extLst>
          </p:cNvPr>
          <p:cNvGrpSpPr/>
          <p:nvPr/>
        </p:nvGrpSpPr>
        <p:grpSpPr>
          <a:xfrm>
            <a:off x="5894895" y="1583916"/>
            <a:ext cx="1109101" cy="1039036"/>
            <a:chOff x="521725" y="1038225"/>
            <a:chExt cx="3436494" cy="3219401"/>
          </a:xfrm>
        </p:grpSpPr>
        <p:sp>
          <p:nvSpPr>
            <p:cNvPr id="29" name="Google Shape;450;p40">
              <a:extLst>
                <a:ext uri="{FF2B5EF4-FFF2-40B4-BE49-F238E27FC236}">
                  <a16:creationId xmlns:a16="http://schemas.microsoft.com/office/drawing/2014/main" id="{BAA98DEA-1A6E-B61D-C9FC-D4B834A33AA9}"/>
                </a:ext>
              </a:extLst>
            </p:cNvPr>
            <p:cNvSpPr/>
            <p:nvPr/>
          </p:nvSpPr>
          <p:spPr>
            <a:xfrm>
              <a:off x="563515" y="1095454"/>
              <a:ext cx="3278187" cy="3162172"/>
            </a:xfrm>
            <a:custGeom>
              <a:avLst/>
              <a:gdLst/>
              <a:ahLst/>
              <a:cxnLst/>
              <a:rect l="l" t="t" r="r" b="b"/>
              <a:pathLst>
                <a:path w="67307" h="64925" extrusionOk="0">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1;p40">
              <a:extLst>
                <a:ext uri="{FF2B5EF4-FFF2-40B4-BE49-F238E27FC236}">
                  <a16:creationId xmlns:a16="http://schemas.microsoft.com/office/drawing/2014/main" id="{D4B1E402-8F36-B487-1A89-6D23326C6727}"/>
                </a:ext>
              </a:extLst>
            </p:cNvPr>
            <p:cNvSpPr/>
            <p:nvPr/>
          </p:nvSpPr>
          <p:spPr>
            <a:xfrm>
              <a:off x="521725" y="1038225"/>
              <a:ext cx="872258" cy="1788642"/>
            </a:xfrm>
            <a:custGeom>
              <a:avLst/>
              <a:gdLst/>
              <a:ahLst/>
              <a:cxnLst/>
              <a:rect l="l" t="t" r="r" b="b"/>
              <a:pathLst>
                <a:path w="17909" h="36724" extrusionOk="0">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2;p40">
              <a:extLst>
                <a:ext uri="{FF2B5EF4-FFF2-40B4-BE49-F238E27FC236}">
                  <a16:creationId xmlns:a16="http://schemas.microsoft.com/office/drawing/2014/main" id="{B2039283-D6D1-0266-1BB4-41AED1D3E740}"/>
                </a:ext>
              </a:extLst>
            </p:cNvPr>
            <p:cNvSpPr/>
            <p:nvPr/>
          </p:nvSpPr>
          <p:spPr>
            <a:xfrm>
              <a:off x="1124511" y="2702356"/>
              <a:ext cx="142316" cy="141439"/>
            </a:xfrm>
            <a:custGeom>
              <a:avLst/>
              <a:gdLst/>
              <a:ahLst/>
              <a:cxnLst/>
              <a:rect l="l" t="t" r="r" b="b"/>
              <a:pathLst>
                <a:path w="2922" h="2904" extrusionOk="0">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3;p40">
              <a:extLst>
                <a:ext uri="{FF2B5EF4-FFF2-40B4-BE49-F238E27FC236}">
                  <a16:creationId xmlns:a16="http://schemas.microsoft.com/office/drawing/2014/main" id="{EDE255F7-11DC-483A-30F7-344948EACCA7}"/>
                </a:ext>
              </a:extLst>
            </p:cNvPr>
            <p:cNvSpPr/>
            <p:nvPr/>
          </p:nvSpPr>
          <p:spPr>
            <a:xfrm>
              <a:off x="1127628" y="2741223"/>
              <a:ext cx="392611" cy="327833"/>
            </a:xfrm>
            <a:custGeom>
              <a:avLst/>
              <a:gdLst/>
              <a:ahLst/>
              <a:cxnLst/>
              <a:rect l="l" t="t" r="r" b="b"/>
              <a:pathLst>
                <a:path w="8061" h="6731" extrusionOk="0">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4;p40">
              <a:extLst>
                <a:ext uri="{FF2B5EF4-FFF2-40B4-BE49-F238E27FC236}">
                  <a16:creationId xmlns:a16="http://schemas.microsoft.com/office/drawing/2014/main" id="{BA3D288E-070A-9E82-351B-A744D6BED14B}"/>
                </a:ext>
              </a:extLst>
            </p:cNvPr>
            <p:cNvSpPr/>
            <p:nvPr/>
          </p:nvSpPr>
          <p:spPr>
            <a:xfrm>
              <a:off x="1227719" y="2819786"/>
              <a:ext cx="208944" cy="170127"/>
            </a:xfrm>
            <a:custGeom>
              <a:avLst/>
              <a:gdLst/>
              <a:ahLst/>
              <a:cxnLst/>
              <a:rect l="l" t="t" r="r" b="b"/>
              <a:pathLst>
                <a:path w="4290" h="3493" extrusionOk="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5;p40">
              <a:extLst>
                <a:ext uri="{FF2B5EF4-FFF2-40B4-BE49-F238E27FC236}">
                  <a16:creationId xmlns:a16="http://schemas.microsoft.com/office/drawing/2014/main" id="{A8E39984-9155-A4DB-3F7F-53EDD52AE1BD}"/>
                </a:ext>
              </a:extLst>
            </p:cNvPr>
            <p:cNvSpPr/>
            <p:nvPr/>
          </p:nvSpPr>
          <p:spPr>
            <a:xfrm>
              <a:off x="1292547" y="2872827"/>
              <a:ext cx="79194" cy="64047"/>
            </a:xfrm>
            <a:custGeom>
              <a:avLst/>
              <a:gdLst/>
              <a:ahLst/>
              <a:cxnLst/>
              <a:rect l="l" t="t" r="r" b="b"/>
              <a:pathLst>
                <a:path w="1626" h="1315" extrusionOk="0">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6;p40">
              <a:extLst>
                <a:ext uri="{FF2B5EF4-FFF2-40B4-BE49-F238E27FC236}">
                  <a16:creationId xmlns:a16="http://schemas.microsoft.com/office/drawing/2014/main" id="{E4A47907-5ACF-FA06-6849-E78DBEAB83C9}"/>
                </a:ext>
              </a:extLst>
            </p:cNvPr>
            <p:cNvSpPr/>
            <p:nvPr/>
          </p:nvSpPr>
          <p:spPr>
            <a:xfrm>
              <a:off x="3473602" y="2855293"/>
              <a:ext cx="441072" cy="834901"/>
            </a:xfrm>
            <a:custGeom>
              <a:avLst/>
              <a:gdLst/>
              <a:ahLst/>
              <a:cxnLst/>
              <a:rect l="l" t="t" r="r" b="b"/>
              <a:pathLst>
                <a:path w="9056" h="17142" extrusionOk="0">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7;p40">
              <a:extLst>
                <a:ext uri="{FF2B5EF4-FFF2-40B4-BE49-F238E27FC236}">
                  <a16:creationId xmlns:a16="http://schemas.microsoft.com/office/drawing/2014/main" id="{C8B458D9-6EE5-F83E-4774-B132F7268D6A}"/>
                </a:ext>
              </a:extLst>
            </p:cNvPr>
            <p:cNvSpPr/>
            <p:nvPr/>
          </p:nvSpPr>
          <p:spPr>
            <a:xfrm>
              <a:off x="3442820" y="2276473"/>
              <a:ext cx="504730" cy="380630"/>
            </a:xfrm>
            <a:custGeom>
              <a:avLst/>
              <a:gdLst/>
              <a:ahLst/>
              <a:cxnLst/>
              <a:rect l="l" t="t" r="r" b="b"/>
              <a:pathLst>
                <a:path w="10363" h="7815" extrusionOk="0">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8;p40">
              <a:extLst>
                <a:ext uri="{FF2B5EF4-FFF2-40B4-BE49-F238E27FC236}">
                  <a16:creationId xmlns:a16="http://schemas.microsoft.com/office/drawing/2014/main" id="{AB532B3D-1195-B289-30AC-ED2632A3129A}"/>
                </a:ext>
              </a:extLst>
            </p:cNvPr>
            <p:cNvSpPr/>
            <p:nvPr/>
          </p:nvSpPr>
          <p:spPr>
            <a:xfrm>
              <a:off x="3663897" y="1880738"/>
              <a:ext cx="284583" cy="837677"/>
            </a:xfrm>
            <a:custGeom>
              <a:avLst/>
              <a:gdLst/>
              <a:ahLst/>
              <a:cxnLst/>
              <a:rect l="l" t="t" r="r" b="b"/>
              <a:pathLst>
                <a:path w="5843" h="17199" extrusionOk="0">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9;p40">
              <a:extLst>
                <a:ext uri="{FF2B5EF4-FFF2-40B4-BE49-F238E27FC236}">
                  <a16:creationId xmlns:a16="http://schemas.microsoft.com/office/drawing/2014/main" id="{8BECA037-600D-625A-FFF1-EE3F9E2234EE}"/>
                </a:ext>
              </a:extLst>
            </p:cNvPr>
            <p:cNvSpPr/>
            <p:nvPr/>
          </p:nvSpPr>
          <p:spPr>
            <a:xfrm>
              <a:off x="3271764" y="1951946"/>
              <a:ext cx="410827" cy="838457"/>
            </a:xfrm>
            <a:custGeom>
              <a:avLst/>
              <a:gdLst/>
              <a:ahLst/>
              <a:cxnLst/>
              <a:rect l="l" t="t" r="r" b="b"/>
              <a:pathLst>
                <a:path w="8435" h="17215" extrusionOk="0">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60;p40">
              <a:extLst>
                <a:ext uri="{FF2B5EF4-FFF2-40B4-BE49-F238E27FC236}">
                  <a16:creationId xmlns:a16="http://schemas.microsoft.com/office/drawing/2014/main" id="{3C886723-E31C-122E-D35F-6A583FB9493A}"/>
                </a:ext>
              </a:extLst>
            </p:cNvPr>
            <p:cNvSpPr/>
            <p:nvPr/>
          </p:nvSpPr>
          <p:spPr>
            <a:xfrm>
              <a:off x="3566972" y="2545864"/>
              <a:ext cx="391247" cy="351309"/>
            </a:xfrm>
            <a:custGeom>
              <a:avLst/>
              <a:gdLst/>
              <a:ahLst/>
              <a:cxnLst/>
              <a:rect l="l" t="t" r="r" b="b"/>
              <a:pathLst>
                <a:path w="8033" h="7213" extrusionOk="0">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1;p40">
              <a:extLst>
                <a:ext uri="{FF2B5EF4-FFF2-40B4-BE49-F238E27FC236}">
                  <a16:creationId xmlns:a16="http://schemas.microsoft.com/office/drawing/2014/main" id="{A884C787-2D3D-E46D-0FCE-FFBF22EC8BC3}"/>
                </a:ext>
              </a:extLst>
            </p:cNvPr>
            <p:cNvSpPr/>
            <p:nvPr/>
          </p:nvSpPr>
          <p:spPr>
            <a:xfrm>
              <a:off x="2063465" y="1316189"/>
              <a:ext cx="620648" cy="413505"/>
            </a:xfrm>
            <a:custGeom>
              <a:avLst/>
              <a:gdLst/>
              <a:ahLst/>
              <a:cxnLst/>
              <a:rect l="l" t="t" r="r" b="b"/>
              <a:pathLst>
                <a:path w="12743" h="8490" extrusionOk="0">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2;p40">
              <a:extLst>
                <a:ext uri="{FF2B5EF4-FFF2-40B4-BE49-F238E27FC236}">
                  <a16:creationId xmlns:a16="http://schemas.microsoft.com/office/drawing/2014/main" id="{B3404673-667D-4FEF-5AD1-11BC2335E002}"/>
                </a:ext>
              </a:extLst>
            </p:cNvPr>
            <p:cNvSpPr/>
            <p:nvPr/>
          </p:nvSpPr>
          <p:spPr>
            <a:xfrm>
              <a:off x="2427105" y="1446915"/>
              <a:ext cx="48949" cy="132526"/>
            </a:xfrm>
            <a:custGeom>
              <a:avLst/>
              <a:gdLst/>
              <a:ahLst/>
              <a:cxnLst/>
              <a:rect l="l" t="t" r="r" b="b"/>
              <a:pathLst>
                <a:path w="1005" h="2721" extrusionOk="0">
                  <a:moveTo>
                    <a:pt x="329" y="0"/>
                  </a:moveTo>
                  <a:lnTo>
                    <a:pt x="1" y="2611"/>
                  </a:lnTo>
                  <a:lnTo>
                    <a:pt x="859" y="2720"/>
                  </a:lnTo>
                  <a:lnTo>
                    <a:pt x="1005" y="73"/>
                  </a:lnTo>
                  <a:lnTo>
                    <a:pt x="329"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3;p40">
              <a:extLst>
                <a:ext uri="{FF2B5EF4-FFF2-40B4-BE49-F238E27FC236}">
                  <a16:creationId xmlns:a16="http://schemas.microsoft.com/office/drawing/2014/main" id="{0A675B4A-BF15-8CD2-502E-7FDEA67FECD4}"/>
                </a:ext>
              </a:extLst>
            </p:cNvPr>
            <p:cNvSpPr/>
            <p:nvPr/>
          </p:nvSpPr>
          <p:spPr>
            <a:xfrm>
              <a:off x="2389747" y="1484272"/>
              <a:ext cx="132526" cy="48949"/>
            </a:xfrm>
            <a:custGeom>
              <a:avLst/>
              <a:gdLst/>
              <a:ahLst/>
              <a:cxnLst/>
              <a:rect l="l" t="t" r="r" b="b"/>
              <a:pathLst>
                <a:path w="2721" h="1005" extrusionOk="0">
                  <a:moveTo>
                    <a:pt x="92" y="0"/>
                  </a:moveTo>
                  <a:lnTo>
                    <a:pt x="1" y="858"/>
                  </a:lnTo>
                  <a:lnTo>
                    <a:pt x="2630" y="1004"/>
                  </a:lnTo>
                  <a:lnTo>
                    <a:pt x="2721" y="329"/>
                  </a:lnTo>
                  <a:lnTo>
                    <a:pt x="92"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64;p40">
              <a:extLst>
                <a:ext uri="{FF2B5EF4-FFF2-40B4-BE49-F238E27FC236}">
                  <a16:creationId xmlns:a16="http://schemas.microsoft.com/office/drawing/2014/main" id="{D3B2C1AA-4A39-C9A2-9AAF-02EB76223721}"/>
                </a:ext>
              </a:extLst>
            </p:cNvPr>
            <p:cNvSpPr/>
            <p:nvPr/>
          </p:nvSpPr>
          <p:spPr>
            <a:xfrm>
              <a:off x="2888594" y="3424323"/>
              <a:ext cx="330756" cy="286337"/>
            </a:xfrm>
            <a:custGeom>
              <a:avLst/>
              <a:gdLst/>
              <a:ahLst/>
              <a:cxnLst/>
              <a:rect l="l" t="t" r="r" b="b"/>
              <a:pathLst>
                <a:path w="6791" h="5879" extrusionOk="0">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5;p40">
              <a:extLst>
                <a:ext uri="{FF2B5EF4-FFF2-40B4-BE49-F238E27FC236}">
                  <a16:creationId xmlns:a16="http://schemas.microsoft.com/office/drawing/2014/main" id="{76951370-9E4A-7B67-9FDA-9D45F33AD8EB}"/>
                </a:ext>
              </a:extLst>
            </p:cNvPr>
            <p:cNvSpPr/>
            <p:nvPr/>
          </p:nvSpPr>
          <p:spPr>
            <a:xfrm>
              <a:off x="1342373" y="3439470"/>
              <a:ext cx="409950" cy="329002"/>
            </a:xfrm>
            <a:custGeom>
              <a:avLst/>
              <a:gdLst/>
              <a:ahLst/>
              <a:cxnLst/>
              <a:rect l="l" t="t" r="r" b="b"/>
              <a:pathLst>
                <a:path w="8417" h="6755" extrusionOk="0">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6;p40">
              <a:extLst>
                <a:ext uri="{FF2B5EF4-FFF2-40B4-BE49-F238E27FC236}">
                  <a16:creationId xmlns:a16="http://schemas.microsoft.com/office/drawing/2014/main" id="{32B69DD3-2B9E-281F-AF0F-19F39646D4D0}"/>
                </a:ext>
              </a:extLst>
            </p:cNvPr>
            <p:cNvSpPr/>
            <p:nvPr/>
          </p:nvSpPr>
          <p:spPr>
            <a:xfrm>
              <a:off x="1368138" y="2631246"/>
              <a:ext cx="1845871" cy="1626065"/>
            </a:xfrm>
            <a:custGeom>
              <a:avLst/>
              <a:gdLst/>
              <a:ahLst/>
              <a:cxnLst/>
              <a:rect l="l" t="t" r="r" b="b"/>
              <a:pathLst>
                <a:path w="37899" h="33386" extrusionOk="0">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67;p40">
              <a:extLst>
                <a:ext uri="{FF2B5EF4-FFF2-40B4-BE49-F238E27FC236}">
                  <a16:creationId xmlns:a16="http://schemas.microsoft.com/office/drawing/2014/main" id="{E848FA15-F5E1-8A9F-5C0B-E1A47F792A1E}"/>
                </a:ext>
              </a:extLst>
            </p:cNvPr>
            <p:cNvSpPr/>
            <p:nvPr/>
          </p:nvSpPr>
          <p:spPr>
            <a:xfrm>
              <a:off x="2740090" y="2961033"/>
              <a:ext cx="162772" cy="595419"/>
            </a:xfrm>
            <a:custGeom>
              <a:avLst/>
              <a:gdLst/>
              <a:ahLst/>
              <a:cxnLst/>
              <a:rect l="l" t="t" r="r" b="b"/>
              <a:pathLst>
                <a:path w="3342" h="12225" extrusionOk="0">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68;p40">
              <a:extLst>
                <a:ext uri="{FF2B5EF4-FFF2-40B4-BE49-F238E27FC236}">
                  <a16:creationId xmlns:a16="http://schemas.microsoft.com/office/drawing/2014/main" id="{06266E1B-577B-FFA5-9B2F-6BD209ECF624}"/>
                </a:ext>
              </a:extLst>
            </p:cNvPr>
            <p:cNvSpPr/>
            <p:nvPr/>
          </p:nvSpPr>
          <p:spPr>
            <a:xfrm>
              <a:off x="2871011" y="3293645"/>
              <a:ext cx="292327" cy="98822"/>
            </a:xfrm>
            <a:custGeom>
              <a:avLst/>
              <a:gdLst/>
              <a:ahLst/>
              <a:cxnLst/>
              <a:rect l="l" t="t" r="r" b="b"/>
              <a:pathLst>
                <a:path w="6002" h="2029" extrusionOk="0">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69;p40">
              <a:extLst>
                <a:ext uri="{FF2B5EF4-FFF2-40B4-BE49-F238E27FC236}">
                  <a16:creationId xmlns:a16="http://schemas.microsoft.com/office/drawing/2014/main" id="{300C4C05-58C3-D0F5-F477-75484BD1964E}"/>
                </a:ext>
              </a:extLst>
            </p:cNvPr>
            <p:cNvSpPr/>
            <p:nvPr/>
          </p:nvSpPr>
          <p:spPr>
            <a:xfrm>
              <a:off x="2502696" y="3313176"/>
              <a:ext cx="112070" cy="907861"/>
            </a:xfrm>
            <a:custGeom>
              <a:avLst/>
              <a:gdLst/>
              <a:ahLst/>
              <a:cxnLst/>
              <a:rect l="l" t="t" r="r" b="b"/>
              <a:pathLst>
                <a:path w="2301" h="18640" extrusionOk="0">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0;p40">
              <a:extLst>
                <a:ext uri="{FF2B5EF4-FFF2-40B4-BE49-F238E27FC236}">
                  <a16:creationId xmlns:a16="http://schemas.microsoft.com/office/drawing/2014/main" id="{6019300B-295E-09BE-E128-8BB67BD3373E}"/>
                </a:ext>
              </a:extLst>
            </p:cNvPr>
            <p:cNvSpPr/>
            <p:nvPr/>
          </p:nvSpPr>
          <p:spPr>
            <a:xfrm>
              <a:off x="2643165" y="3163795"/>
              <a:ext cx="244548" cy="296126"/>
            </a:xfrm>
            <a:custGeom>
              <a:avLst/>
              <a:gdLst/>
              <a:ahLst/>
              <a:cxnLst/>
              <a:rect l="l" t="t" r="r" b="b"/>
              <a:pathLst>
                <a:path w="5021" h="6080" fill="none" extrusionOk="0">
                  <a:moveTo>
                    <a:pt x="1" y="5295"/>
                  </a:moveTo>
                  <a:cubicBezTo>
                    <a:pt x="1" y="5295"/>
                    <a:pt x="1461" y="6080"/>
                    <a:pt x="2118" y="5496"/>
                  </a:cubicBezTo>
                  <a:cubicBezTo>
                    <a:pt x="2794" y="4912"/>
                    <a:pt x="5021" y="1"/>
                    <a:pt x="5021"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1;p40">
              <a:extLst>
                <a:ext uri="{FF2B5EF4-FFF2-40B4-BE49-F238E27FC236}">
                  <a16:creationId xmlns:a16="http://schemas.microsoft.com/office/drawing/2014/main" id="{82D36D50-A932-9940-B735-C0AB4DDDDA9A}"/>
                </a:ext>
              </a:extLst>
            </p:cNvPr>
            <p:cNvSpPr/>
            <p:nvPr/>
          </p:nvSpPr>
          <p:spPr>
            <a:xfrm>
              <a:off x="2652078" y="3163795"/>
              <a:ext cx="244548" cy="297052"/>
            </a:xfrm>
            <a:custGeom>
              <a:avLst/>
              <a:gdLst/>
              <a:ahLst/>
              <a:cxnLst/>
              <a:rect l="l" t="t" r="r" b="b"/>
              <a:pathLst>
                <a:path w="5021" h="6099" fill="none" extrusionOk="0">
                  <a:moveTo>
                    <a:pt x="5020" y="5295"/>
                  </a:moveTo>
                  <a:cubicBezTo>
                    <a:pt x="5020" y="5295"/>
                    <a:pt x="3560" y="6098"/>
                    <a:pt x="2903" y="5514"/>
                  </a:cubicBezTo>
                  <a:cubicBezTo>
                    <a:pt x="2227" y="4930"/>
                    <a:pt x="0" y="1"/>
                    <a:pt x="0"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2;p40">
              <a:extLst>
                <a:ext uri="{FF2B5EF4-FFF2-40B4-BE49-F238E27FC236}">
                  <a16:creationId xmlns:a16="http://schemas.microsoft.com/office/drawing/2014/main" id="{DE0EBC86-97A5-2733-F670-2B6951DCFD9D}"/>
                </a:ext>
              </a:extLst>
            </p:cNvPr>
            <p:cNvSpPr/>
            <p:nvPr/>
          </p:nvSpPr>
          <p:spPr>
            <a:xfrm>
              <a:off x="2554276" y="2881058"/>
              <a:ext cx="418814" cy="282781"/>
            </a:xfrm>
            <a:custGeom>
              <a:avLst/>
              <a:gdLst/>
              <a:ahLst/>
              <a:cxnLst/>
              <a:rect l="l" t="t" r="r" b="b"/>
              <a:pathLst>
                <a:path w="8599" h="5806" fill="none" extrusionOk="0">
                  <a:moveTo>
                    <a:pt x="2008" y="5806"/>
                  </a:moveTo>
                  <a:cubicBezTo>
                    <a:pt x="2008" y="5806"/>
                    <a:pt x="0" y="1"/>
                    <a:pt x="4290" y="1"/>
                  </a:cubicBezTo>
                  <a:cubicBezTo>
                    <a:pt x="8598" y="1"/>
                    <a:pt x="6846" y="5806"/>
                    <a:pt x="6846" y="5806"/>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3;p40">
              <a:extLst>
                <a:ext uri="{FF2B5EF4-FFF2-40B4-BE49-F238E27FC236}">
                  <a16:creationId xmlns:a16="http://schemas.microsoft.com/office/drawing/2014/main" id="{B781D9E9-0F36-9473-BE33-86867A6E888B}"/>
                </a:ext>
              </a:extLst>
            </p:cNvPr>
            <p:cNvSpPr/>
            <p:nvPr/>
          </p:nvSpPr>
          <p:spPr>
            <a:xfrm>
              <a:off x="2462660" y="2572555"/>
              <a:ext cx="317459" cy="308546"/>
            </a:xfrm>
            <a:custGeom>
              <a:avLst/>
              <a:gdLst/>
              <a:ahLst/>
              <a:cxnLst/>
              <a:rect l="l" t="t" r="r" b="b"/>
              <a:pathLst>
                <a:path w="6518" h="6335" fill="none" extrusionOk="0">
                  <a:moveTo>
                    <a:pt x="6518" y="6335"/>
                  </a:moveTo>
                  <a:cubicBezTo>
                    <a:pt x="6518" y="6335"/>
                    <a:pt x="5605" y="0"/>
                    <a:pt x="1" y="1479"/>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4;p40">
              <a:extLst>
                <a:ext uri="{FF2B5EF4-FFF2-40B4-BE49-F238E27FC236}">
                  <a16:creationId xmlns:a16="http://schemas.microsoft.com/office/drawing/2014/main" id="{E240684B-9520-8E7F-9223-A29F0B73A165}"/>
                </a:ext>
              </a:extLst>
            </p:cNvPr>
            <p:cNvSpPr/>
            <p:nvPr/>
          </p:nvSpPr>
          <p:spPr>
            <a:xfrm>
              <a:off x="1856270" y="2708591"/>
              <a:ext cx="295250" cy="599315"/>
            </a:xfrm>
            <a:custGeom>
              <a:avLst/>
              <a:gdLst/>
              <a:ahLst/>
              <a:cxnLst/>
              <a:rect l="l" t="t" r="r" b="b"/>
              <a:pathLst>
                <a:path w="6062" h="12305" fill="none" extrusionOk="0">
                  <a:moveTo>
                    <a:pt x="5843" y="12304"/>
                  </a:moveTo>
                  <a:cubicBezTo>
                    <a:pt x="5843" y="12304"/>
                    <a:pt x="1" y="3597"/>
                    <a:pt x="6062" y="0"/>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75;p40">
              <a:extLst>
                <a:ext uri="{FF2B5EF4-FFF2-40B4-BE49-F238E27FC236}">
                  <a16:creationId xmlns:a16="http://schemas.microsoft.com/office/drawing/2014/main" id="{88FEEB94-22FB-4CA3-0D8A-5D935DBE2746}"/>
                </a:ext>
              </a:extLst>
            </p:cNvPr>
            <p:cNvSpPr/>
            <p:nvPr/>
          </p:nvSpPr>
          <p:spPr>
            <a:xfrm>
              <a:off x="2037651" y="3218492"/>
              <a:ext cx="209480" cy="174364"/>
            </a:xfrm>
            <a:custGeom>
              <a:avLst/>
              <a:gdLst/>
              <a:ahLst/>
              <a:cxnLst/>
              <a:rect l="l" t="t" r="r" b="b"/>
              <a:pathLst>
                <a:path w="4301" h="3580" extrusionOk="0">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6;p40">
              <a:extLst>
                <a:ext uri="{FF2B5EF4-FFF2-40B4-BE49-F238E27FC236}">
                  <a16:creationId xmlns:a16="http://schemas.microsoft.com/office/drawing/2014/main" id="{FFEAFACF-FA63-530A-206B-C3ECBE8197C9}"/>
                </a:ext>
              </a:extLst>
            </p:cNvPr>
            <p:cNvSpPr/>
            <p:nvPr/>
          </p:nvSpPr>
          <p:spPr>
            <a:xfrm>
              <a:off x="2092786" y="3260233"/>
              <a:ext cx="106518" cy="89422"/>
            </a:xfrm>
            <a:custGeom>
              <a:avLst/>
              <a:gdLst/>
              <a:ahLst/>
              <a:cxnLst/>
              <a:rect l="l" t="t" r="r" b="b"/>
              <a:pathLst>
                <a:path w="2187" h="1836" extrusionOk="0">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7;p40">
              <a:extLst>
                <a:ext uri="{FF2B5EF4-FFF2-40B4-BE49-F238E27FC236}">
                  <a16:creationId xmlns:a16="http://schemas.microsoft.com/office/drawing/2014/main" id="{27FB7CF6-F3D5-D8E7-F65A-EC9CEC958B4A}"/>
                </a:ext>
              </a:extLst>
            </p:cNvPr>
            <p:cNvSpPr/>
            <p:nvPr/>
          </p:nvSpPr>
          <p:spPr>
            <a:xfrm>
              <a:off x="1980763" y="2496964"/>
              <a:ext cx="528206" cy="818926"/>
            </a:xfrm>
            <a:custGeom>
              <a:avLst/>
              <a:gdLst/>
              <a:ahLst/>
              <a:cxnLst/>
              <a:rect l="l" t="t" r="r" b="b"/>
              <a:pathLst>
                <a:path w="10845" h="16814" extrusionOk="0">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8;p40">
              <a:extLst>
                <a:ext uri="{FF2B5EF4-FFF2-40B4-BE49-F238E27FC236}">
                  <a16:creationId xmlns:a16="http://schemas.microsoft.com/office/drawing/2014/main" id="{5A6CA13E-A77A-D2E2-4814-CC018E0DCC30}"/>
                </a:ext>
              </a:extLst>
            </p:cNvPr>
            <p:cNvSpPr/>
            <p:nvPr/>
          </p:nvSpPr>
          <p:spPr>
            <a:xfrm>
              <a:off x="2379080" y="2545864"/>
              <a:ext cx="266806" cy="769149"/>
            </a:xfrm>
            <a:custGeom>
              <a:avLst/>
              <a:gdLst/>
              <a:ahLst/>
              <a:cxnLst/>
              <a:rect l="l" t="t" r="r" b="b"/>
              <a:pathLst>
                <a:path w="5478" h="15792" extrusionOk="0">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79;p40">
              <a:extLst>
                <a:ext uri="{FF2B5EF4-FFF2-40B4-BE49-F238E27FC236}">
                  <a16:creationId xmlns:a16="http://schemas.microsoft.com/office/drawing/2014/main" id="{DA506E62-B7BF-0FDA-2CCB-F59EDDCC4128}"/>
                </a:ext>
              </a:extLst>
            </p:cNvPr>
            <p:cNvSpPr/>
            <p:nvPr/>
          </p:nvSpPr>
          <p:spPr>
            <a:xfrm>
              <a:off x="2038577" y="2478310"/>
              <a:ext cx="561082" cy="575303"/>
            </a:xfrm>
            <a:custGeom>
              <a:avLst/>
              <a:gdLst/>
              <a:ahLst/>
              <a:cxnLst/>
              <a:rect l="l" t="t" r="r" b="b"/>
              <a:pathLst>
                <a:path w="11520" h="11812" extrusionOk="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80;p40">
              <a:extLst>
                <a:ext uri="{FF2B5EF4-FFF2-40B4-BE49-F238E27FC236}">
                  <a16:creationId xmlns:a16="http://schemas.microsoft.com/office/drawing/2014/main" id="{4E4A8E22-ED49-E2D1-3BA3-FC5DCCC59B1E}"/>
                </a:ext>
              </a:extLst>
            </p:cNvPr>
            <p:cNvSpPr/>
            <p:nvPr/>
          </p:nvSpPr>
          <p:spPr>
            <a:xfrm>
              <a:off x="2348883" y="2961082"/>
              <a:ext cx="184982" cy="353939"/>
            </a:xfrm>
            <a:custGeom>
              <a:avLst/>
              <a:gdLst/>
              <a:ahLst/>
              <a:cxnLst/>
              <a:rect l="l" t="t" r="r" b="b"/>
              <a:pathLst>
                <a:path w="3798" h="7267" extrusionOk="0">
                  <a:moveTo>
                    <a:pt x="1534" y="1"/>
                  </a:moveTo>
                  <a:lnTo>
                    <a:pt x="0" y="1078"/>
                  </a:lnTo>
                  <a:lnTo>
                    <a:pt x="3286" y="7266"/>
                  </a:lnTo>
                  <a:lnTo>
                    <a:pt x="3797" y="841"/>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81;p40">
              <a:extLst>
                <a:ext uri="{FF2B5EF4-FFF2-40B4-BE49-F238E27FC236}">
                  <a16:creationId xmlns:a16="http://schemas.microsoft.com/office/drawing/2014/main" id="{1B0A4BFC-3748-6AD9-477B-DE2B90FB4B21}"/>
                </a:ext>
              </a:extLst>
            </p:cNvPr>
            <p:cNvSpPr/>
            <p:nvPr/>
          </p:nvSpPr>
          <p:spPr>
            <a:xfrm>
              <a:off x="2361546" y="2999559"/>
              <a:ext cx="172903" cy="39061"/>
            </a:xfrm>
            <a:custGeom>
              <a:avLst/>
              <a:gdLst/>
              <a:ahLst/>
              <a:cxnLst/>
              <a:rect l="l" t="t" r="r" b="b"/>
              <a:pathLst>
                <a:path w="3550" h="802" extrusionOk="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82;p40">
              <a:extLst>
                <a:ext uri="{FF2B5EF4-FFF2-40B4-BE49-F238E27FC236}">
                  <a16:creationId xmlns:a16="http://schemas.microsoft.com/office/drawing/2014/main" id="{3BD2DD5A-8F98-C74D-9FE3-DC76CB19045F}"/>
                </a:ext>
              </a:extLst>
            </p:cNvPr>
            <p:cNvSpPr/>
            <p:nvPr/>
          </p:nvSpPr>
          <p:spPr>
            <a:xfrm>
              <a:off x="2161267" y="2086179"/>
              <a:ext cx="329002" cy="598292"/>
            </a:xfrm>
            <a:custGeom>
              <a:avLst/>
              <a:gdLst/>
              <a:ahLst/>
              <a:cxnLst/>
              <a:rect l="l" t="t" r="r" b="b"/>
              <a:pathLst>
                <a:path w="6755" h="12284" extrusionOk="0">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83;p40">
              <a:extLst>
                <a:ext uri="{FF2B5EF4-FFF2-40B4-BE49-F238E27FC236}">
                  <a16:creationId xmlns:a16="http://schemas.microsoft.com/office/drawing/2014/main" id="{D091903C-21C2-43EC-5C77-7E2DC2E0F041}"/>
                </a:ext>
              </a:extLst>
            </p:cNvPr>
            <p:cNvSpPr/>
            <p:nvPr/>
          </p:nvSpPr>
          <p:spPr>
            <a:xfrm>
              <a:off x="2251081" y="2324497"/>
              <a:ext cx="239190" cy="346780"/>
            </a:xfrm>
            <a:custGeom>
              <a:avLst/>
              <a:gdLst/>
              <a:ahLst/>
              <a:cxnLst/>
              <a:rect l="l" t="t" r="r" b="b"/>
              <a:pathLst>
                <a:path w="4911" h="7120" extrusionOk="0">
                  <a:moveTo>
                    <a:pt x="0" y="0"/>
                  </a:moveTo>
                  <a:cubicBezTo>
                    <a:pt x="0" y="0"/>
                    <a:pt x="347" y="6554"/>
                    <a:pt x="4911" y="7120"/>
                  </a:cubicBezTo>
                  <a:lnTo>
                    <a:pt x="4801" y="0"/>
                  </a:ln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84;p40">
              <a:extLst>
                <a:ext uri="{FF2B5EF4-FFF2-40B4-BE49-F238E27FC236}">
                  <a16:creationId xmlns:a16="http://schemas.microsoft.com/office/drawing/2014/main" id="{30A631E0-8916-08BB-1804-03820DBDC192}"/>
                </a:ext>
              </a:extLst>
            </p:cNvPr>
            <p:cNvSpPr/>
            <p:nvPr/>
          </p:nvSpPr>
          <p:spPr>
            <a:xfrm>
              <a:off x="2161267" y="2630320"/>
              <a:ext cx="49" cy="49"/>
            </a:xfrm>
            <a:custGeom>
              <a:avLst/>
              <a:gdLst/>
              <a:ahLst/>
              <a:cxnLst/>
              <a:rect l="l" t="t" r="r" b="b"/>
              <a:pathLst>
                <a:path w="1" h="1" extrusionOk="0">
                  <a:moveTo>
                    <a:pt x="0" y="1"/>
                  </a:move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85;p40">
              <a:extLst>
                <a:ext uri="{FF2B5EF4-FFF2-40B4-BE49-F238E27FC236}">
                  <a16:creationId xmlns:a16="http://schemas.microsoft.com/office/drawing/2014/main" id="{240A195C-F62C-4702-6786-05C229A70D66}"/>
                </a:ext>
              </a:extLst>
            </p:cNvPr>
            <p:cNvSpPr/>
            <p:nvPr/>
          </p:nvSpPr>
          <p:spPr>
            <a:xfrm>
              <a:off x="2161267" y="2630320"/>
              <a:ext cx="329002" cy="369038"/>
            </a:xfrm>
            <a:custGeom>
              <a:avLst/>
              <a:gdLst/>
              <a:ahLst/>
              <a:cxnLst/>
              <a:rect l="l" t="t" r="r" b="b"/>
              <a:pathLst>
                <a:path w="6755" h="7577" extrusionOk="0">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86;p40">
              <a:extLst>
                <a:ext uri="{FF2B5EF4-FFF2-40B4-BE49-F238E27FC236}">
                  <a16:creationId xmlns:a16="http://schemas.microsoft.com/office/drawing/2014/main" id="{4A098462-74F8-8794-3FFD-EB42935DDA6A}"/>
                </a:ext>
              </a:extLst>
            </p:cNvPr>
            <p:cNvSpPr/>
            <p:nvPr/>
          </p:nvSpPr>
          <p:spPr>
            <a:xfrm>
              <a:off x="2139934" y="1863837"/>
              <a:ext cx="509503" cy="597075"/>
            </a:xfrm>
            <a:custGeom>
              <a:avLst/>
              <a:gdLst/>
              <a:ahLst/>
              <a:cxnLst/>
              <a:rect l="l" t="t" r="r" b="b"/>
              <a:pathLst>
                <a:path w="10461" h="12259" extrusionOk="0">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87;p40">
              <a:extLst>
                <a:ext uri="{FF2B5EF4-FFF2-40B4-BE49-F238E27FC236}">
                  <a16:creationId xmlns:a16="http://schemas.microsoft.com/office/drawing/2014/main" id="{145C2327-3049-BB1F-62B1-F418751A7640}"/>
                </a:ext>
              </a:extLst>
            </p:cNvPr>
            <p:cNvSpPr/>
            <p:nvPr/>
          </p:nvSpPr>
          <p:spPr>
            <a:xfrm>
              <a:off x="1673135" y="1625617"/>
              <a:ext cx="1043846" cy="853068"/>
            </a:xfrm>
            <a:custGeom>
              <a:avLst/>
              <a:gdLst/>
              <a:ahLst/>
              <a:cxnLst/>
              <a:rect l="l" t="t" r="r" b="b"/>
              <a:pathLst>
                <a:path w="21432" h="17515" extrusionOk="0">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8;p40">
              <a:extLst>
                <a:ext uri="{FF2B5EF4-FFF2-40B4-BE49-F238E27FC236}">
                  <a16:creationId xmlns:a16="http://schemas.microsoft.com/office/drawing/2014/main" id="{B11663B8-2499-1C09-FC6E-2965BFFC5AE6}"/>
                </a:ext>
              </a:extLst>
            </p:cNvPr>
            <p:cNvSpPr/>
            <p:nvPr/>
          </p:nvSpPr>
          <p:spPr>
            <a:xfrm>
              <a:off x="2001219" y="2063872"/>
              <a:ext cx="276985" cy="235196"/>
            </a:xfrm>
            <a:custGeom>
              <a:avLst/>
              <a:gdLst/>
              <a:ahLst/>
              <a:cxnLst/>
              <a:rect l="l" t="t" r="r" b="b"/>
              <a:pathLst>
                <a:path w="5687" h="4829" extrusionOk="0">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9;p40">
              <a:extLst>
                <a:ext uri="{FF2B5EF4-FFF2-40B4-BE49-F238E27FC236}">
                  <a16:creationId xmlns:a16="http://schemas.microsoft.com/office/drawing/2014/main" id="{AC041EC0-F4AF-08FD-59A1-2A77FFC54A44}"/>
                </a:ext>
              </a:extLst>
            </p:cNvPr>
            <p:cNvSpPr/>
            <p:nvPr/>
          </p:nvSpPr>
          <p:spPr>
            <a:xfrm>
              <a:off x="1303262" y="3455446"/>
              <a:ext cx="1316301" cy="509844"/>
            </a:xfrm>
            <a:custGeom>
              <a:avLst/>
              <a:gdLst/>
              <a:ahLst/>
              <a:cxnLst/>
              <a:rect l="l" t="t" r="r" b="b"/>
              <a:pathLst>
                <a:path w="27026" h="10468" extrusionOk="0">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90;p40">
              <a:extLst>
                <a:ext uri="{FF2B5EF4-FFF2-40B4-BE49-F238E27FC236}">
                  <a16:creationId xmlns:a16="http://schemas.microsoft.com/office/drawing/2014/main" id="{DEA74651-D3E2-7D5A-2508-2D660C6D39D1}"/>
                </a:ext>
              </a:extLst>
            </p:cNvPr>
            <p:cNvSpPr/>
            <p:nvPr/>
          </p:nvSpPr>
          <p:spPr>
            <a:xfrm>
              <a:off x="1734456" y="3443902"/>
              <a:ext cx="1580039" cy="538142"/>
            </a:xfrm>
            <a:custGeom>
              <a:avLst/>
              <a:gdLst/>
              <a:ahLst/>
              <a:cxnLst/>
              <a:rect l="l" t="t" r="r" b="b"/>
              <a:pathLst>
                <a:path w="32441" h="11049" extrusionOk="0">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91;p40">
              <a:extLst>
                <a:ext uri="{FF2B5EF4-FFF2-40B4-BE49-F238E27FC236}">
                  <a16:creationId xmlns:a16="http://schemas.microsoft.com/office/drawing/2014/main" id="{5A6EFC3A-353A-37C8-E687-6089E8776A5C}"/>
                </a:ext>
              </a:extLst>
            </p:cNvPr>
            <p:cNvSpPr/>
            <p:nvPr/>
          </p:nvSpPr>
          <p:spPr>
            <a:xfrm>
              <a:off x="2634300" y="3470739"/>
              <a:ext cx="305867" cy="96144"/>
            </a:xfrm>
            <a:custGeom>
              <a:avLst/>
              <a:gdLst/>
              <a:ahLst/>
              <a:cxnLst/>
              <a:rect l="l" t="t" r="r" b="b"/>
              <a:pathLst>
                <a:path w="6280" h="1974" extrusionOk="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92;p40">
              <a:extLst>
                <a:ext uri="{FF2B5EF4-FFF2-40B4-BE49-F238E27FC236}">
                  <a16:creationId xmlns:a16="http://schemas.microsoft.com/office/drawing/2014/main" id="{78B67700-95A8-55DB-9CD8-D8A6A43BE68F}"/>
                </a:ext>
              </a:extLst>
            </p:cNvPr>
            <p:cNvSpPr/>
            <p:nvPr/>
          </p:nvSpPr>
          <p:spPr>
            <a:xfrm>
              <a:off x="2399537" y="2097722"/>
              <a:ext cx="38282" cy="63365"/>
            </a:xfrm>
            <a:custGeom>
              <a:avLst/>
              <a:gdLst/>
              <a:ahLst/>
              <a:cxnLst/>
              <a:rect l="l" t="t" r="r" b="b"/>
              <a:pathLst>
                <a:path w="786" h="1301" extrusionOk="0">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93;p40">
              <a:extLst>
                <a:ext uri="{FF2B5EF4-FFF2-40B4-BE49-F238E27FC236}">
                  <a16:creationId xmlns:a16="http://schemas.microsoft.com/office/drawing/2014/main" id="{76026430-4286-4248-78ED-187D3229FAF5}"/>
                </a:ext>
              </a:extLst>
            </p:cNvPr>
            <p:cNvSpPr/>
            <p:nvPr/>
          </p:nvSpPr>
          <p:spPr>
            <a:xfrm>
              <a:off x="2556906" y="2084377"/>
              <a:ext cx="37405" cy="63268"/>
            </a:xfrm>
            <a:custGeom>
              <a:avLst/>
              <a:gdLst/>
              <a:ahLst/>
              <a:cxnLst/>
              <a:rect l="l" t="t" r="r" b="b"/>
              <a:pathLst>
                <a:path w="768" h="1299" extrusionOk="0">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94;p40">
              <a:extLst>
                <a:ext uri="{FF2B5EF4-FFF2-40B4-BE49-F238E27FC236}">
                  <a16:creationId xmlns:a16="http://schemas.microsoft.com/office/drawing/2014/main" id="{2958C1CB-0024-0BF7-FCFA-A697F66D3E5C}"/>
                </a:ext>
              </a:extLst>
            </p:cNvPr>
            <p:cNvSpPr/>
            <p:nvPr/>
          </p:nvSpPr>
          <p:spPr>
            <a:xfrm>
              <a:off x="2591585" y="2181350"/>
              <a:ext cx="49874" cy="44565"/>
            </a:xfrm>
            <a:custGeom>
              <a:avLst/>
              <a:gdLst/>
              <a:ahLst/>
              <a:cxnLst/>
              <a:rect l="l" t="t" r="r" b="b"/>
              <a:pathLst>
                <a:path w="1024" h="915" extrusionOk="0">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95;p40">
              <a:extLst>
                <a:ext uri="{FF2B5EF4-FFF2-40B4-BE49-F238E27FC236}">
                  <a16:creationId xmlns:a16="http://schemas.microsoft.com/office/drawing/2014/main" id="{A4E80BEA-CF47-5821-E138-76392BB33C3E}"/>
                </a:ext>
              </a:extLst>
            </p:cNvPr>
            <p:cNvSpPr/>
            <p:nvPr/>
          </p:nvSpPr>
          <p:spPr>
            <a:xfrm>
              <a:off x="2328426" y="2200638"/>
              <a:ext cx="100527" cy="45296"/>
            </a:xfrm>
            <a:custGeom>
              <a:avLst/>
              <a:gdLst/>
              <a:ahLst/>
              <a:cxnLst/>
              <a:rect l="l" t="t" r="r" b="b"/>
              <a:pathLst>
                <a:path w="2064" h="930" extrusionOk="0">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96;p40">
              <a:extLst>
                <a:ext uri="{FF2B5EF4-FFF2-40B4-BE49-F238E27FC236}">
                  <a16:creationId xmlns:a16="http://schemas.microsoft.com/office/drawing/2014/main" id="{37E4C845-6DDC-65B8-EF88-1D49ED99E5ED}"/>
                </a:ext>
              </a:extLst>
            </p:cNvPr>
            <p:cNvSpPr/>
            <p:nvPr/>
          </p:nvSpPr>
          <p:spPr>
            <a:xfrm>
              <a:off x="2474252" y="2079701"/>
              <a:ext cx="70281" cy="214935"/>
            </a:xfrm>
            <a:custGeom>
              <a:avLst/>
              <a:gdLst/>
              <a:ahLst/>
              <a:cxnLst/>
              <a:rect l="l" t="t" r="r" b="b"/>
              <a:pathLst>
                <a:path w="1443" h="4413" extrusionOk="0">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7;p40">
              <a:extLst>
                <a:ext uri="{FF2B5EF4-FFF2-40B4-BE49-F238E27FC236}">
                  <a16:creationId xmlns:a16="http://schemas.microsoft.com/office/drawing/2014/main" id="{7F3DC437-5A1E-59CC-C696-05E87C632C39}"/>
                </a:ext>
              </a:extLst>
            </p:cNvPr>
            <p:cNvSpPr/>
            <p:nvPr/>
          </p:nvSpPr>
          <p:spPr>
            <a:xfrm>
              <a:off x="2091910" y="2114623"/>
              <a:ext cx="80753" cy="129994"/>
            </a:xfrm>
            <a:custGeom>
              <a:avLst/>
              <a:gdLst/>
              <a:ahLst/>
              <a:cxnLst/>
              <a:rect l="l" t="t" r="r" b="b"/>
              <a:pathLst>
                <a:path w="1658" h="2669" extrusionOk="0">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98;p40">
              <a:extLst>
                <a:ext uri="{FF2B5EF4-FFF2-40B4-BE49-F238E27FC236}">
                  <a16:creationId xmlns:a16="http://schemas.microsoft.com/office/drawing/2014/main" id="{8CBB8270-619A-6E31-3319-9196D8DFDD51}"/>
                </a:ext>
              </a:extLst>
            </p:cNvPr>
            <p:cNvSpPr/>
            <p:nvPr/>
          </p:nvSpPr>
          <p:spPr>
            <a:xfrm>
              <a:off x="2411714" y="2340180"/>
              <a:ext cx="78659" cy="28979"/>
            </a:xfrm>
            <a:custGeom>
              <a:avLst/>
              <a:gdLst/>
              <a:ahLst/>
              <a:cxnLst/>
              <a:rect l="l" t="t" r="r" b="b"/>
              <a:pathLst>
                <a:path w="1615" h="595" extrusionOk="0">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99;p40">
              <a:extLst>
                <a:ext uri="{FF2B5EF4-FFF2-40B4-BE49-F238E27FC236}">
                  <a16:creationId xmlns:a16="http://schemas.microsoft.com/office/drawing/2014/main" id="{58105F1A-CE0C-C20B-7ACA-DFF44365B0DE}"/>
                </a:ext>
              </a:extLst>
            </p:cNvPr>
            <p:cNvSpPr/>
            <p:nvPr/>
          </p:nvSpPr>
          <p:spPr>
            <a:xfrm>
              <a:off x="1602901" y="3597131"/>
              <a:ext cx="894613" cy="224189"/>
            </a:xfrm>
            <a:custGeom>
              <a:avLst/>
              <a:gdLst/>
              <a:ahLst/>
              <a:cxnLst/>
              <a:rect l="l" t="t" r="r" b="b"/>
              <a:pathLst>
                <a:path w="18368" h="4603" extrusionOk="0">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00;p40">
              <a:extLst>
                <a:ext uri="{FF2B5EF4-FFF2-40B4-BE49-F238E27FC236}">
                  <a16:creationId xmlns:a16="http://schemas.microsoft.com/office/drawing/2014/main" id="{CAAF3EDC-7600-3B47-177F-65641244CF76}"/>
                </a:ext>
              </a:extLst>
            </p:cNvPr>
            <p:cNvSpPr/>
            <p:nvPr/>
          </p:nvSpPr>
          <p:spPr>
            <a:xfrm>
              <a:off x="2629819" y="3549935"/>
              <a:ext cx="468980" cy="49825"/>
            </a:xfrm>
            <a:custGeom>
              <a:avLst/>
              <a:gdLst/>
              <a:ahLst/>
              <a:cxnLst/>
              <a:rect l="l" t="t" r="r" b="b"/>
              <a:pathLst>
                <a:path w="9629" h="1023" extrusionOk="0">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01;p40">
              <a:extLst>
                <a:ext uri="{FF2B5EF4-FFF2-40B4-BE49-F238E27FC236}">
                  <a16:creationId xmlns:a16="http://schemas.microsoft.com/office/drawing/2014/main" id="{67A31A31-DD0A-6587-0ACE-E17C2DCB5D68}"/>
                </a:ext>
              </a:extLst>
            </p:cNvPr>
            <p:cNvSpPr/>
            <p:nvPr/>
          </p:nvSpPr>
          <p:spPr>
            <a:xfrm>
              <a:off x="1763388" y="2853977"/>
              <a:ext cx="150742" cy="756437"/>
            </a:xfrm>
            <a:custGeom>
              <a:avLst/>
              <a:gdLst/>
              <a:ahLst/>
              <a:cxnLst/>
              <a:rect l="l" t="t" r="r" b="b"/>
              <a:pathLst>
                <a:path w="3095" h="15531" extrusionOk="0">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02;p40">
              <a:extLst>
                <a:ext uri="{FF2B5EF4-FFF2-40B4-BE49-F238E27FC236}">
                  <a16:creationId xmlns:a16="http://schemas.microsoft.com/office/drawing/2014/main" id="{6F1C716C-98AF-0A87-5A7D-D84A007C44B7}"/>
                </a:ext>
              </a:extLst>
            </p:cNvPr>
            <p:cNvSpPr/>
            <p:nvPr/>
          </p:nvSpPr>
          <p:spPr>
            <a:xfrm>
              <a:off x="1711370" y="2765138"/>
              <a:ext cx="67603" cy="25278"/>
            </a:xfrm>
            <a:custGeom>
              <a:avLst/>
              <a:gdLst/>
              <a:ahLst/>
              <a:cxnLst/>
              <a:rect l="l" t="t" r="r" b="b"/>
              <a:pathLst>
                <a:path w="1388" h="519" extrusionOk="0">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03;p40">
              <a:extLst>
                <a:ext uri="{FF2B5EF4-FFF2-40B4-BE49-F238E27FC236}">
                  <a16:creationId xmlns:a16="http://schemas.microsoft.com/office/drawing/2014/main" id="{DA6E5D5B-2981-11D0-4BC1-D62F33CEC0B3}"/>
                </a:ext>
              </a:extLst>
            </p:cNvPr>
            <p:cNvSpPr/>
            <p:nvPr/>
          </p:nvSpPr>
          <p:spPr>
            <a:xfrm>
              <a:off x="2813002" y="2751159"/>
              <a:ext cx="48949" cy="34094"/>
            </a:xfrm>
            <a:custGeom>
              <a:avLst/>
              <a:gdLst/>
              <a:ahLst/>
              <a:cxnLst/>
              <a:rect l="l" t="t" r="r" b="b"/>
              <a:pathLst>
                <a:path w="1005" h="700" extrusionOk="0">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04;p40">
              <a:extLst>
                <a:ext uri="{FF2B5EF4-FFF2-40B4-BE49-F238E27FC236}">
                  <a16:creationId xmlns:a16="http://schemas.microsoft.com/office/drawing/2014/main" id="{3859526F-2847-9062-CC65-A4D97FE54156}"/>
                </a:ext>
              </a:extLst>
            </p:cNvPr>
            <p:cNvSpPr/>
            <p:nvPr/>
          </p:nvSpPr>
          <p:spPr>
            <a:xfrm>
              <a:off x="1395706" y="3346978"/>
              <a:ext cx="401086" cy="124198"/>
            </a:xfrm>
            <a:custGeom>
              <a:avLst/>
              <a:gdLst/>
              <a:ahLst/>
              <a:cxnLst/>
              <a:rect l="l" t="t" r="r" b="b"/>
              <a:pathLst>
                <a:path w="8235" h="2550" extrusionOk="0">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 name="Picture 18" descr="Graphical user interface, text, application, chat or text message&#10;&#10;Description automatically generated">
            <a:extLst>
              <a:ext uri="{FF2B5EF4-FFF2-40B4-BE49-F238E27FC236}">
                <a16:creationId xmlns:a16="http://schemas.microsoft.com/office/drawing/2014/main" id="{E21DF343-B2CF-7A98-F6FB-F8E72B1F42D2}"/>
              </a:ext>
            </a:extLst>
          </p:cNvPr>
          <p:cNvPicPr>
            <a:picLocks noChangeAspect="1"/>
          </p:cNvPicPr>
          <p:nvPr/>
        </p:nvPicPr>
        <p:blipFill>
          <a:blip r:embed="rId11"/>
          <a:stretch>
            <a:fillRect/>
          </a:stretch>
        </p:blipFill>
        <p:spPr>
          <a:xfrm>
            <a:off x="5170757" y="5487843"/>
            <a:ext cx="6426944" cy="756439"/>
          </a:xfrm>
          <a:prstGeom prst="rect">
            <a:avLst/>
          </a:prstGeom>
        </p:spPr>
      </p:pic>
      <p:sp>
        <p:nvSpPr>
          <p:cNvPr id="110" name="Rectangle 109">
            <a:extLst>
              <a:ext uri="{FF2B5EF4-FFF2-40B4-BE49-F238E27FC236}">
                <a16:creationId xmlns:a16="http://schemas.microsoft.com/office/drawing/2014/main" id="{2D61E0CF-9222-D051-0F24-3315E26A5BF6}"/>
              </a:ext>
            </a:extLst>
          </p:cNvPr>
          <p:cNvSpPr/>
          <p:nvPr/>
        </p:nvSpPr>
        <p:spPr>
          <a:xfrm>
            <a:off x="8477255" y="1807081"/>
            <a:ext cx="3120446" cy="17559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latin typeface="Avenir Next LT Pro" panose="020B0504020202020204" pitchFamily="34" charset="77"/>
                <a:cs typeface="Arial" panose="020B0604020202020204" pitchFamily="34" charset="0"/>
              </a:rPr>
              <a:t>Given simple testing with </a:t>
            </a:r>
            <a:r>
              <a:rPr lang="en-US" sz="1400" b="1" dirty="0">
                <a:solidFill>
                  <a:schemeClr val="accent6">
                    <a:lumMod val="75000"/>
                  </a:schemeClr>
                </a:solidFill>
                <a:latin typeface="Avenir Next LT Pro" panose="020B0504020202020204" pitchFamily="34" charset="77"/>
                <a:cs typeface="Arial" panose="020B0604020202020204" pitchFamily="34" charset="0"/>
              </a:rPr>
              <a:t>medications</a:t>
            </a:r>
            <a:r>
              <a:rPr lang="en-US" sz="1400" dirty="0">
                <a:solidFill>
                  <a:schemeClr val="tx1"/>
                </a:solidFill>
                <a:latin typeface="Avenir Next LT Pro" panose="020B0504020202020204" pitchFamily="34" charset="77"/>
                <a:cs typeface="Arial" panose="020B0604020202020204" pitchFamily="34" charset="0"/>
              </a:rPr>
              <a:t> and screening</a:t>
            </a:r>
          </a:p>
          <a:p>
            <a:pPr algn="ctr"/>
            <a:endParaRPr lang="en-US" sz="1000" dirty="0">
              <a:solidFill>
                <a:schemeClr val="tx1"/>
              </a:solidFill>
              <a:latin typeface="Avenir Next LT Pro" panose="020B0504020202020204" pitchFamily="34" charset="77"/>
              <a:cs typeface="Arial" panose="020B0604020202020204" pitchFamily="34" charset="0"/>
            </a:endParaRPr>
          </a:p>
          <a:p>
            <a:pPr algn="ctr"/>
            <a:r>
              <a:rPr lang="en-US" sz="1400" dirty="0">
                <a:solidFill>
                  <a:schemeClr val="tx1"/>
                </a:solidFill>
                <a:latin typeface="Avenir Next LT Pro" panose="020B0504020202020204" pitchFamily="34" charset="77"/>
                <a:cs typeface="Arial" panose="020B0604020202020204" pitchFamily="34" charset="0"/>
              </a:rPr>
              <a:t>Advised to use </a:t>
            </a:r>
          </a:p>
          <a:p>
            <a:pPr algn="ctr"/>
            <a:r>
              <a:rPr lang="en-US" sz="1400" dirty="0">
                <a:solidFill>
                  <a:schemeClr val="tx1"/>
                </a:solidFill>
                <a:latin typeface="Avenir Next LT Pro" panose="020B0504020202020204" pitchFamily="34" charset="77"/>
                <a:cs typeface="Arial" panose="020B0604020202020204" pitchFamily="34" charset="0"/>
              </a:rPr>
              <a:t>stage 1 </a:t>
            </a:r>
            <a:r>
              <a:rPr lang="en-US" sz="1400" b="1" dirty="0">
                <a:solidFill>
                  <a:schemeClr val="accent6">
                    <a:lumMod val="75000"/>
                  </a:schemeClr>
                </a:solidFill>
                <a:latin typeface="Avenir Next LT Pro" panose="020B0504020202020204" pitchFamily="34" charset="77"/>
                <a:cs typeface="Arial" panose="020B0604020202020204" pitchFamily="34" charset="0"/>
              </a:rPr>
              <a:t>self-prediction tool </a:t>
            </a:r>
            <a:r>
              <a:rPr lang="en-US" sz="1400" dirty="0">
                <a:solidFill>
                  <a:schemeClr val="tx1"/>
                </a:solidFill>
                <a:latin typeface="Avenir Next LT Pro" panose="020B0504020202020204" pitchFamily="34" charset="77"/>
                <a:cs typeface="Arial" panose="020B0604020202020204" pitchFamily="34" charset="0"/>
              </a:rPr>
              <a:t>to monitor heart health closely</a:t>
            </a:r>
          </a:p>
        </p:txBody>
      </p:sp>
      <p:sp>
        <p:nvSpPr>
          <p:cNvPr id="111" name="TextBox 110">
            <a:extLst>
              <a:ext uri="{FF2B5EF4-FFF2-40B4-BE49-F238E27FC236}">
                <a16:creationId xmlns:a16="http://schemas.microsoft.com/office/drawing/2014/main" id="{7CB0E6E8-DD4D-17FA-2F5D-BB4EC2EEC997}"/>
              </a:ext>
            </a:extLst>
          </p:cNvPr>
          <p:cNvSpPr txBox="1"/>
          <p:nvPr/>
        </p:nvSpPr>
        <p:spPr>
          <a:xfrm>
            <a:off x="8122647" y="1111818"/>
            <a:ext cx="3366162" cy="661720"/>
          </a:xfrm>
          <a:prstGeom prst="rect">
            <a:avLst/>
          </a:prstGeom>
          <a:noFill/>
        </p:spPr>
        <p:txBody>
          <a:bodyPr wrap="square">
            <a:spAutoFit/>
          </a:bodyPr>
          <a:lstStyle/>
          <a:p>
            <a:pPr algn="ctr"/>
            <a:r>
              <a:rPr lang="en-US" sz="1600" b="1" dirty="0">
                <a:latin typeface="Avenir Next LT Pro" panose="020B0504020202020204" pitchFamily="34" charset="77"/>
                <a:cs typeface="Arial"/>
              </a:rPr>
              <a:t>Decision Making</a:t>
            </a:r>
          </a:p>
          <a:p>
            <a:pPr algn="ctr"/>
            <a:r>
              <a:rPr lang="en-US" sz="1050" b="1" dirty="0">
                <a:solidFill>
                  <a:srgbClr val="372DA0"/>
                </a:solidFill>
                <a:latin typeface="Avenir Next LT Pro" panose="020B0504020202020204" pitchFamily="34" charset="77"/>
                <a:cs typeface="Arial"/>
              </a:rPr>
              <a:t>Based on Risk Prediction Level &amp; Analytics Report &amp; Expertise </a:t>
            </a:r>
          </a:p>
        </p:txBody>
      </p:sp>
      <p:sp>
        <p:nvSpPr>
          <p:cNvPr id="112" name="Rectangle 111">
            <a:extLst>
              <a:ext uri="{FF2B5EF4-FFF2-40B4-BE49-F238E27FC236}">
                <a16:creationId xmlns:a16="http://schemas.microsoft.com/office/drawing/2014/main" id="{73E0E342-1900-369F-C1E4-D5ADA29B012B}"/>
              </a:ext>
            </a:extLst>
          </p:cNvPr>
          <p:cNvSpPr/>
          <p:nvPr/>
        </p:nvSpPr>
        <p:spPr>
          <a:xfrm>
            <a:off x="8477255" y="3751629"/>
            <a:ext cx="3120446" cy="16305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latin typeface="Avenir Next LT Pro" panose="020B0504020202020204" pitchFamily="34" charset="77"/>
                <a:cs typeface="Arial" panose="020B0604020202020204" pitchFamily="34" charset="0"/>
              </a:rPr>
              <a:t> Determine the next course of action according to significant contributing factor</a:t>
            </a:r>
          </a:p>
          <a:p>
            <a:pPr algn="ctr"/>
            <a:endParaRPr lang="en-US" sz="1400" dirty="0">
              <a:solidFill>
                <a:schemeClr val="tx1"/>
              </a:solidFill>
              <a:latin typeface="Avenir Next LT Pro" panose="020B0504020202020204" pitchFamily="34" charset="77"/>
              <a:cs typeface="Arial" panose="020B0604020202020204" pitchFamily="34" charset="0"/>
            </a:endParaRPr>
          </a:p>
          <a:p>
            <a:pPr algn="ctr"/>
            <a:r>
              <a:rPr lang="en-US" sz="1400" dirty="0">
                <a:solidFill>
                  <a:schemeClr val="tx1"/>
                </a:solidFill>
                <a:latin typeface="Avenir Next LT Pro" panose="020B0504020202020204" pitchFamily="34" charset="77"/>
                <a:cs typeface="Arial" panose="020B0604020202020204" pitchFamily="34" charset="0"/>
              </a:rPr>
              <a:t>e.g., detailed </a:t>
            </a:r>
            <a:r>
              <a:rPr lang="en-US" sz="1400" b="1" dirty="0">
                <a:solidFill>
                  <a:srgbClr val="C00000"/>
                </a:solidFill>
                <a:latin typeface="Avenir Next LT Pro" panose="020B0504020202020204" pitchFamily="34" charset="77"/>
                <a:cs typeface="Arial" panose="020B0604020202020204" pitchFamily="34" charset="0"/>
              </a:rPr>
              <a:t>cardiac examinations </a:t>
            </a:r>
            <a:r>
              <a:rPr lang="en-US" sz="1400" dirty="0">
                <a:solidFill>
                  <a:schemeClr val="tx1"/>
                </a:solidFill>
                <a:latin typeface="Avenir Next LT Pro" panose="020B0504020202020204" pitchFamily="34" charset="77"/>
                <a:cs typeface="Arial" panose="020B0604020202020204" pitchFamily="34" charset="0"/>
              </a:rPr>
              <a:t>and </a:t>
            </a:r>
            <a:r>
              <a:rPr lang="en-US" sz="1400" b="1" dirty="0">
                <a:solidFill>
                  <a:srgbClr val="C00000"/>
                </a:solidFill>
                <a:latin typeface="Avenir Next LT Pro" panose="020B0504020202020204" pitchFamily="34" charset="77"/>
                <a:cs typeface="Arial" panose="020B0604020202020204" pitchFamily="34" charset="0"/>
              </a:rPr>
              <a:t>referrals to heart center</a:t>
            </a:r>
            <a:r>
              <a:rPr lang="en-US" sz="1400" b="1" dirty="0">
                <a:solidFill>
                  <a:schemeClr val="accent6">
                    <a:lumMod val="75000"/>
                  </a:schemeClr>
                </a:solidFill>
                <a:latin typeface="Avenir Next LT Pro" panose="020B0504020202020204" pitchFamily="34" charset="77"/>
                <a:cs typeface="Arial" panose="020B0604020202020204" pitchFamily="34" charset="0"/>
              </a:rPr>
              <a:t> </a:t>
            </a:r>
            <a:r>
              <a:rPr lang="en-US" sz="1400" dirty="0">
                <a:solidFill>
                  <a:schemeClr val="tx1"/>
                </a:solidFill>
                <a:latin typeface="Avenir Next LT Pro" panose="020B0504020202020204" pitchFamily="34" charset="77"/>
                <a:cs typeface="Arial" panose="020B0604020202020204" pitchFamily="34" charset="0"/>
              </a:rPr>
              <a:t>/ specialist consultant</a:t>
            </a:r>
          </a:p>
        </p:txBody>
      </p:sp>
      <p:cxnSp>
        <p:nvCxnSpPr>
          <p:cNvPr id="114" name="Straight Connector 113">
            <a:extLst>
              <a:ext uri="{FF2B5EF4-FFF2-40B4-BE49-F238E27FC236}">
                <a16:creationId xmlns:a16="http://schemas.microsoft.com/office/drawing/2014/main" id="{F002DCFF-9991-F45B-A036-26D5D75CD32D}"/>
              </a:ext>
            </a:extLst>
          </p:cNvPr>
          <p:cNvCxnSpPr/>
          <p:nvPr/>
        </p:nvCxnSpPr>
        <p:spPr>
          <a:xfrm>
            <a:off x="7211025" y="2844008"/>
            <a:ext cx="126623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15" name="Straight Connector 114">
            <a:extLst>
              <a:ext uri="{FF2B5EF4-FFF2-40B4-BE49-F238E27FC236}">
                <a16:creationId xmlns:a16="http://schemas.microsoft.com/office/drawing/2014/main" id="{65B882E3-6474-10AA-743C-12E0A1597CDA}"/>
              </a:ext>
            </a:extLst>
          </p:cNvPr>
          <p:cNvCxnSpPr/>
          <p:nvPr/>
        </p:nvCxnSpPr>
        <p:spPr>
          <a:xfrm>
            <a:off x="7211025" y="3958213"/>
            <a:ext cx="126623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Slide Number Placeholder 1">
            <a:extLst>
              <a:ext uri="{FF2B5EF4-FFF2-40B4-BE49-F238E27FC236}">
                <a16:creationId xmlns:a16="http://schemas.microsoft.com/office/drawing/2014/main" id="{C6F8F677-E15B-CD90-9B0A-3D355817D60D}"/>
              </a:ext>
            </a:extLst>
          </p:cNvPr>
          <p:cNvSpPr txBox="1">
            <a:spLocks/>
          </p:cNvSpPr>
          <p:nvPr/>
        </p:nvSpPr>
        <p:spPr>
          <a:xfrm>
            <a:off x="9404406" y="163275"/>
            <a:ext cx="2743200" cy="365125"/>
          </a:xfrm>
          <a:prstGeom prst="rect">
            <a:avLst/>
          </a:prstGeom>
        </p:spPr>
        <p:txBody>
          <a:bodyPr lIns="91440" tIns="45720" rIns="91440" bIns="45720" anchor="t"/>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Zainab</a:t>
            </a:r>
          </a:p>
        </p:txBody>
      </p:sp>
    </p:spTree>
    <p:extLst>
      <p:ext uri="{BB962C8B-B14F-4D97-AF65-F5344CB8AC3E}">
        <p14:creationId xmlns:p14="http://schemas.microsoft.com/office/powerpoint/2010/main" val="2614004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2F621A-CF40-8461-8BD6-A901043CC9AF}"/>
              </a:ext>
            </a:extLst>
          </p:cNvPr>
          <p:cNvSpPr>
            <a:spLocks noGrp="1"/>
          </p:cNvSpPr>
          <p:nvPr>
            <p:ph type="sldNum" sz="quarter" idx="12"/>
          </p:nvPr>
        </p:nvSpPr>
        <p:spPr>
          <a:xfrm>
            <a:off x="9217443" y="6533946"/>
            <a:ext cx="2743200" cy="365125"/>
          </a:xfrm>
        </p:spPr>
        <p:txBody>
          <a:bodyPr/>
          <a:lstStyle/>
          <a:p>
            <a:fld id="{330EA680-D336-4FF7-8B7A-9848BB0A1C32}" type="slidenum">
              <a:rPr lang="en-GB" smtClean="0"/>
              <a:pPr/>
              <a:t>33</a:t>
            </a:fld>
            <a:endParaRPr lang="en-GB"/>
          </a:p>
        </p:txBody>
      </p:sp>
      <p:sp>
        <p:nvSpPr>
          <p:cNvPr id="3" name="TextBox 2">
            <a:extLst>
              <a:ext uri="{FF2B5EF4-FFF2-40B4-BE49-F238E27FC236}">
                <a16:creationId xmlns:a16="http://schemas.microsoft.com/office/drawing/2014/main" id="{9005800C-97CD-6C54-3EEC-31407CE986D4}"/>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SG" sz="2400" b="1" dirty="0">
                <a:latin typeface="Avenir Next LT Pro" panose="020B0504020202020204" pitchFamily="34" charset="77"/>
                <a:cs typeface="Arial" panose="020B0604020202020204" pitchFamily="34" charset="0"/>
              </a:rPr>
              <a:t>Expected Outcomes</a:t>
            </a:r>
            <a:endParaRPr lang="en-US" sz="2400" b="1" dirty="0">
              <a:latin typeface="Avenir Next LT Pro" panose="020B0504020202020204" pitchFamily="34" charset="77"/>
              <a:cs typeface="Arial" panose="020B0604020202020204" pitchFamily="34" charset="0"/>
            </a:endParaRPr>
          </a:p>
        </p:txBody>
      </p:sp>
      <p:sp>
        <p:nvSpPr>
          <p:cNvPr id="18" name="Slide Number Placeholder 1">
            <a:extLst>
              <a:ext uri="{FF2B5EF4-FFF2-40B4-BE49-F238E27FC236}">
                <a16:creationId xmlns:a16="http://schemas.microsoft.com/office/drawing/2014/main" id="{0DB81793-B37C-C158-4C50-7A085369CC3D}"/>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Bryan</a:t>
            </a:r>
          </a:p>
        </p:txBody>
      </p:sp>
      <p:sp>
        <p:nvSpPr>
          <p:cNvPr id="15" name="Google Shape;1827;p80">
            <a:extLst>
              <a:ext uri="{FF2B5EF4-FFF2-40B4-BE49-F238E27FC236}">
                <a16:creationId xmlns:a16="http://schemas.microsoft.com/office/drawing/2014/main" id="{105E69AE-6F32-30A9-F2DC-AF1C1130663C}"/>
              </a:ext>
            </a:extLst>
          </p:cNvPr>
          <p:cNvSpPr txBox="1">
            <a:spLocks/>
          </p:cNvSpPr>
          <p:nvPr/>
        </p:nvSpPr>
        <p:spPr>
          <a:xfrm>
            <a:off x="8901514" y="3633456"/>
            <a:ext cx="2431203" cy="2497577"/>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marL="285750" indent="-285750">
              <a:lnSpc>
                <a:spcPct val="107000"/>
              </a:lnSpc>
              <a:spcAft>
                <a:spcPts val="800"/>
              </a:spcAft>
              <a:buClr>
                <a:schemeClr val="tx1"/>
              </a:buClr>
              <a:buSzPct val="100000"/>
              <a:buFont typeface="Wingdings" pitchFamily="2" charset="2"/>
              <a:buChar char="§"/>
            </a:pPr>
            <a:r>
              <a:rPr lang="en-SG" sz="1600" dirty="0">
                <a:solidFill>
                  <a:schemeClr val="tx1"/>
                </a:solidFill>
                <a:latin typeface="Arial" panose="020B0604020202020204" pitchFamily="34" charset="0"/>
                <a:cs typeface="Arial" panose="020B0604020202020204" pitchFamily="34" charset="0"/>
              </a:rPr>
              <a:t>Individuals</a:t>
            </a:r>
            <a:r>
              <a:rPr lang="en-SG" sz="1600" b="0" dirty="0">
                <a:solidFill>
                  <a:schemeClr val="tx1"/>
                </a:solidFill>
                <a:latin typeface="Arial" panose="020B0604020202020204" pitchFamily="34" charset="0"/>
                <a:cs typeface="Arial" panose="020B0604020202020204" pitchFamily="34" charset="0"/>
              </a:rPr>
              <a:t> would </a:t>
            </a:r>
            <a:r>
              <a:rPr lang="en-SG" sz="1600" dirty="0">
                <a:solidFill>
                  <a:schemeClr val="tx1"/>
                </a:solidFill>
                <a:latin typeface="Arial" panose="020B0604020202020204" pitchFamily="34" charset="0"/>
                <a:cs typeface="Arial" panose="020B0604020202020204" pitchFamily="34" charset="0"/>
              </a:rPr>
              <a:t>know</a:t>
            </a:r>
            <a:r>
              <a:rPr lang="en-SG" sz="1600" b="0" dirty="0">
                <a:solidFill>
                  <a:schemeClr val="tx1"/>
                </a:solidFill>
                <a:latin typeface="Arial" panose="020B0604020202020204" pitchFamily="34" charset="0"/>
                <a:cs typeface="Arial" panose="020B0604020202020204" pitchFamily="34" charset="0"/>
              </a:rPr>
              <a:t> if they need go for a heart check-up </a:t>
            </a:r>
          </a:p>
          <a:p>
            <a:pPr marL="285750" indent="-285750">
              <a:lnSpc>
                <a:spcPct val="107000"/>
              </a:lnSpc>
              <a:spcAft>
                <a:spcPts val="800"/>
              </a:spcAft>
              <a:buClr>
                <a:schemeClr val="tx1"/>
              </a:buClr>
              <a:buSzPct val="100000"/>
              <a:buFont typeface="Wingdings" pitchFamily="2" charset="2"/>
              <a:buChar char="§"/>
            </a:pPr>
            <a:r>
              <a:rPr lang="en-SG" sz="1600" dirty="0">
                <a:solidFill>
                  <a:schemeClr val="tx1"/>
                </a:solidFill>
                <a:latin typeface="Arial" panose="020B0604020202020204" pitchFamily="34" charset="0"/>
                <a:cs typeface="Arial" panose="020B0604020202020204" pitchFamily="34" charset="0"/>
              </a:rPr>
              <a:t>Doctors</a:t>
            </a:r>
            <a:r>
              <a:rPr lang="en-SG" sz="1600" b="0" dirty="0">
                <a:solidFill>
                  <a:schemeClr val="tx1"/>
                </a:solidFill>
                <a:latin typeface="Arial" panose="020B0604020202020204" pitchFamily="34" charset="0"/>
                <a:cs typeface="Arial" panose="020B0604020202020204" pitchFamily="34" charset="0"/>
              </a:rPr>
              <a:t> would be able to </a:t>
            </a:r>
            <a:r>
              <a:rPr lang="en-SG" sz="1600" dirty="0">
                <a:solidFill>
                  <a:schemeClr val="tx1"/>
                </a:solidFill>
                <a:latin typeface="Arial" panose="020B0604020202020204" pitchFamily="34" charset="0"/>
                <a:cs typeface="Arial" panose="020B0604020202020204" pitchFamily="34" charset="0"/>
              </a:rPr>
              <a:t>optimise</a:t>
            </a:r>
            <a:r>
              <a:rPr lang="en-SG" sz="1600" b="0" dirty="0">
                <a:solidFill>
                  <a:schemeClr val="tx1"/>
                </a:solidFill>
                <a:latin typeface="Arial" panose="020B0604020202020204" pitchFamily="34" charset="0"/>
                <a:cs typeface="Arial" panose="020B0604020202020204" pitchFamily="34" charset="0"/>
              </a:rPr>
              <a:t> the next course of action for patient</a:t>
            </a:r>
          </a:p>
        </p:txBody>
      </p:sp>
      <p:sp>
        <p:nvSpPr>
          <p:cNvPr id="17" name="Google Shape;1827;p80">
            <a:extLst>
              <a:ext uri="{FF2B5EF4-FFF2-40B4-BE49-F238E27FC236}">
                <a16:creationId xmlns:a16="http://schemas.microsoft.com/office/drawing/2014/main" id="{9E2C81B3-7EC4-B698-239F-A3C81F5F8C3F}"/>
              </a:ext>
            </a:extLst>
          </p:cNvPr>
          <p:cNvSpPr txBox="1">
            <a:spLocks/>
          </p:cNvSpPr>
          <p:nvPr/>
        </p:nvSpPr>
        <p:spPr>
          <a:xfrm>
            <a:off x="1025778" y="2648232"/>
            <a:ext cx="2431203" cy="707886"/>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r>
              <a:rPr kumimoji="0" lang="en" sz="16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Raise Public Awareness</a:t>
            </a:r>
          </a:p>
        </p:txBody>
      </p:sp>
      <p:sp>
        <p:nvSpPr>
          <p:cNvPr id="19" name="Google Shape;1827;p80">
            <a:extLst>
              <a:ext uri="{FF2B5EF4-FFF2-40B4-BE49-F238E27FC236}">
                <a16:creationId xmlns:a16="http://schemas.microsoft.com/office/drawing/2014/main" id="{55A24F6B-987B-89EF-B395-B41C13DC1307}"/>
              </a:ext>
            </a:extLst>
          </p:cNvPr>
          <p:cNvSpPr txBox="1">
            <a:spLocks/>
          </p:cNvSpPr>
          <p:nvPr/>
        </p:nvSpPr>
        <p:spPr>
          <a:xfrm>
            <a:off x="5004526" y="2648232"/>
            <a:ext cx="2431203" cy="707886"/>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lang="en" sz="1600" kern="0">
                <a:solidFill>
                  <a:schemeClr val="tx1"/>
                </a:solidFill>
                <a:latin typeface="Arial" panose="020B0604020202020204" pitchFamily="34" charset="0"/>
                <a:cs typeface="Arial" panose="020B0604020202020204" pitchFamily="34" charset="0"/>
              </a:rPr>
              <a:t>Provide Timely Alert</a:t>
            </a:r>
          </a:p>
        </p:txBody>
      </p:sp>
      <p:sp>
        <p:nvSpPr>
          <p:cNvPr id="20" name="Google Shape;1827;p80">
            <a:extLst>
              <a:ext uri="{FF2B5EF4-FFF2-40B4-BE49-F238E27FC236}">
                <a16:creationId xmlns:a16="http://schemas.microsoft.com/office/drawing/2014/main" id="{56A2DDC5-E223-C149-F1E1-5A500C51323F}"/>
              </a:ext>
            </a:extLst>
          </p:cNvPr>
          <p:cNvSpPr txBox="1">
            <a:spLocks/>
          </p:cNvSpPr>
          <p:nvPr/>
        </p:nvSpPr>
        <p:spPr>
          <a:xfrm>
            <a:off x="8901997" y="2648232"/>
            <a:ext cx="2431203" cy="707886"/>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lang="en" sz="1600" kern="0">
                <a:solidFill>
                  <a:schemeClr val="tx1"/>
                </a:solidFill>
                <a:latin typeface="Arial" panose="020B0604020202020204" pitchFamily="34" charset="0"/>
                <a:cs typeface="Arial" panose="020B0604020202020204" pitchFamily="34" charset="0"/>
              </a:rPr>
              <a:t>Optimise Medical Procedures</a:t>
            </a:r>
          </a:p>
        </p:txBody>
      </p:sp>
      <p:pic>
        <p:nvPicPr>
          <p:cNvPr id="22" name="Picture 21" descr="Logo&#10;&#10;Description automatically generated with medium confidence">
            <a:extLst>
              <a:ext uri="{FF2B5EF4-FFF2-40B4-BE49-F238E27FC236}">
                <a16:creationId xmlns:a16="http://schemas.microsoft.com/office/drawing/2014/main" id="{7F8B1902-B5EC-3785-DE56-504B24E2E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806" y="1172637"/>
            <a:ext cx="1151203" cy="1151203"/>
          </a:xfrm>
          <a:prstGeom prst="rect">
            <a:avLst/>
          </a:prstGeom>
        </p:spPr>
      </p:pic>
      <p:pic>
        <p:nvPicPr>
          <p:cNvPr id="23" name="Picture 22" descr="Icon&#10;&#10;Description automatically generated">
            <a:extLst>
              <a:ext uri="{FF2B5EF4-FFF2-40B4-BE49-F238E27FC236}">
                <a16:creationId xmlns:a16="http://schemas.microsoft.com/office/drawing/2014/main" id="{4BA14137-FC64-3189-05FE-DD1CF1821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778" y="1167555"/>
            <a:ext cx="1151202" cy="1151202"/>
          </a:xfrm>
          <a:prstGeom prst="rect">
            <a:avLst/>
          </a:prstGeom>
        </p:spPr>
      </p:pic>
      <p:grpSp>
        <p:nvGrpSpPr>
          <p:cNvPr id="24" name="Group 23">
            <a:extLst>
              <a:ext uri="{FF2B5EF4-FFF2-40B4-BE49-F238E27FC236}">
                <a16:creationId xmlns:a16="http://schemas.microsoft.com/office/drawing/2014/main" id="{7CAE9A28-BCAF-0436-6845-8C914FE493C6}"/>
              </a:ext>
            </a:extLst>
          </p:cNvPr>
          <p:cNvGrpSpPr/>
          <p:nvPr/>
        </p:nvGrpSpPr>
        <p:grpSpPr>
          <a:xfrm>
            <a:off x="9640141" y="1224869"/>
            <a:ext cx="1274180" cy="1093888"/>
            <a:chOff x="9881729" y="975836"/>
            <a:chExt cx="1630733" cy="1416845"/>
          </a:xfrm>
        </p:grpSpPr>
        <p:pic>
          <p:nvPicPr>
            <p:cNvPr id="25" name="Picture 24" descr="Icon&#10;&#10;Description automatically generated">
              <a:extLst>
                <a:ext uri="{FF2B5EF4-FFF2-40B4-BE49-F238E27FC236}">
                  <a16:creationId xmlns:a16="http://schemas.microsoft.com/office/drawing/2014/main" id="{4238625F-F6EE-02AA-7027-55833A6028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1729" y="1171787"/>
              <a:ext cx="1220894" cy="1220894"/>
            </a:xfrm>
            <a:prstGeom prst="rect">
              <a:avLst/>
            </a:prstGeom>
          </p:spPr>
        </p:pic>
        <p:pic>
          <p:nvPicPr>
            <p:cNvPr id="26" name="Picture 25" descr="Icon&#10;&#10;Description automatically generated">
              <a:extLst>
                <a:ext uri="{FF2B5EF4-FFF2-40B4-BE49-F238E27FC236}">
                  <a16:creationId xmlns:a16="http://schemas.microsoft.com/office/drawing/2014/main" id="{3C77F6C5-BA0D-EB82-EAA5-3D1563D4B9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8862" y="975836"/>
              <a:ext cx="903600" cy="903600"/>
            </a:xfrm>
            <a:prstGeom prst="rect">
              <a:avLst/>
            </a:prstGeom>
          </p:spPr>
        </p:pic>
      </p:grpSp>
      <p:sp>
        <p:nvSpPr>
          <p:cNvPr id="35" name="Google Shape;1827;p80">
            <a:extLst>
              <a:ext uri="{FF2B5EF4-FFF2-40B4-BE49-F238E27FC236}">
                <a16:creationId xmlns:a16="http://schemas.microsoft.com/office/drawing/2014/main" id="{F0C7152D-4E5C-B866-D3AE-7E2C560241B6}"/>
              </a:ext>
            </a:extLst>
          </p:cNvPr>
          <p:cNvSpPr txBox="1">
            <a:spLocks/>
          </p:cNvSpPr>
          <p:nvPr/>
        </p:nvSpPr>
        <p:spPr>
          <a:xfrm>
            <a:off x="1025778" y="3567541"/>
            <a:ext cx="2431203" cy="2609856"/>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kumimoji="0" lang="en-SG" sz="17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By </a:t>
            </a:r>
            <a:r>
              <a:rPr kumimoji="0" lang="en-SG" sz="17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answering the questions </a:t>
            </a:r>
            <a:r>
              <a:rPr kumimoji="0" lang="en-SG" sz="17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required for stage 1, </a:t>
            </a:r>
            <a:r>
              <a:rPr kumimoji="0" lang="en-SG" sz="17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individuals</a:t>
            </a:r>
            <a:r>
              <a:rPr kumimoji="0" lang="en-SG" sz="17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 gain awareness of the risk factors for heart disease</a:t>
            </a:r>
          </a:p>
        </p:txBody>
      </p:sp>
      <p:sp>
        <p:nvSpPr>
          <p:cNvPr id="36" name="Google Shape;1827;p80">
            <a:extLst>
              <a:ext uri="{FF2B5EF4-FFF2-40B4-BE49-F238E27FC236}">
                <a16:creationId xmlns:a16="http://schemas.microsoft.com/office/drawing/2014/main" id="{B9A28A8A-9FA4-7B45-7DDD-4AC683F193DC}"/>
              </a:ext>
            </a:extLst>
          </p:cNvPr>
          <p:cNvSpPr txBox="1">
            <a:spLocks/>
          </p:cNvSpPr>
          <p:nvPr/>
        </p:nvSpPr>
        <p:spPr>
          <a:xfrm>
            <a:off x="5004526" y="3567541"/>
            <a:ext cx="2431203" cy="2609856"/>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kumimoji="0" lang="en-SG" sz="17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Montserrat"/>
              </a:rPr>
              <a:t>From the </a:t>
            </a:r>
            <a:r>
              <a:rPr lang="en-SG" sz="1700" kern="0" dirty="0">
                <a:solidFill>
                  <a:schemeClr val="tx1"/>
                </a:solidFill>
                <a:latin typeface="Arial" panose="020B0604020202020204" pitchFamily="34" charset="0"/>
                <a:cs typeface="Arial" panose="020B0604020202020204" pitchFamily="34" charset="0"/>
              </a:rPr>
              <a:t>prediction result</a:t>
            </a:r>
            <a:r>
              <a:rPr kumimoji="0" lang="en-SG" sz="170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Montserrat"/>
              </a:rPr>
              <a:t>, </a:t>
            </a:r>
            <a:r>
              <a:rPr kumimoji="0" lang="en-SG" sz="17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Montserrat"/>
              </a:rPr>
              <a:t>individuals can seek timely intervention before the heart disease materialises.</a:t>
            </a:r>
          </a:p>
        </p:txBody>
      </p:sp>
      <p:cxnSp>
        <p:nvCxnSpPr>
          <p:cNvPr id="4" name="Straight Connector 3">
            <a:extLst>
              <a:ext uri="{FF2B5EF4-FFF2-40B4-BE49-F238E27FC236}">
                <a16:creationId xmlns:a16="http://schemas.microsoft.com/office/drawing/2014/main" id="{D959A61B-A66E-6502-7ECE-C39B497D0B8C}"/>
              </a:ext>
            </a:extLst>
          </p:cNvPr>
          <p:cNvCxnSpPr>
            <a:cxnSpLocks/>
          </p:cNvCxnSpPr>
          <p:nvPr/>
        </p:nvCxnSpPr>
        <p:spPr>
          <a:xfrm>
            <a:off x="70158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070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2F621A-CF40-8461-8BD6-A901043CC9AF}"/>
              </a:ext>
            </a:extLst>
          </p:cNvPr>
          <p:cNvSpPr>
            <a:spLocks noGrp="1"/>
          </p:cNvSpPr>
          <p:nvPr>
            <p:ph type="sldNum" sz="quarter" idx="12"/>
          </p:nvPr>
        </p:nvSpPr>
        <p:spPr/>
        <p:txBody>
          <a:bodyPr/>
          <a:lstStyle/>
          <a:p>
            <a:fld id="{330EA680-D336-4FF7-8B7A-9848BB0A1C32}" type="slidenum">
              <a:rPr lang="en-GB" smtClean="0"/>
              <a:pPr/>
              <a:t>34</a:t>
            </a:fld>
            <a:endParaRPr lang="en-GB"/>
          </a:p>
        </p:txBody>
      </p:sp>
      <p:sp>
        <p:nvSpPr>
          <p:cNvPr id="3" name="TextBox 2">
            <a:extLst>
              <a:ext uri="{FF2B5EF4-FFF2-40B4-BE49-F238E27FC236}">
                <a16:creationId xmlns:a16="http://schemas.microsoft.com/office/drawing/2014/main" id="{9005800C-97CD-6C54-3EEC-31407CE986D4}"/>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US" sz="2400" b="1" dirty="0">
                <a:latin typeface="Avenir Next LT Pro" panose="020B0504020202020204" pitchFamily="34" charset="77"/>
                <a:cs typeface="Arial"/>
              </a:rPr>
              <a:t>Comparison with Latest Solution</a:t>
            </a:r>
            <a:endParaRPr lang="en-US" sz="2400" b="1" dirty="0">
              <a:latin typeface="Avenir Next LT Pro" panose="020B0504020202020204" pitchFamily="34" charset="77"/>
            </a:endParaRPr>
          </a:p>
        </p:txBody>
      </p:sp>
      <p:cxnSp>
        <p:nvCxnSpPr>
          <p:cNvPr id="7" name="Straight Connector 6">
            <a:extLst>
              <a:ext uri="{FF2B5EF4-FFF2-40B4-BE49-F238E27FC236}">
                <a16:creationId xmlns:a16="http://schemas.microsoft.com/office/drawing/2014/main" id="{F2D7DF0F-BA27-0668-27BE-A82EAA76B0FF}"/>
              </a:ext>
            </a:extLst>
          </p:cNvPr>
          <p:cNvCxnSpPr>
            <a:cxnSpLocks/>
          </p:cNvCxnSpPr>
          <p:nvPr/>
        </p:nvCxnSpPr>
        <p:spPr>
          <a:xfrm>
            <a:off x="5928341" y="1661337"/>
            <a:ext cx="0" cy="4539314"/>
          </a:xfrm>
          <a:prstGeom prst="line">
            <a:avLst/>
          </a:prstGeom>
          <a:ln w="539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379244C-3EB8-A184-10F1-21756D2907D6}"/>
              </a:ext>
            </a:extLst>
          </p:cNvPr>
          <p:cNvCxnSpPr>
            <a:cxnSpLocks/>
          </p:cNvCxnSpPr>
          <p:nvPr/>
        </p:nvCxnSpPr>
        <p:spPr>
          <a:xfrm>
            <a:off x="9237262" y="1661337"/>
            <a:ext cx="0" cy="4539314"/>
          </a:xfrm>
          <a:prstGeom prst="line">
            <a:avLst/>
          </a:prstGeom>
          <a:ln w="53975">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7896992-C0AF-3AB3-E795-13B1730D09B8}"/>
              </a:ext>
            </a:extLst>
          </p:cNvPr>
          <p:cNvSpPr txBox="1"/>
          <p:nvPr/>
        </p:nvSpPr>
        <p:spPr>
          <a:xfrm>
            <a:off x="399367" y="1851765"/>
            <a:ext cx="2010830" cy="583200"/>
          </a:xfrm>
          <a:prstGeom prst="rect">
            <a:avLst/>
          </a:prstGeom>
          <a:solidFill>
            <a:srgbClr val="2D2D82"/>
          </a:solidFill>
        </p:spPr>
        <p:txBody>
          <a:bodyPr wrap="square" lIns="91440" tIns="45720" rIns="91440" bIns="45720" rtlCol="0" anchor="ctr">
            <a:normAutofit/>
          </a:bodyPr>
          <a:lstStyle/>
          <a:p>
            <a:pPr algn="ctr"/>
            <a:r>
              <a:rPr lang="en-US" sz="1600" b="1">
                <a:solidFill>
                  <a:schemeClr val="bg1"/>
                </a:solidFill>
                <a:latin typeface="Arial"/>
                <a:cs typeface="Arial"/>
              </a:rPr>
              <a:t>Purpose</a:t>
            </a:r>
          </a:p>
        </p:txBody>
      </p:sp>
      <p:sp>
        <p:nvSpPr>
          <p:cNvPr id="6" name="TextBox 5">
            <a:extLst>
              <a:ext uri="{FF2B5EF4-FFF2-40B4-BE49-F238E27FC236}">
                <a16:creationId xmlns:a16="http://schemas.microsoft.com/office/drawing/2014/main" id="{473984DE-0CD5-2614-DC20-C95CB582D498}"/>
              </a:ext>
            </a:extLst>
          </p:cNvPr>
          <p:cNvSpPr txBox="1"/>
          <p:nvPr/>
        </p:nvSpPr>
        <p:spPr>
          <a:xfrm>
            <a:off x="399367" y="2782447"/>
            <a:ext cx="2010830" cy="583200"/>
          </a:xfrm>
          <a:prstGeom prst="rect">
            <a:avLst/>
          </a:prstGeom>
          <a:solidFill>
            <a:srgbClr val="2D2D82"/>
          </a:solidFill>
        </p:spPr>
        <p:txBody>
          <a:bodyPr wrap="square" lIns="91440" tIns="45720" rIns="91440" bIns="45720" rtlCol="0" anchor="ctr">
            <a:normAutofit/>
          </a:bodyPr>
          <a:lstStyle/>
          <a:p>
            <a:pPr algn="ctr"/>
            <a:r>
              <a:rPr lang="en-US" sz="1600" b="1">
                <a:solidFill>
                  <a:schemeClr val="bg1"/>
                </a:solidFill>
                <a:latin typeface="Arial"/>
                <a:cs typeface="Arial"/>
              </a:rPr>
              <a:t>Variables</a:t>
            </a:r>
          </a:p>
        </p:txBody>
      </p:sp>
      <p:sp>
        <p:nvSpPr>
          <p:cNvPr id="8" name="TextBox 7">
            <a:extLst>
              <a:ext uri="{FF2B5EF4-FFF2-40B4-BE49-F238E27FC236}">
                <a16:creationId xmlns:a16="http://schemas.microsoft.com/office/drawing/2014/main" id="{DCC14661-3AE7-EFAD-A053-33E3504F6B99}"/>
              </a:ext>
            </a:extLst>
          </p:cNvPr>
          <p:cNvSpPr txBox="1"/>
          <p:nvPr/>
        </p:nvSpPr>
        <p:spPr>
          <a:xfrm>
            <a:off x="399367" y="4645386"/>
            <a:ext cx="2010830" cy="583200"/>
          </a:xfrm>
          <a:prstGeom prst="rect">
            <a:avLst/>
          </a:prstGeom>
          <a:solidFill>
            <a:srgbClr val="2D2D82"/>
          </a:solidFill>
        </p:spPr>
        <p:txBody>
          <a:bodyPr wrap="square" lIns="91440" tIns="45720" rIns="91440" bIns="45720" rtlCol="0" anchor="ctr">
            <a:normAutofit/>
          </a:bodyPr>
          <a:lstStyle/>
          <a:p>
            <a:pPr algn="ctr"/>
            <a:r>
              <a:rPr lang="en-US" sz="1600" b="1">
                <a:solidFill>
                  <a:schemeClr val="bg1"/>
                </a:solidFill>
                <a:latin typeface="Arial"/>
                <a:cs typeface="Arial"/>
              </a:rPr>
              <a:t>Explainer Model</a:t>
            </a:r>
          </a:p>
        </p:txBody>
      </p:sp>
      <p:sp>
        <p:nvSpPr>
          <p:cNvPr id="10" name="TextBox 9">
            <a:extLst>
              <a:ext uri="{FF2B5EF4-FFF2-40B4-BE49-F238E27FC236}">
                <a16:creationId xmlns:a16="http://schemas.microsoft.com/office/drawing/2014/main" id="{8274FB74-759B-A7E1-E0D5-24AE0657F551}"/>
              </a:ext>
            </a:extLst>
          </p:cNvPr>
          <p:cNvSpPr txBox="1"/>
          <p:nvPr/>
        </p:nvSpPr>
        <p:spPr>
          <a:xfrm>
            <a:off x="417067" y="5588106"/>
            <a:ext cx="2010830" cy="583200"/>
          </a:xfrm>
          <a:prstGeom prst="rect">
            <a:avLst/>
          </a:prstGeom>
          <a:solidFill>
            <a:srgbClr val="2D2D82"/>
          </a:solidFill>
        </p:spPr>
        <p:txBody>
          <a:bodyPr wrap="square" lIns="91440" tIns="45720" rIns="91440" bIns="45720" rtlCol="0" anchor="ctr">
            <a:normAutofit/>
          </a:bodyPr>
          <a:lstStyle/>
          <a:p>
            <a:pPr algn="ctr"/>
            <a:r>
              <a:rPr lang="en-US" sz="1600" b="1">
                <a:solidFill>
                  <a:schemeClr val="bg1"/>
                </a:solidFill>
                <a:latin typeface="Arial"/>
                <a:cs typeface="Arial"/>
              </a:rPr>
              <a:t>Output</a:t>
            </a:r>
          </a:p>
        </p:txBody>
      </p:sp>
      <p:sp>
        <p:nvSpPr>
          <p:cNvPr id="14" name="TextBox 13">
            <a:extLst>
              <a:ext uri="{FF2B5EF4-FFF2-40B4-BE49-F238E27FC236}">
                <a16:creationId xmlns:a16="http://schemas.microsoft.com/office/drawing/2014/main" id="{4CF1FB60-FA37-DF52-ABB2-F08B09EA36E5}"/>
              </a:ext>
            </a:extLst>
          </p:cNvPr>
          <p:cNvSpPr txBox="1"/>
          <p:nvPr/>
        </p:nvSpPr>
        <p:spPr>
          <a:xfrm>
            <a:off x="3627692" y="1247035"/>
            <a:ext cx="930127" cy="369332"/>
          </a:xfrm>
          <a:prstGeom prst="rect">
            <a:avLst/>
          </a:prstGeom>
          <a:noFill/>
        </p:spPr>
        <p:txBody>
          <a:bodyPr wrap="none" rtlCol="0">
            <a:spAutoFit/>
          </a:bodyPr>
          <a:lstStyle/>
          <a:p>
            <a:pPr algn="ctr"/>
            <a:r>
              <a:rPr lang="en-US" b="1"/>
              <a:t>Stage 1 </a:t>
            </a:r>
          </a:p>
        </p:txBody>
      </p:sp>
      <p:sp>
        <p:nvSpPr>
          <p:cNvPr id="18" name="Slide Number Placeholder 1">
            <a:extLst>
              <a:ext uri="{FF2B5EF4-FFF2-40B4-BE49-F238E27FC236}">
                <a16:creationId xmlns:a16="http://schemas.microsoft.com/office/drawing/2014/main" id="{0DB81793-B37C-C158-4C50-7A085369CC3D}"/>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Bryan</a:t>
            </a:r>
          </a:p>
        </p:txBody>
      </p:sp>
      <p:grpSp>
        <p:nvGrpSpPr>
          <p:cNvPr id="13" name="Group 12">
            <a:extLst>
              <a:ext uri="{FF2B5EF4-FFF2-40B4-BE49-F238E27FC236}">
                <a16:creationId xmlns:a16="http://schemas.microsoft.com/office/drawing/2014/main" id="{075690C7-92DD-82E9-3320-DB686FF14C67}"/>
              </a:ext>
            </a:extLst>
          </p:cNvPr>
          <p:cNvGrpSpPr/>
          <p:nvPr/>
        </p:nvGrpSpPr>
        <p:grpSpPr>
          <a:xfrm>
            <a:off x="4419030" y="745163"/>
            <a:ext cx="2343564" cy="461666"/>
            <a:chOff x="4623385" y="2671405"/>
            <a:chExt cx="2969203" cy="535357"/>
          </a:xfrm>
        </p:grpSpPr>
        <p:pic>
          <p:nvPicPr>
            <p:cNvPr id="5" name="Picture 4" descr="Logo&#10;&#10;Description automatically generated">
              <a:extLst>
                <a:ext uri="{FF2B5EF4-FFF2-40B4-BE49-F238E27FC236}">
                  <a16:creationId xmlns:a16="http://schemas.microsoft.com/office/drawing/2014/main" id="{3AAFEAC5-1320-87F7-51DA-1888E8F869FA}"/>
                </a:ext>
              </a:extLst>
            </p:cNvPr>
            <p:cNvPicPr>
              <a:picLocks noChangeAspect="1"/>
            </p:cNvPicPr>
            <p:nvPr/>
          </p:nvPicPr>
          <p:blipFill rotWithShape="1">
            <a:blip r:embed="rId3">
              <a:extLst>
                <a:ext uri="{28A0092B-C50C-407E-A947-70E740481C1C}">
                  <a14:useLocalDpi xmlns:a14="http://schemas.microsoft.com/office/drawing/2010/main" val="0"/>
                </a:ext>
              </a:extLst>
            </a:blip>
            <a:srcRect b="29881"/>
            <a:stretch/>
          </p:blipFill>
          <p:spPr>
            <a:xfrm>
              <a:off x="4623385" y="2671405"/>
              <a:ext cx="897338" cy="535357"/>
            </a:xfrm>
            <a:prstGeom prst="rect">
              <a:avLst/>
            </a:prstGeom>
          </p:spPr>
        </p:pic>
        <p:pic>
          <p:nvPicPr>
            <p:cNvPr id="11" name="Picture 10" descr="Logo&#10;&#10;Description automatically generated">
              <a:extLst>
                <a:ext uri="{FF2B5EF4-FFF2-40B4-BE49-F238E27FC236}">
                  <a16:creationId xmlns:a16="http://schemas.microsoft.com/office/drawing/2014/main" id="{7503A613-CD5B-9AE0-E1EA-B046C29AE15E}"/>
                </a:ext>
              </a:extLst>
            </p:cNvPr>
            <p:cNvPicPr>
              <a:picLocks noChangeAspect="1"/>
            </p:cNvPicPr>
            <p:nvPr/>
          </p:nvPicPr>
          <p:blipFill rotWithShape="1">
            <a:blip r:embed="rId3">
              <a:extLst>
                <a:ext uri="{28A0092B-C50C-407E-A947-70E740481C1C}">
                  <a14:useLocalDpi xmlns:a14="http://schemas.microsoft.com/office/drawing/2010/main" val="0"/>
                </a:ext>
              </a:extLst>
            </a:blip>
            <a:srcRect t="73782"/>
            <a:stretch/>
          </p:blipFill>
          <p:spPr>
            <a:xfrm>
              <a:off x="5523021" y="2708251"/>
              <a:ext cx="2069567" cy="461665"/>
            </a:xfrm>
            <a:prstGeom prst="rect">
              <a:avLst/>
            </a:prstGeom>
          </p:spPr>
        </p:pic>
      </p:grpSp>
      <p:sp>
        <p:nvSpPr>
          <p:cNvPr id="21" name="TextBox 20">
            <a:extLst>
              <a:ext uri="{FF2B5EF4-FFF2-40B4-BE49-F238E27FC236}">
                <a16:creationId xmlns:a16="http://schemas.microsoft.com/office/drawing/2014/main" id="{5742063A-02BB-F989-4011-C717E0EE846A}"/>
              </a:ext>
            </a:extLst>
          </p:cNvPr>
          <p:cNvSpPr txBox="1"/>
          <p:nvPr/>
        </p:nvSpPr>
        <p:spPr>
          <a:xfrm>
            <a:off x="2770685" y="1727867"/>
            <a:ext cx="2644140" cy="830997"/>
          </a:xfrm>
          <a:prstGeom prst="rect">
            <a:avLst/>
          </a:prstGeom>
          <a:noFill/>
        </p:spPr>
        <p:txBody>
          <a:bodyPr wrap="square">
            <a:spAutoFit/>
          </a:bodyPr>
          <a:lstStyle/>
          <a:p>
            <a:pPr algn="ctr"/>
            <a:r>
              <a:rPr lang="en-GB" sz="1600">
                <a:effectLst/>
                <a:latin typeface="Arial" panose="020B0604020202020204" pitchFamily="34" charset="0"/>
                <a:ea typeface="SimSun" panose="02010600030101010101" pitchFamily="2" charset="-122"/>
              </a:rPr>
              <a:t>Allow </a:t>
            </a:r>
            <a:r>
              <a:rPr lang="en-GB" sz="1600" b="1">
                <a:effectLst/>
                <a:latin typeface="Arial" panose="020B0604020202020204" pitchFamily="34" charset="0"/>
                <a:ea typeface="SimSun" panose="02010600030101010101" pitchFamily="2" charset="-122"/>
              </a:rPr>
              <a:t>people</a:t>
            </a:r>
            <a:r>
              <a:rPr lang="en-GB" sz="1600">
                <a:effectLst/>
                <a:latin typeface="Arial" panose="020B0604020202020204" pitchFamily="34" charset="0"/>
                <a:ea typeface="SimSun" panose="02010600030101010101" pitchFamily="2" charset="-122"/>
              </a:rPr>
              <a:t> to </a:t>
            </a:r>
            <a:r>
              <a:rPr lang="en-GB" sz="1600" b="1">
                <a:effectLst/>
                <a:latin typeface="Arial" panose="020B0604020202020204" pitchFamily="34" charset="0"/>
                <a:ea typeface="SimSun" panose="02010600030101010101" pitchFamily="2" charset="-122"/>
              </a:rPr>
              <a:t>self-detect</a:t>
            </a:r>
            <a:r>
              <a:rPr lang="en-GB" sz="1600">
                <a:effectLst/>
                <a:latin typeface="Arial" panose="020B0604020202020204" pitchFamily="34" charset="0"/>
                <a:ea typeface="SimSun" panose="02010600030101010101" pitchFamily="2" charset="-122"/>
              </a:rPr>
              <a:t> their risk of having </a:t>
            </a:r>
            <a:r>
              <a:rPr lang="en-GB" sz="1600" b="1">
                <a:effectLst/>
                <a:latin typeface="Arial" panose="020B0604020202020204" pitchFamily="34" charset="0"/>
                <a:ea typeface="SimSun" panose="02010600030101010101" pitchFamily="2" charset="-122"/>
              </a:rPr>
              <a:t>heart disease</a:t>
            </a:r>
            <a:r>
              <a:rPr lang="en-SG" sz="1600">
                <a:effectLst/>
              </a:rPr>
              <a:t> </a:t>
            </a:r>
            <a:endParaRPr lang="en-US" sz="1600"/>
          </a:p>
        </p:txBody>
      </p:sp>
      <p:sp>
        <p:nvSpPr>
          <p:cNvPr id="28" name="TextBox 27">
            <a:extLst>
              <a:ext uri="{FF2B5EF4-FFF2-40B4-BE49-F238E27FC236}">
                <a16:creationId xmlns:a16="http://schemas.microsoft.com/office/drawing/2014/main" id="{56BE3C25-2205-9FBF-034B-F7970A69545F}"/>
              </a:ext>
            </a:extLst>
          </p:cNvPr>
          <p:cNvSpPr txBox="1"/>
          <p:nvPr/>
        </p:nvSpPr>
        <p:spPr>
          <a:xfrm>
            <a:off x="3778892" y="2954920"/>
            <a:ext cx="584323" cy="338554"/>
          </a:xfrm>
          <a:prstGeom prst="rect">
            <a:avLst/>
          </a:prstGeom>
          <a:noFill/>
        </p:spPr>
        <p:txBody>
          <a:bodyPr wrap="square">
            <a:spAutoFit/>
          </a:bodyPr>
          <a:lstStyle/>
          <a:p>
            <a:pPr algn="ctr"/>
            <a:r>
              <a:rPr lang="en-GB" sz="1600">
                <a:effectLst/>
                <a:latin typeface="Arial" panose="020B0604020202020204" pitchFamily="34" charset="0"/>
                <a:ea typeface="SimSun" panose="02010600030101010101" pitchFamily="2" charset="-122"/>
              </a:rPr>
              <a:t>17</a:t>
            </a:r>
            <a:r>
              <a:rPr lang="en-SG" sz="1600">
                <a:effectLst/>
              </a:rPr>
              <a:t> </a:t>
            </a:r>
            <a:endParaRPr lang="en-US" sz="1600"/>
          </a:p>
        </p:txBody>
      </p:sp>
      <p:sp>
        <p:nvSpPr>
          <p:cNvPr id="30" name="TextBox 29">
            <a:extLst>
              <a:ext uri="{FF2B5EF4-FFF2-40B4-BE49-F238E27FC236}">
                <a16:creationId xmlns:a16="http://schemas.microsoft.com/office/drawing/2014/main" id="{6DC58385-0368-12D5-1FD1-6786A4432D43}"/>
              </a:ext>
            </a:extLst>
          </p:cNvPr>
          <p:cNvSpPr txBox="1"/>
          <p:nvPr/>
        </p:nvSpPr>
        <p:spPr>
          <a:xfrm>
            <a:off x="7373576" y="3177168"/>
            <a:ext cx="1566442" cy="307777"/>
          </a:xfrm>
          <a:prstGeom prst="rect">
            <a:avLst/>
          </a:prstGeom>
          <a:noFill/>
        </p:spPr>
        <p:txBody>
          <a:bodyPr wrap="square">
            <a:spAutoFit/>
          </a:bodyPr>
          <a:lstStyle/>
          <a:p>
            <a:r>
              <a:rPr lang="en-SG" sz="1400">
                <a:effectLst/>
              </a:rPr>
              <a:t> </a:t>
            </a:r>
            <a:endParaRPr lang="en-US" sz="1400"/>
          </a:p>
        </p:txBody>
      </p:sp>
      <p:sp>
        <p:nvSpPr>
          <p:cNvPr id="33" name="TextBox 32">
            <a:extLst>
              <a:ext uri="{FF2B5EF4-FFF2-40B4-BE49-F238E27FC236}">
                <a16:creationId xmlns:a16="http://schemas.microsoft.com/office/drawing/2014/main" id="{B307EF9B-9CF9-0151-3021-2879DA4F996B}"/>
              </a:ext>
            </a:extLst>
          </p:cNvPr>
          <p:cNvSpPr txBox="1"/>
          <p:nvPr/>
        </p:nvSpPr>
        <p:spPr>
          <a:xfrm>
            <a:off x="3141021" y="3847467"/>
            <a:ext cx="1903469" cy="307777"/>
          </a:xfrm>
          <a:prstGeom prst="rect">
            <a:avLst/>
          </a:prstGeom>
          <a:noFill/>
        </p:spPr>
        <p:txBody>
          <a:bodyPr wrap="square">
            <a:spAutoFit/>
          </a:bodyPr>
          <a:lstStyle/>
          <a:p>
            <a:pPr algn="ctr"/>
            <a:r>
              <a:rPr lang="en-GB" sz="1400">
                <a:effectLst/>
                <a:latin typeface="Arial" panose="020B0604020202020204" pitchFamily="34" charset="0"/>
                <a:ea typeface="SimSun" panose="02010600030101010101" pitchFamily="2" charset="-122"/>
              </a:rPr>
              <a:t>Random Forest</a:t>
            </a:r>
            <a:r>
              <a:rPr lang="en-SG" sz="1400">
                <a:effectLst/>
              </a:rPr>
              <a:t> </a:t>
            </a:r>
            <a:endParaRPr lang="en-US" sz="1400"/>
          </a:p>
        </p:txBody>
      </p:sp>
      <p:sp>
        <p:nvSpPr>
          <p:cNvPr id="37" name="TextBox 36">
            <a:extLst>
              <a:ext uri="{FF2B5EF4-FFF2-40B4-BE49-F238E27FC236}">
                <a16:creationId xmlns:a16="http://schemas.microsoft.com/office/drawing/2014/main" id="{30EE418E-25BD-35C9-CC8D-8DA3CB32ABDB}"/>
              </a:ext>
            </a:extLst>
          </p:cNvPr>
          <p:cNvSpPr txBox="1"/>
          <p:nvPr/>
        </p:nvSpPr>
        <p:spPr>
          <a:xfrm>
            <a:off x="2616206" y="5459078"/>
            <a:ext cx="3123826" cy="841256"/>
          </a:xfrm>
          <a:prstGeom prst="rect">
            <a:avLst/>
          </a:prstGeom>
          <a:noFill/>
        </p:spPr>
        <p:txBody>
          <a:bodyPr wrap="square">
            <a:spAutoFit/>
          </a:bodyPr>
          <a:lstStyle/>
          <a:p>
            <a:pPr algn="ctr">
              <a:spcAft>
                <a:spcPts val="800"/>
              </a:spcAft>
            </a:pPr>
            <a:r>
              <a:rPr lang="en-GB" sz="1400">
                <a:effectLst/>
                <a:latin typeface="Arial" panose="020B0604020202020204" pitchFamily="34" charset="0"/>
                <a:ea typeface="SimSun" panose="02010600030101010101" pitchFamily="2" charset="-122"/>
                <a:cs typeface="Arial" panose="020B0604020202020204" pitchFamily="34" charset="0"/>
              </a:rPr>
              <a:t>High Risk (1) or Low Risk (0)</a:t>
            </a:r>
            <a:endParaRPr lang="en-SG" sz="1400">
              <a:effectLst/>
              <a:latin typeface="Arial" panose="020B0604020202020204" pitchFamily="34" charset="0"/>
              <a:ea typeface="SimSun" panose="02010600030101010101" pitchFamily="2" charset="-122"/>
              <a:cs typeface="Arial" panose="020B0604020202020204" pitchFamily="34" charset="0"/>
            </a:endParaRPr>
          </a:p>
          <a:p>
            <a:pPr algn="ctr">
              <a:spcAft>
                <a:spcPts val="800"/>
              </a:spcAft>
            </a:pPr>
            <a:r>
              <a:rPr lang="en-GB" sz="1400">
                <a:effectLst/>
                <a:latin typeface="Arial" panose="020B0604020202020204" pitchFamily="34" charset="0"/>
                <a:ea typeface="SimSun" panose="02010600030101010101" pitchFamily="2" charset="-122"/>
                <a:cs typeface="Arial" panose="020B0604020202020204" pitchFamily="34" charset="0"/>
              </a:rPr>
              <a:t>(Categorical) with Explanation of  factors</a:t>
            </a:r>
            <a:endParaRPr lang="en-SG" sz="1400">
              <a:effectLst/>
              <a:latin typeface="Arial" panose="020B0604020202020204" pitchFamily="34" charset="0"/>
              <a:ea typeface="SimSun" panose="02010600030101010101" pitchFamily="2" charset="-122"/>
              <a:cs typeface="Arial" panose="020B0604020202020204" pitchFamily="34" charset="0"/>
            </a:endParaRPr>
          </a:p>
        </p:txBody>
      </p:sp>
      <p:sp>
        <p:nvSpPr>
          <p:cNvPr id="44" name="TextBox 43">
            <a:extLst>
              <a:ext uri="{FF2B5EF4-FFF2-40B4-BE49-F238E27FC236}">
                <a16:creationId xmlns:a16="http://schemas.microsoft.com/office/drawing/2014/main" id="{15CE57D8-7FD0-C2AB-A0F2-6371A25CE21C}"/>
              </a:ext>
            </a:extLst>
          </p:cNvPr>
          <p:cNvSpPr txBox="1"/>
          <p:nvPr/>
        </p:nvSpPr>
        <p:spPr>
          <a:xfrm>
            <a:off x="7112149" y="1247035"/>
            <a:ext cx="877228" cy="369332"/>
          </a:xfrm>
          <a:prstGeom prst="rect">
            <a:avLst/>
          </a:prstGeom>
          <a:noFill/>
        </p:spPr>
        <p:txBody>
          <a:bodyPr wrap="none" rtlCol="0">
            <a:spAutoFit/>
          </a:bodyPr>
          <a:lstStyle/>
          <a:p>
            <a:r>
              <a:rPr lang="en-US" b="1"/>
              <a:t>Stage 2</a:t>
            </a:r>
          </a:p>
        </p:txBody>
      </p:sp>
      <p:sp>
        <p:nvSpPr>
          <p:cNvPr id="45" name="TextBox 44">
            <a:extLst>
              <a:ext uri="{FF2B5EF4-FFF2-40B4-BE49-F238E27FC236}">
                <a16:creationId xmlns:a16="http://schemas.microsoft.com/office/drawing/2014/main" id="{882CB849-2558-B943-4B97-6B720B3988E3}"/>
              </a:ext>
            </a:extLst>
          </p:cNvPr>
          <p:cNvSpPr txBox="1"/>
          <p:nvPr/>
        </p:nvSpPr>
        <p:spPr>
          <a:xfrm>
            <a:off x="6250333" y="1727867"/>
            <a:ext cx="2644140" cy="830997"/>
          </a:xfrm>
          <a:prstGeom prst="rect">
            <a:avLst/>
          </a:prstGeom>
          <a:noFill/>
        </p:spPr>
        <p:txBody>
          <a:bodyPr wrap="square">
            <a:spAutoFit/>
          </a:bodyPr>
          <a:lstStyle/>
          <a:p>
            <a:pPr algn="ctr"/>
            <a:r>
              <a:rPr lang="en-GB" sz="1600">
                <a:effectLst/>
                <a:latin typeface="Arial" panose="020B0604020202020204" pitchFamily="34" charset="0"/>
                <a:ea typeface="SimSun" panose="02010600030101010101" pitchFamily="2" charset="-122"/>
              </a:rPr>
              <a:t>Allow </a:t>
            </a:r>
            <a:r>
              <a:rPr lang="en-GB" sz="1600" b="1">
                <a:effectLst/>
                <a:latin typeface="Arial" panose="020B0604020202020204" pitchFamily="34" charset="0"/>
                <a:ea typeface="SimSun" panose="02010600030101010101" pitchFamily="2" charset="-122"/>
              </a:rPr>
              <a:t>doctors</a:t>
            </a:r>
            <a:r>
              <a:rPr lang="en-GB" sz="1600">
                <a:effectLst/>
                <a:latin typeface="Arial" panose="020B0604020202020204" pitchFamily="34" charset="0"/>
                <a:ea typeface="SimSun" panose="02010600030101010101" pitchFamily="2" charset="-122"/>
              </a:rPr>
              <a:t> to </a:t>
            </a:r>
            <a:r>
              <a:rPr lang="en-GB" sz="1600" b="1">
                <a:effectLst/>
                <a:latin typeface="Arial" panose="020B0604020202020204" pitchFamily="34" charset="0"/>
                <a:ea typeface="SimSun" panose="02010600030101010101" pitchFamily="2" charset="-122"/>
              </a:rPr>
              <a:t>detect</a:t>
            </a:r>
            <a:r>
              <a:rPr lang="en-GB" sz="1600">
                <a:effectLst/>
                <a:latin typeface="Arial" panose="020B0604020202020204" pitchFamily="34" charset="0"/>
                <a:ea typeface="SimSun" panose="02010600030101010101" pitchFamily="2" charset="-122"/>
              </a:rPr>
              <a:t> the risk of having </a:t>
            </a:r>
            <a:r>
              <a:rPr lang="en-GB" sz="1600" b="1">
                <a:effectLst/>
                <a:latin typeface="Arial" panose="020B0604020202020204" pitchFamily="34" charset="0"/>
                <a:ea typeface="SimSun" panose="02010600030101010101" pitchFamily="2" charset="-122"/>
              </a:rPr>
              <a:t>heart disease</a:t>
            </a:r>
            <a:r>
              <a:rPr lang="en-SG" sz="1600">
                <a:effectLst/>
              </a:rPr>
              <a:t> </a:t>
            </a:r>
            <a:endParaRPr lang="en-US" sz="1600"/>
          </a:p>
        </p:txBody>
      </p:sp>
      <p:sp>
        <p:nvSpPr>
          <p:cNvPr id="46" name="TextBox 45">
            <a:extLst>
              <a:ext uri="{FF2B5EF4-FFF2-40B4-BE49-F238E27FC236}">
                <a16:creationId xmlns:a16="http://schemas.microsoft.com/office/drawing/2014/main" id="{7E20B134-8C49-4084-29AB-9B3CA06930E1}"/>
              </a:ext>
            </a:extLst>
          </p:cNvPr>
          <p:cNvSpPr txBox="1"/>
          <p:nvPr/>
        </p:nvSpPr>
        <p:spPr>
          <a:xfrm>
            <a:off x="7279336" y="2970309"/>
            <a:ext cx="584323" cy="307777"/>
          </a:xfrm>
          <a:prstGeom prst="rect">
            <a:avLst/>
          </a:prstGeom>
          <a:noFill/>
        </p:spPr>
        <p:txBody>
          <a:bodyPr wrap="square">
            <a:spAutoFit/>
          </a:bodyPr>
          <a:lstStyle/>
          <a:p>
            <a:pPr algn="ctr"/>
            <a:r>
              <a:rPr lang="en-GB" sz="1400">
                <a:effectLst/>
                <a:latin typeface="Arial" panose="020B0604020202020204" pitchFamily="34" charset="0"/>
                <a:ea typeface="SimSun" panose="02010600030101010101" pitchFamily="2" charset="-122"/>
              </a:rPr>
              <a:t>11</a:t>
            </a:r>
            <a:r>
              <a:rPr lang="en-SG" sz="1400">
                <a:effectLst/>
              </a:rPr>
              <a:t> </a:t>
            </a:r>
            <a:endParaRPr lang="en-US" sz="1400"/>
          </a:p>
        </p:txBody>
      </p:sp>
      <p:sp>
        <p:nvSpPr>
          <p:cNvPr id="47" name="TextBox 46">
            <a:extLst>
              <a:ext uri="{FF2B5EF4-FFF2-40B4-BE49-F238E27FC236}">
                <a16:creationId xmlns:a16="http://schemas.microsoft.com/office/drawing/2014/main" id="{3A782D95-9257-9BC8-A2D0-0C0BBC404CC8}"/>
              </a:ext>
            </a:extLst>
          </p:cNvPr>
          <p:cNvSpPr txBox="1"/>
          <p:nvPr/>
        </p:nvSpPr>
        <p:spPr>
          <a:xfrm>
            <a:off x="6620669" y="3847467"/>
            <a:ext cx="1903469" cy="307777"/>
          </a:xfrm>
          <a:prstGeom prst="rect">
            <a:avLst/>
          </a:prstGeom>
          <a:noFill/>
        </p:spPr>
        <p:txBody>
          <a:bodyPr wrap="square">
            <a:spAutoFit/>
          </a:bodyPr>
          <a:lstStyle/>
          <a:p>
            <a:pPr algn="ctr"/>
            <a:r>
              <a:rPr lang="en-GB" sz="1400">
                <a:effectLst/>
                <a:latin typeface="Arial" panose="020B0604020202020204" pitchFamily="34" charset="0"/>
                <a:ea typeface="SimSun" panose="02010600030101010101" pitchFamily="2" charset="-122"/>
              </a:rPr>
              <a:t>Random Forest</a:t>
            </a:r>
            <a:r>
              <a:rPr lang="en-SG" sz="1400">
                <a:effectLst/>
              </a:rPr>
              <a:t> </a:t>
            </a:r>
            <a:endParaRPr lang="en-US" sz="1400"/>
          </a:p>
        </p:txBody>
      </p:sp>
      <p:sp>
        <p:nvSpPr>
          <p:cNvPr id="48" name="TextBox 47">
            <a:extLst>
              <a:ext uri="{FF2B5EF4-FFF2-40B4-BE49-F238E27FC236}">
                <a16:creationId xmlns:a16="http://schemas.microsoft.com/office/drawing/2014/main" id="{799BACB0-A859-B24D-2368-1007EED47E9D}"/>
              </a:ext>
            </a:extLst>
          </p:cNvPr>
          <p:cNvSpPr txBox="1"/>
          <p:nvPr/>
        </p:nvSpPr>
        <p:spPr>
          <a:xfrm>
            <a:off x="5983554" y="5459078"/>
            <a:ext cx="3124800" cy="869725"/>
          </a:xfrm>
          <a:prstGeom prst="rect">
            <a:avLst/>
          </a:prstGeom>
          <a:noFill/>
        </p:spPr>
        <p:txBody>
          <a:bodyPr wrap="square">
            <a:spAutoFit/>
          </a:bodyPr>
          <a:lstStyle/>
          <a:p>
            <a:pPr algn="ctr">
              <a:lnSpc>
                <a:spcPct val="107000"/>
              </a:lnSpc>
              <a:spcAft>
                <a:spcPts val="800"/>
              </a:spcAft>
            </a:pPr>
            <a:r>
              <a:rPr lang="en-GB" sz="1400">
                <a:effectLst/>
                <a:latin typeface="Arial" panose="020B0604020202020204" pitchFamily="34" charset="0"/>
                <a:ea typeface="SimSun" panose="02010600030101010101" pitchFamily="2" charset="-122"/>
                <a:cs typeface="Arial" panose="020B0604020202020204" pitchFamily="34" charset="0"/>
              </a:rPr>
              <a:t>High Risk (1) or Low Risk (0)</a:t>
            </a:r>
            <a:endParaRPr lang="en-SG" sz="1400">
              <a:effectLst/>
              <a:latin typeface="Arial" panose="020B0604020202020204" pitchFamily="34" charset="0"/>
              <a:ea typeface="SimSun" panose="02010600030101010101" pitchFamily="2" charset="-122"/>
              <a:cs typeface="Arial" panose="020B0604020202020204" pitchFamily="34" charset="0"/>
            </a:endParaRPr>
          </a:p>
          <a:p>
            <a:pPr algn="ctr">
              <a:lnSpc>
                <a:spcPct val="107000"/>
              </a:lnSpc>
              <a:spcAft>
                <a:spcPts val="800"/>
              </a:spcAft>
            </a:pPr>
            <a:r>
              <a:rPr lang="en-GB" sz="1400">
                <a:effectLst/>
                <a:latin typeface="Arial" panose="020B0604020202020204" pitchFamily="34" charset="0"/>
                <a:ea typeface="SimSun" panose="02010600030101010101" pitchFamily="2" charset="-122"/>
                <a:cs typeface="Arial" panose="020B0604020202020204" pitchFamily="34" charset="0"/>
              </a:rPr>
              <a:t>(Categorical) with Explanation of factors</a:t>
            </a:r>
            <a:endParaRPr lang="en-SG" sz="1400">
              <a:effectLst/>
              <a:latin typeface="Arial" panose="020B0604020202020204" pitchFamily="34" charset="0"/>
              <a:ea typeface="SimSun" panose="02010600030101010101" pitchFamily="2" charset="-122"/>
              <a:cs typeface="Arial" panose="020B0604020202020204" pitchFamily="34" charset="0"/>
            </a:endParaRPr>
          </a:p>
        </p:txBody>
      </p:sp>
      <p:sp>
        <p:nvSpPr>
          <p:cNvPr id="52" name="TextBox 51">
            <a:extLst>
              <a:ext uri="{FF2B5EF4-FFF2-40B4-BE49-F238E27FC236}">
                <a16:creationId xmlns:a16="http://schemas.microsoft.com/office/drawing/2014/main" id="{92A94DE1-26A3-CA0C-5533-0C12D512ACF2}"/>
              </a:ext>
            </a:extLst>
          </p:cNvPr>
          <p:cNvSpPr txBox="1"/>
          <p:nvPr/>
        </p:nvSpPr>
        <p:spPr>
          <a:xfrm>
            <a:off x="9391519" y="1604756"/>
            <a:ext cx="2800481" cy="1077218"/>
          </a:xfrm>
          <a:prstGeom prst="rect">
            <a:avLst/>
          </a:prstGeom>
          <a:noFill/>
        </p:spPr>
        <p:txBody>
          <a:bodyPr wrap="square">
            <a:spAutoFit/>
          </a:bodyPr>
          <a:lstStyle/>
          <a:p>
            <a:pPr algn="ctr"/>
            <a:r>
              <a:rPr lang="en-GB" sz="1600">
                <a:effectLst/>
                <a:latin typeface="Arial" panose="020B0604020202020204" pitchFamily="34" charset="0"/>
                <a:ea typeface="SimSun" panose="02010600030101010101" pitchFamily="2" charset="-122"/>
              </a:rPr>
              <a:t>Allow </a:t>
            </a:r>
            <a:r>
              <a:rPr lang="en-GB" sz="1600" b="1">
                <a:effectLst/>
                <a:latin typeface="Arial" panose="020B0604020202020204" pitchFamily="34" charset="0"/>
                <a:ea typeface="SimSun" panose="02010600030101010101" pitchFamily="2" charset="-122"/>
              </a:rPr>
              <a:t>patients/doctors</a:t>
            </a:r>
            <a:r>
              <a:rPr lang="en-GB" sz="1600">
                <a:effectLst/>
                <a:latin typeface="Arial" panose="020B0604020202020204" pitchFamily="34" charset="0"/>
                <a:ea typeface="SimSun" panose="02010600030101010101" pitchFamily="2" charset="-122"/>
              </a:rPr>
              <a:t> to </a:t>
            </a:r>
            <a:r>
              <a:rPr lang="en-GB" sz="1600" b="1">
                <a:effectLst/>
                <a:latin typeface="Arial" panose="020B0604020202020204" pitchFamily="34" charset="0"/>
                <a:ea typeface="SimSun" panose="02010600030101010101" pitchFamily="2" charset="-122"/>
              </a:rPr>
              <a:t>self-detect/detect</a:t>
            </a:r>
            <a:r>
              <a:rPr lang="en-GB" sz="1600">
                <a:effectLst/>
                <a:latin typeface="Arial" panose="020B0604020202020204" pitchFamily="34" charset="0"/>
                <a:ea typeface="SimSun" panose="02010600030101010101" pitchFamily="2" charset="-122"/>
              </a:rPr>
              <a:t> the risk of having </a:t>
            </a:r>
            <a:r>
              <a:rPr lang="en-GB" sz="1600" b="1">
                <a:effectLst/>
                <a:latin typeface="Arial" panose="020B0604020202020204" pitchFamily="34" charset="0"/>
                <a:ea typeface="SimSun" panose="02010600030101010101" pitchFamily="2" charset="-122"/>
              </a:rPr>
              <a:t>coronary artery disease</a:t>
            </a:r>
            <a:r>
              <a:rPr lang="en-SG" sz="1600">
                <a:effectLst/>
              </a:rPr>
              <a:t> </a:t>
            </a:r>
            <a:endParaRPr lang="en-US" sz="1600"/>
          </a:p>
        </p:txBody>
      </p:sp>
      <p:sp>
        <p:nvSpPr>
          <p:cNvPr id="53" name="TextBox 52">
            <a:extLst>
              <a:ext uri="{FF2B5EF4-FFF2-40B4-BE49-F238E27FC236}">
                <a16:creationId xmlns:a16="http://schemas.microsoft.com/office/drawing/2014/main" id="{DCDC058A-CB03-00EA-3BF3-4865B8835E72}"/>
              </a:ext>
            </a:extLst>
          </p:cNvPr>
          <p:cNvSpPr txBox="1"/>
          <p:nvPr/>
        </p:nvSpPr>
        <p:spPr>
          <a:xfrm>
            <a:off x="10494823" y="2970309"/>
            <a:ext cx="584323" cy="307777"/>
          </a:xfrm>
          <a:prstGeom prst="rect">
            <a:avLst/>
          </a:prstGeom>
          <a:noFill/>
        </p:spPr>
        <p:txBody>
          <a:bodyPr wrap="square">
            <a:spAutoFit/>
          </a:bodyPr>
          <a:lstStyle/>
          <a:p>
            <a:pPr algn="ctr"/>
            <a:r>
              <a:rPr lang="en-GB" sz="1400">
                <a:effectLst/>
                <a:latin typeface="Arial" panose="020B0604020202020204" pitchFamily="34" charset="0"/>
                <a:ea typeface="SimSun" panose="02010600030101010101" pitchFamily="2" charset="-122"/>
              </a:rPr>
              <a:t>7</a:t>
            </a:r>
            <a:r>
              <a:rPr lang="en-SG" sz="1400">
                <a:effectLst/>
              </a:rPr>
              <a:t> </a:t>
            </a:r>
            <a:endParaRPr lang="en-US" sz="1400"/>
          </a:p>
        </p:txBody>
      </p:sp>
      <p:sp>
        <p:nvSpPr>
          <p:cNvPr id="54" name="TextBox 53">
            <a:extLst>
              <a:ext uri="{FF2B5EF4-FFF2-40B4-BE49-F238E27FC236}">
                <a16:creationId xmlns:a16="http://schemas.microsoft.com/office/drawing/2014/main" id="{F862A6D7-BA90-2664-6AAB-53ACA50506F7}"/>
              </a:ext>
            </a:extLst>
          </p:cNvPr>
          <p:cNvSpPr txBox="1"/>
          <p:nvPr/>
        </p:nvSpPr>
        <p:spPr>
          <a:xfrm>
            <a:off x="9840023" y="3847467"/>
            <a:ext cx="1903469" cy="307777"/>
          </a:xfrm>
          <a:prstGeom prst="rect">
            <a:avLst/>
          </a:prstGeom>
          <a:noFill/>
        </p:spPr>
        <p:txBody>
          <a:bodyPr wrap="square">
            <a:spAutoFit/>
          </a:bodyPr>
          <a:lstStyle/>
          <a:p>
            <a:pPr algn="ctr"/>
            <a:r>
              <a:rPr lang="en-US" sz="1400">
                <a:effectLst/>
                <a:latin typeface="Arial" panose="020B0604020202020204" pitchFamily="34" charset="0"/>
                <a:ea typeface="SimSun" panose="02010600030101010101" pitchFamily="2" charset="-122"/>
              </a:rPr>
              <a:t>Logistic Regression</a:t>
            </a:r>
            <a:endParaRPr lang="en-US" sz="1400"/>
          </a:p>
        </p:txBody>
      </p:sp>
      <p:sp>
        <p:nvSpPr>
          <p:cNvPr id="55" name="TextBox 54">
            <a:extLst>
              <a:ext uri="{FF2B5EF4-FFF2-40B4-BE49-F238E27FC236}">
                <a16:creationId xmlns:a16="http://schemas.microsoft.com/office/drawing/2014/main" id="{BF80AADB-F8D2-168B-63EC-3B579250D803}"/>
              </a:ext>
            </a:extLst>
          </p:cNvPr>
          <p:cNvSpPr txBox="1"/>
          <p:nvPr/>
        </p:nvSpPr>
        <p:spPr>
          <a:xfrm>
            <a:off x="9258176" y="5618096"/>
            <a:ext cx="2618075" cy="523220"/>
          </a:xfrm>
          <a:prstGeom prst="rect">
            <a:avLst/>
          </a:prstGeom>
          <a:noFill/>
        </p:spPr>
        <p:txBody>
          <a:bodyPr wrap="square">
            <a:spAutoFit/>
          </a:bodyPr>
          <a:lstStyle/>
          <a:p>
            <a:pPr algn="ctr"/>
            <a:r>
              <a:rPr lang="en-GB" sz="1400">
                <a:effectLst/>
                <a:latin typeface="Arial" panose="020B0604020202020204" pitchFamily="34" charset="0"/>
                <a:ea typeface="SimSun" panose="02010600030101010101" pitchFamily="2" charset="-122"/>
              </a:rPr>
              <a:t>Probability of having CAD (Continuous)</a:t>
            </a:r>
            <a:r>
              <a:rPr lang="en-SG" sz="1400">
                <a:effectLst/>
              </a:rPr>
              <a:t> </a:t>
            </a:r>
            <a:endParaRPr lang="en-US" sz="1400"/>
          </a:p>
        </p:txBody>
      </p:sp>
      <p:sp>
        <p:nvSpPr>
          <p:cNvPr id="59" name="TextBox 58">
            <a:extLst>
              <a:ext uri="{FF2B5EF4-FFF2-40B4-BE49-F238E27FC236}">
                <a16:creationId xmlns:a16="http://schemas.microsoft.com/office/drawing/2014/main" id="{1DAD1127-F86C-AACE-A78E-DF8697CF4E57}"/>
              </a:ext>
            </a:extLst>
          </p:cNvPr>
          <p:cNvSpPr txBox="1"/>
          <p:nvPr/>
        </p:nvSpPr>
        <p:spPr>
          <a:xfrm>
            <a:off x="417067" y="3709755"/>
            <a:ext cx="2010830" cy="583200"/>
          </a:xfrm>
          <a:prstGeom prst="rect">
            <a:avLst/>
          </a:prstGeom>
          <a:solidFill>
            <a:srgbClr val="2D2D82"/>
          </a:solidFill>
        </p:spPr>
        <p:txBody>
          <a:bodyPr wrap="square" lIns="91440" tIns="45720" rIns="91440" bIns="45720" rtlCol="0" anchor="ctr">
            <a:normAutofit/>
          </a:bodyPr>
          <a:lstStyle/>
          <a:p>
            <a:pPr algn="ctr"/>
            <a:r>
              <a:rPr lang="en-US" sz="1600" b="1">
                <a:solidFill>
                  <a:schemeClr val="bg1"/>
                </a:solidFill>
                <a:latin typeface="Arial"/>
                <a:cs typeface="Arial"/>
              </a:rPr>
              <a:t>Model Used</a:t>
            </a:r>
          </a:p>
        </p:txBody>
      </p:sp>
      <p:sp>
        <p:nvSpPr>
          <p:cNvPr id="60" name="TextBox 59">
            <a:extLst>
              <a:ext uri="{FF2B5EF4-FFF2-40B4-BE49-F238E27FC236}">
                <a16:creationId xmlns:a16="http://schemas.microsoft.com/office/drawing/2014/main" id="{0C737B4D-9537-7A3D-CA9B-B775069D3163}"/>
              </a:ext>
            </a:extLst>
          </p:cNvPr>
          <p:cNvSpPr txBox="1"/>
          <p:nvPr/>
        </p:nvSpPr>
        <p:spPr>
          <a:xfrm>
            <a:off x="3119320" y="4783098"/>
            <a:ext cx="1903469" cy="307777"/>
          </a:xfrm>
          <a:prstGeom prst="rect">
            <a:avLst/>
          </a:prstGeom>
          <a:noFill/>
        </p:spPr>
        <p:txBody>
          <a:bodyPr wrap="square">
            <a:spAutoFit/>
          </a:bodyPr>
          <a:lstStyle/>
          <a:p>
            <a:pPr algn="ctr"/>
            <a:r>
              <a:rPr lang="en-US" sz="1400">
                <a:effectLst/>
                <a:latin typeface="Arial" panose="020B0604020202020204" pitchFamily="34" charset="0"/>
                <a:ea typeface="SimSun" panose="02010600030101010101" pitchFamily="2" charset="-122"/>
              </a:rPr>
              <a:t>LIME</a:t>
            </a:r>
            <a:endParaRPr lang="en-US" sz="1400"/>
          </a:p>
        </p:txBody>
      </p:sp>
      <p:sp>
        <p:nvSpPr>
          <p:cNvPr id="61" name="TextBox 60">
            <a:extLst>
              <a:ext uri="{FF2B5EF4-FFF2-40B4-BE49-F238E27FC236}">
                <a16:creationId xmlns:a16="http://schemas.microsoft.com/office/drawing/2014/main" id="{785B30B1-51F8-EFE6-BC4C-C8D1CF5F31B7}"/>
              </a:ext>
            </a:extLst>
          </p:cNvPr>
          <p:cNvSpPr txBox="1"/>
          <p:nvPr/>
        </p:nvSpPr>
        <p:spPr>
          <a:xfrm>
            <a:off x="6636633" y="4783098"/>
            <a:ext cx="1903469" cy="307777"/>
          </a:xfrm>
          <a:prstGeom prst="rect">
            <a:avLst/>
          </a:prstGeom>
          <a:noFill/>
        </p:spPr>
        <p:txBody>
          <a:bodyPr wrap="square">
            <a:spAutoFit/>
          </a:bodyPr>
          <a:lstStyle/>
          <a:p>
            <a:pPr algn="ctr"/>
            <a:r>
              <a:rPr lang="en-US" sz="1400">
                <a:effectLst/>
                <a:latin typeface="Arial" panose="020B0604020202020204" pitchFamily="34" charset="0"/>
                <a:ea typeface="SimSun" panose="02010600030101010101" pitchFamily="2" charset="-122"/>
              </a:rPr>
              <a:t>SHAP</a:t>
            </a:r>
            <a:endParaRPr lang="en-US" sz="1400"/>
          </a:p>
        </p:txBody>
      </p:sp>
      <p:sp>
        <p:nvSpPr>
          <p:cNvPr id="62" name="TextBox 61">
            <a:extLst>
              <a:ext uri="{FF2B5EF4-FFF2-40B4-BE49-F238E27FC236}">
                <a16:creationId xmlns:a16="http://schemas.microsoft.com/office/drawing/2014/main" id="{35DFC99F-3EA6-35FC-8C6E-3549C3CE9650}"/>
              </a:ext>
            </a:extLst>
          </p:cNvPr>
          <p:cNvSpPr txBox="1"/>
          <p:nvPr/>
        </p:nvSpPr>
        <p:spPr>
          <a:xfrm>
            <a:off x="9840024" y="4783098"/>
            <a:ext cx="1903469" cy="307777"/>
          </a:xfrm>
          <a:prstGeom prst="rect">
            <a:avLst/>
          </a:prstGeom>
          <a:noFill/>
        </p:spPr>
        <p:txBody>
          <a:bodyPr wrap="square">
            <a:spAutoFit/>
          </a:bodyPr>
          <a:lstStyle/>
          <a:p>
            <a:pPr algn="ctr"/>
            <a:r>
              <a:rPr lang="en-US" sz="1400">
                <a:effectLst/>
                <a:latin typeface="Arial" panose="020B0604020202020204" pitchFamily="34" charset="0"/>
                <a:ea typeface="SimSun" panose="02010600030101010101" pitchFamily="2" charset="-122"/>
              </a:rPr>
              <a:t>-</a:t>
            </a:r>
            <a:endParaRPr lang="en-US" sz="1400"/>
          </a:p>
        </p:txBody>
      </p:sp>
      <p:cxnSp>
        <p:nvCxnSpPr>
          <p:cNvPr id="9" name="Straight Connector 8">
            <a:extLst>
              <a:ext uri="{FF2B5EF4-FFF2-40B4-BE49-F238E27FC236}">
                <a16:creationId xmlns:a16="http://schemas.microsoft.com/office/drawing/2014/main" id="{BAE4989B-F299-A727-4752-4F44CA905448}"/>
              </a:ext>
            </a:extLst>
          </p:cNvPr>
          <p:cNvCxnSpPr>
            <a:cxnSpLocks/>
          </p:cNvCxnSpPr>
          <p:nvPr/>
        </p:nvCxnSpPr>
        <p:spPr>
          <a:xfrm>
            <a:off x="70158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pic>
        <p:nvPicPr>
          <p:cNvPr id="16" name="Picture 15" descr="A black and white sign&#10;&#10;Description automatically generated with low confidence">
            <a:extLst>
              <a:ext uri="{FF2B5EF4-FFF2-40B4-BE49-F238E27FC236}">
                <a16:creationId xmlns:a16="http://schemas.microsoft.com/office/drawing/2014/main" id="{4CAB52EA-A92E-6086-6F28-4D3651A21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0023" y="530430"/>
            <a:ext cx="1866900" cy="685800"/>
          </a:xfrm>
          <a:prstGeom prst="rect">
            <a:avLst/>
          </a:prstGeom>
        </p:spPr>
      </p:pic>
    </p:spTree>
    <p:extLst>
      <p:ext uri="{BB962C8B-B14F-4D97-AF65-F5344CB8AC3E}">
        <p14:creationId xmlns:p14="http://schemas.microsoft.com/office/powerpoint/2010/main" val="2304990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2F621A-CF40-8461-8BD6-A901043CC9AF}"/>
              </a:ext>
            </a:extLst>
          </p:cNvPr>
          <p:cNvSpPr>
            <a:spLocks noGrp="1"/>
          </p:cNvSpPr>
          <p:nvPr>
            <p:ph type="sldNum" sz="quarter" idx="12"/>
          </p:nvPr>
        </p:nvSpPr>
        <p:spPr/>
        <p:txBody>
          <a:bodyPr/>
          <a:lstStyle/>
          <a:p>
            <a:fld id="{330EA680-D336-4FF7-8B7A-9848BB0A1C32}" type="slidenum">
              <a:rPr lang="en-GB" smtClean="0"/>
              <a:pPr/>
              <a:t>35</a:t>
            </a:fld>
            <a:endParaRPr lang="en-GB"/>
          </a:p>
        </p:txBody>
      </p:sp>
      <p:sp>
        <p:nvSpPr>
          <p:cNvPr id="18" name="Slide Number Placeholder 1">
            <a:extLst>
              <a:ext uri="{FF2B5EF4-FFF2-40B4-BE49-F238E27FC236}">
                <a16:creationId xmlns:a16="http://schemas.microsoft.com/office/drawing/2014/main" id="{0DB81793-B37C-C158-4C50-7A085369CC3D}"/>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Bryan</a:t>
            </a:r>
          </a:p>
        </p:txBody>
      </p:sp>
      <p:sp>
        <p:nvSpPr>
          <p:cNvPr id="30" name="TextBox 29">
            <a:extLst>
              <a:ext uri="{FF2B5EF4-FFF2-40B4-BE49-F238E27FC236}">
                <a16:creationId xmlns:a16="http://schemas.microsoft.com/office/drawing/2014/main" id="{6DC58385-0368-12D5-1FD1-6786A4432D43}"/>
              </a:ext>
            </a:extLst>
          </p:cNvPr>
          <p:cNvSpPr txBox="1"/>
          <p:nvPr/>
        </p:nvSpPr>
        <p:spPr>
          <a:xfrm>
            <a:off x="7373576" y="3177168"/>
            <a:ext cx="1566442" cy="307777"/>
          </a:xfrm>
          <a:prstGeom prst="rect">
            <a:avLst/>
          </a:prstGeom>
          <a:noFill/>
        </p:spPr>
        <p:txBody>
          <a:bodyPr wrap="square">
            <a:spAutoFit/>
          </a:bodyPr>
          <a:lstStyle/>
          <a:p>
            <a:r>
              <a:rPr lang="en-SG" sz="1400">
                <a:effectLst/>
              </a:rPr>
              <a:t> </a:t>
            </a:r>
            <a:endParaRPr lang="en-US" sz="1400"/>
          </a:p>
        </p:txBody>
      </p:sp>
      <p:cxnSp>
        <p:nvCxnSpPr>
          <p:cNvPr id="9" name="Straight Arrow Connector 8">
            <a:extLst>
              <a:ext uri="{FF2B5EF4-FFF2-40B4-BE49-F238E27FC236}">
                <a16:creationId xmlns:a16="http://schemas.microsoft.com/office/drawing/2014/main" id="{11A715FD-6ADD-C2C1-6D9F-5CEFE7DB019A}"/>
              </a:ext>
            </a:extLst>
          </p:cNvPr>
          <p:cNvCxnSpPr/>
          <p:nvPr/>
        </p:nvCxnSpPr>
        <p:spPr>
          <a:xfrm>
            <a:off x="1467821" y="3231264"/>
            <a:ext cx="9521104" cy="36871"/>
          </a:xfrm>
          <a:prstGeom prst="straightConnector1">
            <a:avLst/>
          </a:prstGeom>
          <a:ln w="38100">
            <a:solidFill>
              <a:srgbClr val="2D2D8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AD09479-21F9-9A4F-3AAC-0592A979B9E5}"/>
              </a:ext>
            </a:extLst>
          </p:cNvPr>
          <p:cNvCxnSpPr>
            <a:cxnSpLocks/>
          </p:cNvCxnSpPr>
          <p:nvPr/>
        </p:nvCxnSpPr>
        <p:spPr>
          <a:xfrm>
            <a:off x="6020735" y="897307"/>
            <a:ext cx="0" cy="2333957"/>
          </a:xfrm>
          <a:prstGeom prst="straightConnector1">
            <a:avLst/>
          </a:prstGeom>
          <a:ln w="38100">
            <a:solidFill>
              <a:srgbClr val="2D2D8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D93003-B9BB-A058-FE63-27992EDAC9AC}"/>
              </a:ext>
            </a:extLst>
          </p:cNvPr>
          <p:cNvSpPr txBox="1"/>
          <p:nvPr/>
        </p:nvSpPr>
        <p:spPr>
          <a:xfrm>
            <a:off x="1110945" y="2080574"/>
            <a:ext cx="2181600" cy="10764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GB" sz="1600">
                <a:latin typeface="Arial" panose="020B0604020202020204" pitchFamily="34" charset="0"/>
                <a:cs typeface="Arial" panose="020B0604020202020204" pitchFamily="34" charset="0"/>
              </a:rPr>
              <a:t>Detect </a:t>
            </a:r>
            <a:r>
              <a:rPr lang="en-GB" sz="1600" b="1">
                <a:latin typeface="Arial" panose="020B0604020202020204" pitchFamily="34" charset="0"/>
                <a:cs typeface="Arial" panose="020B0604020202020204" pitchFamily="34" charset="0"/>
              </a:rPr>
              <a:t>heart diseases </a:t>
            </a:r>
            <a:r>
              <a:rPr lang="en-GB" sz="1600">
                <a:latin typeface="Arial" panose="020B0604020202020204" pitchFamily="34" charset="0"/>
                <a:cs typeface="Arial" panose="020B0604020202020204" pitchFamily="34" charset="0"/>
              </a:rPr>
              <a:t>for </a:t>
            </a:r>
            <a:r>
              <a:rPr lang="en-GB" sz="1600" b="1">
                <a:latin typeface="Arial" panose="020B0604020202020204" pitchFamily="34" charset="0"/>
                <a:cs typeface="Arial" panose="020B0604020202020204" pitchFamily="34" charset="0"/>
              </a:rPr>
              <a:t>everyone</a:t>
            </a:r>
            <a:r>
              <a:rPr lang="en-GB" sz="1600">
                <a:latin typeface="Arial" panose="020B0604020202020204" pitchFamily="34" charset="0"/>
                <a:cs typeface="Arial" panose="020B0604020202020204" pitchFamily="34" charset="0"/>
              </a:rPr>
              <a:t> </a:t>
            </a:r>
            <a:endParaRPr lang="en-US" sz="160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BD19D909-A61E-C94D-C4CD-52A7935102A2}"/>
              </a:ext>
            </a:extLst>
          </p:cNvPr>
          <p:cNvSpPr txBox="1"/>
          <p:nvPr/>
        </p:nvSpPr>
        <p:spPr>
          <a:xfrm>
            <a:off x="3989878" y="2083134"/>
            <a:ext cx="19857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dirty="0">
                <a:latin typeface="Arial" panose="020B0604020202020204" pitchFamily="34" charset="0"/>
                <a:cs typeface="Arial" panose="020B0604020202020204" pitchFamily="34" charset="0"/>
              </a:rPr>
              <a:t>Detect </a:t>
            </a:r>
            <a:r>
              <a:rPr lang="en-GB" sz="1600" b="1" dirty="0">
                <a:latin typeface="Arial" panose="020B0604020202020204" pitchFamily="34" charset="0"/>
                <a:cs typeface="Arial" panose="020B0604020202020204" pitchFamily="34" charset="0"/>
              </a:rPr>
              <a:t>CAD</a:t>
            </a:r>
            <a:r>
              <a:rPr lang="en-GB" sz="1600" dirty="0">
                <a:latin typeface="Arial" panose="020B0604020202020204" pitchFamily="34" charset="0"/>
                <a:cs typeface="Arial" panose="020B0604020202020204" pitchFamily="34" charset="0"/>
              </a:rPr>
              <a:t> for people with </a:t>
            </a:r>
            <a:r>
              <a:rPr lang="en-GB" sz="1600" b="1" dirty="0">
                <a:latin typeface="Arial" panose="020B0604020202020204" pitchFamily="34" charset="0"/>
                <a:cs typeface="Arial" panose="020B0604020202020204" pitchFamily="34" charset="0"/>
              </a:rPr>
              <a:t>chest pain above 30 years</a:t>
            </a:r>
            <a:endParaRPr lang="en-US" sz="16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23A8E23-2782-3E96-0048-F3310640B2B0}"/>
              </a:ext>
            </a:extLst>
          </p:cNvPr>
          <p:cNvSpPr txBox="1"/>
          <p:nvPr/>
        </p:nvSpPr>
        <p:spPr>
          <a:xfrm>
            <a:off x="2001640" y="443861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Arial" panose="020B0604020202020204" pitchFamily="34" charset="0"/>
                <a:cs typeface="Arial" panose="020B0604020202020204" pitchFamily="34" charset="0"/>
              </a:rPr>
              <a:t>Gives users a </a:t>
            </a:r>
            <a:r>
              <a:rPr lang="en-GB" sz="1600" b="1">
                <a:latin typeface="Arial" panose="020B0604020202020204" pitchFamily="34" charset="0"/>
                <a:cs typeface="Arial" panose="020B0604020202020204" pitchFamily="34" charset="0"/>
              </a:rPr>
              <a:t>categorical output </a:t>
            </a:r>
            <a:r>
              <a:rPr lang="en-GB" sz="1600">
                <a:latin typeface="Arial" panose="020B0604020202020204" pitchFamily="34" charset="0"/>
                <a:cs typeface="Arial" panose="020B0604020202020204" pitchFamily="34" charset="0"/>
              </a:rPr>
              <a:t>of whether they are high or low risk</a:t>
            </a:r>
          </a:p>
        </p:txBody>
      </p:sp>
      <p:sp>
        <p:nvSpPr>
          <p:cNvPr id="26" name="TextBox 25">
            <a:extLst>
              <a:ext uri="{FF2B5EF4-FFF2-40B4-BE49-F238E27FC236}">
                <a16:creationId xmlns:a16="http://schemas.microsoft.com/office/drawing/2014/main" id="{388836A5-1C41-DD7D-FA12-5E7EE03849AD}"/>
              </a:ext>
            </a:extLst>
          </p:cNvPr>
          <p:cNvSpPr txBox="1"/>
          <p:nvPr/>
        </p:nvSpPr>
        <p:spPr>
          <a:xfrm>
            <a:off x="379412" y="101970"/>
            <a:ext cx="10546664" cy="707886"/>
          </a:xfrm>
          <a:prstGeom prst="rect">
            <a:avLst/>
          </a:prstGeom>
          <a:noFill/>
        </p:spPr>
        <p:txBody>
          <a:bodyPr wrap="square" rtlCol="0">
            <a:spAutoFit/>
          </a:bodyPr>
          <a:lstStyle/>
          <a:p>
            <a:r>
              <a:rPr lang="en-SG" sz="2000" b="1" dirty="0">
                <a:latin typeface="Avenir Next LT Pro" panose="020B0504020202020204" pitchFamily="34" charset="77"/>
                <a:cs typeface="Arial" panose="020B0604020202020204" pitchFamily="34" charset="0"/>
              </a:rPr>
              <a:t>Comparison Analysis: By offering a more personalised approach with clearer explanations for our model, we are better than </a:t>
            </a:r>
            <a:r>
              <a:rPr lang="en-SG" sz="2000" b="1">
                <a:latin typeface="Avenir Next LT Pro" panose="020B0504020202020204" pitchFamily="34" charset="77"/>
                <a:cs typeface="Arial" panose="020B0604020202020204" pitchFamily="34" charset="0"/>
              </a:rPr>
              <a:t>PRECISE</a:t>
            </a:r>
            <a:r>
              <a:rPr lang="en-SG" sz="2000" b="1" dirty="0">
                <a:latin typeface="Avenir Next LT Pro" panose="020B0504020202020204" pitchFamily="34" charset="77"/>
                <a:cs typeface="Arial" panose="020B0604020202020204" pitchFamily="34" charset="0"/>
              </a:rPr>
              <a:t> </a:t>
            </a:r>
            <a:endParaRPr lang="en-US" sz="2000" b="1" dirty="0">
              <a:latin typeface="Avenir Next LT Pro" panose="020B0504020202020204" pitchFamily="34" charset="77"/>
              <a:cs typeface="Arial" panose="020B0604020202020204" pitchFamily="34" charset="0"/>
            </a:endParaRPr>
          </a:p>
        </p:txBody>
      </p:sp>
      <p:sp>
        <p:nvSpPr>
          <p:cNvPr id="29" name="Rectangle 28">
            <a:extLst>
              <a:ext uri="{FF2B5EF4-FFF2-40B4-BE49-F238E27FC236}">
                <a16:creationId xmlns:a16="http://schemas.microsoft.com/office/drawing/2014/main" id="{EF227B02-2BCB-4B0A-1E64-767E258A70F9}"/>
              </a:ext>
            </a:extLst>
          </p:cNvPr>
          <p:cNvSpPr/>
          <p:nvPr/>
        </p:nvSpPr>
        <p:spPr>
          <a:xfrm>
            <a:off x="2338405" y="892517"/>
            <a:ext cx="2069673" cy="340014"/>
          </a:xfrm>
          <a:prstGeom prst="rect">
            <a:avLst/>
          </a:prstGeom>
          <a:solidFill>
            <a:srgbClr val="0040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a:cs typeface="Arial"/>
              </a:rPr>
              <a:t>Purpose</a:t>
            </a:r>
            <a:endParaRPr lang="en-SG" sz="1600" b="1">
              <a:solidFill>
                <a:schemeClr val="bg1"/>
              </a:solidFill>
              <a:latin typeface="Avenir Next LT Pro" panose="020B05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E2DF496-CAD3-984B-7369-E2C3402E9027}"/>
              </a:ext>
            </a:extLst>
          </p:cNvPr>
          <p:cNvSpPr/>
          <p:nvPr/>
        </p:nvSpPr>
        <p:spPr>
          <a:xfrm>
            <a:off x="7916204" y="895070"/>
            <a:ext cx="2069673" cy="337462"/>
          </a:xfrm>
          <a:prstGeom prst="rect">
            <a:avLst/>
          </a:prstGeom>
          <a:solidFill>
            <a:srgbClr val="0040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latin typeface="Avenir Next LT Pro" panose="020B0504020202020204" pitchFamily="34" charset="0"/>
                <a:cs typeface="Arial" panose="020B0604020202020204" pitchFamily="34" charset="0"/>
              </a:rPr>
              <a:t>Variables</a:t>
            </a:r>
          </a:p>
        </p:txBody>
      </p:sp>
      <p:sp>
        <p:nvSpPr>
          <p:cNvPr id="32" name="Rectangle 31">
            <a:extLst>
              <a:ext uri="{FF2B5EF4-FFF2-40B4-BE49-F238E27FC236}">
                <a16:creationId xmlns:a16="http://schemas.microsoft.com/office/drawing/2014/main" id="{1798E77F-17B3-BC2B-F4E8-44E2FDC8C0D0}"/>
              </a:ext>
            </a:extLst>
          </p:cNvPr>
          <p:cNvSpPr/>
          <p:nvPr/>
        </p:nvSpPr>
        <p:spPr>
          <a:xfrm>
            <a:off x="4985898" y="3476334"/>
            <a:ext cx="2069673" cy="337462"/>
          </a:xfrm>
          <a:prstGeom prst="rect">
            <a:avLst/>
          </a:prstGeom>
          <a:solidFill>
            <a:srgbClr val="0040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a:cs typeface="Arial"/>
              </a:rPr>
              <a:t>Output</a:t>
            </a:r>
            <a:endParaRPr lang="en-SG" sz="1600" b="1">
              <a:solidFill>
                <a:schemeClr val="bg1"/>
              </a:solidFill>
              <a:latin typeface="Avenir Next LT Pro" panose="020B05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7B0BA2D-69F9-C02C-26E8-16D72099508A}"/>
              </a:ext>
            </a:extLst>
          </p:cNvPr>
          <p:cNvSpPr txBox="1"/>
          <p:nvPr/>
        </p:nvSpPr>
        <p:spPr>
          <a:xfrm>
            <a:off x="3030725" y="1503986"/>
            <a:ext cx="66875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b="1">
                <a:latin typeface="Arial"/>
                <a:cs typeface="Arial"/>
              </a:rPr>
              <a:t>vs</a:t>
            </a:r>
          </a:p>
        </p:txBody>
      </p:sp>
      <p:pic>
        <p:nvPicPr>
          <p:cNvPr id="35" name="Picture 34" descr="Logo&#10;&#10;Description automatically generated">
            <a:extLst>
              <a:ext uri="{FF2B5EF4-FFF2-40B4-BE49-F238E27FC236}">
                <a16:creationId xmlns:a16="http://schemas.microsoft.com/office/drawing/2014/main" id="{B605E753-8AA4-5685-734F-DED42AF84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753" y="1372688"/>
            <a:ext cx="831985" cy="707886"/>
          </a:xfrm>
          <a:prstGeom prst="rect">
            <a:avLst/>
          </a:prstGeom>
        </p:spPr>
      </p:pic>
      <p:sp>
        <p:nvSpPr>
          <p:cNvPr id="36" name="TextBox 35">
            <a:extLst>
              <a:ext uri="{FF2B5EF4-FFF2-40B4-BE49-F238E27FC236}">
                <a16:creationId xmlns:a16="http://schemas.microsoft.com/office/drawing/2014/main" id="{54A89730-1C73-58A3-6F42-7E53AECC833B}"/>
              </a:ext>
            </a:extLst>
          </p:cNvPr>
          <p:cNvSpPr txBox="1"/>
          <p:nvPr/>
        </p:nvSpPr>
        <p:spPr>
          <a:xfrm>
            <a:off x="4073473" y="1370878"/>
            <a:ext cx="1724831" cy="646331"/>
          </a:xfrm>
          <a:prstGeom prst="rect">
            <a:avLst/>
          </a:prstGeom>
          <a:noFill/>
        </p:spPr>
        <p:txBody>
          <a:bodyPr wrap="square" rtlCol="0">
            <a:spAutoFit/>
          </a:bodyPr>
          <a:lstStyle/>
          <a:p>
            <a:r>
              <a:rPr lang="en-US" sz="3600" b="1"/>
              <a:t>PRECISE</a:t>
            </a:r>
            <a:endParaRPr lang="en-US" sz="2400" b="1"/>
          </a:p>
        </p:txBody>
      </p:sp>
      <p:sp>
        <p:nvSpPr>
          <p:cNvPr id="38" name="TextBox 37">
            <a:extLst>
              <a:ext uri="{FF2B5EF4-FFF2-40B4-BE49-F238E27FC236}">
                <a16:creationId xmlns:a16="http://schemas.microsoft.com/office/drawing/2014/main" id="{DAE3056E-227A-73D6-28B5-946B72DB8C3E}"/>
              </a:ext>
            </a:extLst>
          </p:cNvPr>
          <p:cNvSpPr txBox="1"/>
          <p:nvPr/>
        </p:nvSpPr>
        <p:spPr>
          <a:xfrm>
            <a:off x="8221347" y="1505686"/>
            <a:ext cx="66875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b="1">
                <a:latin typeface="Arial"/>
                <a:cs typeface="Arial"/>
              </a:rPr>
              <a:t>vs</a:t>
            </a:r>
          </a:p>
        </p:txBody>
      </p:sp>
      <p:pic>
        <p:nvPicPr>
          <p:cNvPr id="39" name="Picture 38" descr="Logo&#10;&#10;Description automatically generated">
            <a:extLst>
              <a:ext uri="{FF2B5EF4-FFF2-40B4-BE49-F238E27FC236}">
                <a16:creationId xmlns:a16="http://schemas.microsoft.com/office/drawing/2014/main" id="{698EEC74-BA79-8320-13D3-B09BC7C22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375" y="1374388"/>
            <a:ext cx="831985" cy="707886"/>
          </a:xfrm>
          <a:prstGeom prst="rect">
            <a:avLst/>
          </a:prstGeom>
        </p:spPr>
      </p:pic>
      <p:sp>
        <p:nvSpPr>
          <p:cNvPr id="40" name="TextBox 39">
            <a:extLst>
              <a:ext uri="{FF2B5EF4-FFF2-40B4-BE49-F238E27FC236}">
                <a16:creationId xmlns:a16="http://schemas.microsoft.com/office/drawing/2014/main" id="{6F2310DB-DDF2-265B-E530-A16FDF41CA25}"/>
              </a:ext>
            </a:extLst>
          </p:cNvPr>
          <p:cNvSpPr txBox="1"/>
          <p:nvPr/>
        </p:nvSpPr>
        <p:spPr>
          <a:xfrm>
            <a:off x="9264095" y="1372578"/>
            <a:ext cx="1724831" cy="646331"/>
          </a:xfrm>
          <a:prstGeom prst="rect">
            <a:avLst/>
          </a:prstGeom>
          <a:noFill/>
        </p:spPr>
        <p:txBody>
          <a:bodyPr wrap="square" rtlCol="0">
            <a:spAutoFit/>
          </a:bodyPr>
          <a:lstStyle/>
          <a:p>
            <a:r>
              <a:rPr lang="en-US" sz="3600" b="1"/>
              <a:t>PRECISE</a:t>
            </a:r>
            <a:endParaRPr lang="en-US" sz="2400" b="1"/>
          </a:p>
        </p:txBody>
      </p:sp>
      <p:sp>
        <p:nvSpPr>
          <p:cNvPr id="41" name="TextBox 40">
            <a:extLst>
              <a:ext uri="{FF2B5EF4-FFF2-40B4-BE49-F238E27FC236}">
                <a16:creationId xmlns:a16="http://schemas.microsoft.com/office/drawing/2014/main" id="{EAAC98FE-25BF-8CE5-1908-AD47D63564DF}"/>
              </a:ext>
            </a:extLst>
          </p:cNvPr>
          <p:cNvSpPr txBox="1"/>
          <p:nvPr/>
        </p:nvSpPr>
        <p:spPr>
          <a:xfrm>
            <a:off x="6257907" y="2090161"/>
            <a:ext cx="218149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b="1">
                <a:latin typeface="Arial" panose="020B0604020202020204" pitchFamily="34" charset="0"/>
                <a:cs typeface="Arial" panose="020B0604020202020204" pitchFamily="34" charset="0"/>
              </a:rPr>
              <a:t>Different</a:t>
            </a:r>
            <a:r>
              <a:rPr lang="en-GB" sz="1600">
                <a:latin typeface="Arial" panose="020B0604020202020204" pitchFamily="34" charset="0"/>
                <a:cs typeface="Arial" panose="020B0604020202020204" pitchFamily="34" charset="0"/>
              </a:rPr>
              <a:t> Variables for </a:t>
            </a:r>
            <a:r>
              <a:rPr lang="en-GB" sz="1600" b="1">
                <a:latin typeface="Arial" panose="020B0604020202020204" pitchFamily="34" charset="0"/>
                <a:cs typeface="Arial" panose="020B0604020202020204" pitchFamily="34" charset="0"/>
              </a:rPr>
              <a:t>each stage </a:t>
            </a:r>
            <a:r>
              <a:rPr lang="en-GB" sz="1600">
                <a:latin typeface="Arial" panose="020B0604020202020204" pitchFamily="34" charset="0"/>
                <a:cs typeface="Arial" panose="020B0604020202020204" pitchFamily="34" charset="0"/>
              </a:rPr>
              <a:t>to offer a more </a:t>
            </a:r>
            <a:r>
              <a:rPr lang="en-GB" sz="1600" b="1">
                <a:latin typeface="Arial" panose="020B0604020202020204" pitchFamily="34" charset="0"/>
                <a:cs typeface="Arial" panose="020B0604020202020204" pitchFamily="34" charset="0"/>
              </a:rPr>
              <a:t>personalised</a:t>
            </a:r>
            <a:r>
              <a:rPr lang="en-GB" sz="1600">
                <a:latin typeface="Arial" panose="020B0604020202020204" pitchFamily="34" charset="0"/>
                <a:cs typeface="Arial" panose="020B0604020202020204" pitchFamily="34" charset="0"/>
              </a:rPr>
              <a:t> output</a:t>
            </a:r>
            <a:endParaRPr lang="en-US" sz="160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DFBA8F4-389C-6E76-0C4F-29B4ED794728}"/>
              </a:ext>
            </a:extLst>
          </p:cNvPr>
          <p:cNvSpPr txBox="1"/>
          <p:nvPr/>
        </p:nvSpPr>
        <p:spPr>
          <a:xfrm>
            <a:off x="9035761" y="2090161"/>
            <a:ext cx="218149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Arial" panose="020B0604020202020204" pitchFamily="34" charset="0"/>
                <a:cs typeface="Arial" panose="020B0604020202020204" pitchFamily="34" charset="0"/>
              </a:rPr>
              <a:t>Same Variables whether for clinical usage or nonclinical usage </a:t>
            </a:r>
            <a:endParaRPr lang="en-US" sz="160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A7357E1D-C7E1-F6AF-0412-57BEDCE82E1D}"/>
              </a:ext>
            </a:extLst>
          </p:cNvPr>
          <p:cNvSpPr txBox="1"/>
          <p:nvPr/>
        </p:nvSpPr>
        <p:spPr>
          <a:xfrm>
            <a:off x="5689637" y="4735224"/>
            <a:ext cx="66875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b="1" dirty="0">
                <a:latin typeface="Arial"/>
                <a:cs typeface="Arial"/>
              </a:rPr>
              <a:t>vs</a:t>
            </a:r>
          </a:p>
        </p:txBody>
      </p:sp>
      <p:pic>
        <p:nvPicPr>
          <p:cNvPr id="49" name="Picture 48" descr="Logo&#10;&#10;Description automatically generated">
            <a:extLst>
              <a:ext uri="{FF2B5EF4-FFF2-40B4-BE49-F238E27FC236}">
                <a16:creationId xmlns:a16="http://schemas.microsoft.com/office/drawing/2014/main" id="{137C8EE9-9ADB-9E2F-D78B-01E5ACD12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248" y="3689216"/>
            <a:ext cx="831985" cy="707886"/>
          </a:xfrm>
          <a:prstGeom prst="rect">
            <a:avLst/>
          </a:prstGeom>
        </p:spPr>
      </p:pic>
      <p:sp>
        <p:nvSpPr>
          <p:cNvPr id="50" name="TextBox 49">
            <a:extLst>
              <a:ext uri="{FF2B5EF4-FFF2-40B4-BE49-F238E27FC236}">
                <a16:creationId xmlns:a16="http://schemas.microsoft.com/office/drawing/2014/main" id="{7EACDD83-CA5D-0A6E-B348-43CAA10B6DD8}"/>
              </a:ext>
            </a:extLst>
          </p:cNvPr>
          <p:cNvSpPr txBox="1"/>
          <p:nvPr/>
        </p:nvSpPr>
        <p:spPr>
          <a:xfrm>
            <a:off x="8088624" y="3706535"/>
            <a:ext cx="1724831" cy="646331"/>
          </a:xfrm>
          <a:prstGeom prst="rect">
            <a:avLst/>
          </a:prstGeom>
          <a:noFill/>
        </p:spPr>
        <p:txBody>
          <a:bodyPr wrap="square" rtlCol="0">
            <a:spAutoFit/>
          </a:bodyPr>
          <a:lstStyle/>
          <a:p>
            <a:r>
              <a:rPr lang="en-US" sz="3600" b="1"/>
              <a:t>PRECISE</a:t>
            </a:r>
            <a:endParaRPr lang="en-US" sz="2400" b="1"/>
          </a:p>
        </p:txBody>
      </p:sp>
      <p:sp>
        <p:nvSpPr>
          <p:cNvPr id="51" name="TextBox 50">
            <a:extLst>
              <a:ext uri="{FF2B5EF4-FFF2-40B4-BE49-F238E27FC236}">
                <a16:creationId xmlns:a16="http://schemas.microsoft.com/office/drawing/2014/main" id="{110BE228-72BF-78A5-1887-7A7AD2E82741}"/>
              </a:ext>
            </a:extLst>
          </p:cNvPr>
          <p:cNvSpPr txBox="1"/>
          <p:nvPr/>
        </p:nvSpPr>
        <p:spPr>
          <a:xfrm>
            <a:off x="7579439" y="4433200"/>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Arial" panose="020B0604020202020204" pitchFamily="34" charset="0"/>
                <a:cs typeface="Arial" panose="020B0604020202020204" pitchFamily="34" charset="0"/>
              </a:rPr>
              <a:t>Provide a </a:t>
            </a:r>
            <a:r>
              <a:rPr lang="en-GB" sz="1600" b="1">
                <a:latin typeface="Arial" panose="020B0604020202020204" pitchFamily="34" charset="0"/>
                <a:cs typeface="Arial" panose="020B0604020202020204" pitchFamily="34" charset="0"/>
              </a:rPr>
              <a:t>percentage</a:t>
            </a:r>
            <a:r>
              <a:rPr lang="en-GB" sz="1600">
                <a:latin typeface="Arial" panose="020B0604020202020204" pitchFamily="34" charset="0"/>
                <a:cs typeface="Arial" panose="020B0604020202020204" pitchFamily="34" charset="0"/>
              </a:rPr>
              <a:t> to users to interpret whether they are high or low risk</a:t>
            </a:r>
          </a:p>
        </p:txBody>
      </p:sp>
      <p:pic>
        <p:nvPicPr>
          <p:cNvPr id="57" name="Picture 56" descr="Chart, icon&#10;&#10;Description automatically generated">
            <a:extLst>
              <a:ext uri="{FF2B5EF4-FFF2-40B4-BE49-F238E27FC236}">
                <a16:creationId xmlns:a16="http://schemas.microsoft.com/office/drawing/2014/main" id="{9DC78BB1-3F95-B5FA-F33B-9D94D6FD2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878" y="934421"/>
            <a:ext cx="244856" cy="244856"/>
          </a:xfrm>
          <a:prstGeom prst="rect">
            <a:avLst/>
          </a:prstGeom>
        </p:spPr>
      </p:pic>
      <p:pic>
        <p:nvPicPr>
          <p:cNvPr id="66" name="Picture 65" descr="A picture containing logo&#10;&#10;Description automatically generated">
            <a:extLst>
              <a:ext uri="{FF2B5EF4-FFF2-40B4-BE49-F238E27FC236}">
                <a16:creationId xmlns:a16="http://schemas.microsoft.com/office/drawing/2014/main" id="{A9D45EA9-F2FB-C8D9-8C21-FE0AAF3CB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344" y="3525843"/>
            <a:ext cx="244800" cy="244800"/>
          </a:xfrm>
          <a:prstGeom prst="rect">
            <a:avLst/>
          </a:prstGeom>
        </p:spPr>
      </p:pic>
      <p:pic>
        <p:nvPicPr>
          <p:cNvPr id="68" name="Picture 67" descr="Icon&#10;&#10;Description automatically generated">
            <a:extLst>
              <a:ext uri="{FF2B5EF4-FFF2-40B4-BE49-F238E27FC236}">
                <a16:creationId xmlns:a16="http://schemas.microsoft.com/office/drawing/2014/main" id="{71704EF0-C471-6781-3355-6293D117A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8655" y="932888"/>
            <a:ext cx="244800" cy="244800"/>
          </a:xfrm>
          <a:prstGeom prst="rect">
            <a:avLst/>
          </a:prstGeom>
        </p:spPr>
      </p:pic>
      <p:sp>
        <p:nvSpPr>
          <p:cNvPr id="69" name="TextBox 68">
            <a:extLst>
              <a:ext uri="{FF2B5EF4-FFF2-40B4-BE49-F238E27FC236}">
                <a16:creationId xmlns:a16="http://schemas.microsoft.com/office/drawing/2014/main" id="{5B8C76DD-8B11-DB06-A1D8-FADF369CB422}"/>
              </a:ext>
            </a:extLst>
          </p:cNvPr>
          <p:cNvSpPr txBox="1"/>
          <p:nvPr/>
        </p:nvSpPr>
        <p:spPr>
          <a:xfrm>
            <a:off x="2001640" y="5354014"/>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latin typeface="Arial" panose="020B0604020202020204" pitchFamily="34" charset="0"/>
                <a:cs typeface="Arial" panose="020B0604020202020204" pitchFamily="34" charset="0"/>
              </a:rPr>
              <a:t>Explains to them </a:t>
            </a:r>
            <a:r>
              <a:rPr lang="en-GB" sz="1600">
                <a:latin typeface="Arial" panose="020B0604020202020204" pitchFamily="34" charset="0"/>
                <a:cs typeface="Arial" panose="020B0604020202020204" pitchFamily="34" charset="0"/>
              </a:rPr>
              <a:t>why they obtained the given result</a:t>
            </a:r>
          </a:p>
        </p:txBody>
      </p:sp>
      <p:sp>
        <p:nvSpPr>
          <p:cNvPr id="70" name="TextBox 69">
            <a:extLst>
              <a:ext uri="{FF2B5EF4-FFF2-40B4-BE49-F238E27FC236}">
                <a16:creationId xmlns:a16="http://schemas.microsoft.com/office/drawing/2014/main" id="{D3B8EB71-9B85-8385-B5CA-0D3C0E7B85F1}"/>
              </a:ext>
            </a:extLst>
          </p:cNvPr>
          <p:cNvSpPr txBox="1"/>
          <p:nvPr/>
        </p:nvSpPr>
        <p:spPr>
          <a:xfrm>
            <a:off x="7562374" y="5354014"/>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latin typeface="Arial" panose="020B0604020202020204" pitchFamily="34" charset="0"/>
                <a:cs typeface="Arial" panose="020B0604020202020204" pitchFamily="34" charset="0"/>
              </a:rPr>
              <a:t>No explanation </a:t>
            </a:r>
            <a:r>
              <a:rPr lang="en-GB" sz="1600">
                <a:latin typeface="Arial" panose="020B0604020202020204" pitchFamily="34" charset="0"/>
                <a:cs typeface="Arial" panose="020B0604020202020204" pitchFamily="34" charset="0"/>
              </a:rPr>
              <a:t>of how the percentage is derived</a:t>
            </a:r>
          </a:p>
        </p:txBody>
      </p:sp>
      <p:cxnSp>
        <p:nvCxnSpPr>
          <p:cNvPr id="3" name="Straight Connector 2">
            <a:extLst>
              <a:ext uri="{FF2B5EF4-FFF2-40B4-BE49-F238E27FC236}">
                <a16:creationId xmlns:a16="http://schemas.microsoft.com/office/drawing/2014/main" id="{C3BCE14C-07DB-AADE-09D0-451479ABEE9B}"/>
              </a:ext>
            </a:extLst>
          </p:cNvPr>
          <p:cNvCxnSpPr>
            <a:cxnSpLocks/>
          </p:cNvCxnSpPr>
          <p:nvPr/>
        </p:nvCxnSpPr>
        <p:spPr>
          <a:xfrm>
            <a:off x="70158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1030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P spid="34" grpId="0"/>
      <p:bldP spid="36" grpId="0"/>
      <p:bldP spid="38" grpId="0"/>
      <p:bldP spid="40" grpId="0"/>
      <p:bldP spid="41" grpId="0"/>
      <p:bldP spid="42" grpId="0"/>
      <p:bldP spid="43" grpId="0"/>
      <p:bldP spid="50" grpId="0"/>
      <p:bldP spid="51" grpId="0"/>
      <p:bldP spid="69" grpId="0"/>
      <p:bldP spid="7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2F621A-CF40-8461-8BD6-A901043CC9AF}"/>
              </a:ext>
            </a:extLst>
          </p:cNvPr>
          <p:cNvSpPr>
            <a:spLocks noGrp="1"/>
          </p:cNvSpPr>
          <p:nvPr>
            <p:ph type="sldNum" sz="quarter" idx="12"/>
          </p:nvPr>
        </p:nvSpPr>
        <p:spPr/>
        <p:txBody>
          <a:bodyPr/>
          <a:lstStyle/>
          <a:p>
            <a:fld id="{330EA680-D336-4FF7-8B7A-9848BB0A1C32}" type="slidenum">
              <a:rPr lang="en-GB" smtClean="0"/>
              <a:pPr/>
              <a:t>36</a:t>
            </a:fld>
            <a:endParaRPr lang="en-GB"/>
          </a:p>
        </p:txBody>
      </p:sp>
      <p:sp>
        <p:nvSpPr>
          <p:cNvPr id="3" name="TextBox 2">
            <a:extLst>
              <a:ext uri="{FF2B5EF4-FFF2-40B4-BE49-F238E27FC236}">
                <a16:creationId xmlns:a16="http://schemas.microsoft.com/office/drawing/2014/main" id="{9DCE44AF-6A61-FC23-B2ED-552CE56B8F2F}"/>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SG" sz="2400" b="1">
                <a:latin typeface="Avenir Next LT Pro" panose="020B0504020202020204" pitchFamily="34" charset="77"/>
                <a:cs typeface="Arial" panose="020B0604020202020204" pitchFamily="34" charset="0"/>
              </a:rPr>
              <a:t>Limitations, and our strategies to get mitigate them</a:t>
            </a:r>
            <a:endParaRPr lang="en-US" sz="2400" b="1">
              <a:latin typeface="Avenir Next LT Pro" panose="020B0504020202020204" pitchFamily="34" charset="77"/>
              <a:cs typeface="Arial" panose="020B0604020202020204" pitchFamily="34" charset="0"/>
            </a:endParaRPr>
          </a:p>
        </p:txBody>
      </p:sp>
      <p:sp>
        <p:nvSpPr>
          <p:cNvPr id="4" name="Slide Number Placeholder 1">
            <a:extLst>
              <a:ext uri="{FF2B5EF4-FFF2-40B4-BE49-F238E27FC236}">
                <a16:creationId xmlns:a16="http://schemas.microsoft.com/office/drawing/2014/main" id="{8B61C4BE-2446-EB16-E444-F8842B4F0335}"/>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Triangle 51">
            <a:extLst>
              <a:ext uri="{FF2B5EF4-FFF2-40B4-BE49-F238E27FC236}">
                <a16:creationId xmlns:a16="http://schemas.microsoft.com/office/drawing/2014/main" id="{C0018379-480C-98D9-2275-2E286F53D578}"/>
              </a:ext>
            </a:extLst>
          </p:cNvPr>
          <p:cNvSpPr/>
          <p:nvPr/>
        </p:nvSpPr>
        <p:spPr>
          <a:xfrm rot="16200000">
            <a:off x="1353167" y="2660757"/>
            <a:ext cx="4518962" cy="1278625"/>
          </a:xfrm>
          <a:prstGeom prst="triangle">
            <a:avLst>
              <a:gd name="adj" fmla="val 6663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Rectangle 10">
            <a:extLst>
              <a:ext uri="{FF2B5EF4-FFF2-40B4-BE49-F238E27FC236}">
                <a16:creationId xmlns:a16="http://schemas.microsoft.com/office/drawing/2014/main" id="{BDEE6959-062E-D72F-FE7C-79BB5AD025C2}"/>
              </a:ext>
            </a:extLst>
          </p:cNvPr>
          <p:cNvSpPr/>
          <p:nvPr/>
        </p:nvSpPr>
        <p:spPr>
          <a:xfrm>
            <a:off x="653970" y="1817028"/>
            <a:ext cx="2608206" cy="131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r>
              <a:rPr lang="en-US" b="1">
                <a:solidFill>
                  <a:schemeClr val="tx1"/>
                </a:solidFill>
                <a:latin typeface="Arial" panose="020B0604020202020204" pitchFamily="34" charset="0"/>
                <a:cs typeface="Arial" panose="020B0604020202020204" pitchFamily="34" charset="0"/>
              </a:rPr>
              <a:t>Data Origin</a:t>
            </a:r>
          </a:p>
          <a:p>
            <a:pPr algn="ctr"/>
            <a:r>
              <a:rPr lang="en-US" sz="1200">
                <a:solidFill>
                  <a:schemeClr val="tx1"/>
                </a:solidFill>
                <a:latin typeface="Arial" panose="020B0604020202020204" pitchFamily="34" charset="0"/>
                <a:cs typeface="Arial" panose="020B0604020202020204" pitchFamily="34" charset="0"/>
              </a:rPr>
              <a:t>Dataset used is based on </a:t>
            </a:r>
            <a:r>
              <a:rPr lang="en-US" sz="1200" b="1">
                <a:solidFill>
                  <a:srgbClr val="372DA0"/>
                </a:solidFill>
                <a:latin typeface="Arial" panose="020B0604020202020204" pitchFamily="34" charset="0"/>
                <a:cs typeface="Arial" panose="020B0604020202020204" pitchFamily="34" charset="0"/>
              </a:rPr>
              <a:t>American</a:t>
            </a:r>
            <a:r>
              <a:rPr lang="en-US" sz="1200">
                <a:solidFill>
                  <a:schemeClr val="tx1"/>
                </a:solidFill>
                <a:latin typeface="Arial" panose="020B0604020202020204" pitchFamily="34" charset="0"/>
                <a:cs typeface="Arial" panose="020B0604020202020204" pitchFamily="34" charset="0"/>
              </a:rPr>
              <a:t> individual data, which may </a:t>
            </a:r>
            <a:r>
              <a:rPr lang="en-US" sz="1200" b="1">
                <a:solidFill>
                  <a:srgbClr val="372DA0"/>
                </a:solidFill>
                <a:latin typeface="Arial" panose="020B0604020202020204" pitchFamily="34" charset="0"/>
                <a:cs typeface="Arial" panose="020B0604020202020204" pitchFamily="34" charset="0"/>
              </a:rPr>
              <a:t>lose accuracy</a:t>
            </a:r>
            <a:r>
              <a:rPr lang="en-US" sz="1200">
                <a:solidFill>
                  <a:schemeClr val="tx1"/>
                </a:solidFill>
                <a:latin typeface="Arial" panose="020B0604020202020204" pitchFamily="34" charset="0"/>
                <a:cs typeface="Arial" panose="020B0604020202020204" pitchFamily="34" charset="0"/>
              </a:rPr>
              <a:t> in local implementation</a:t>
            </a:r>
            <a:endParaRPr lang="en-US" sz="1200" b="1">
              <a:solidFill>
                <a:srgbClr val="372DA0"/>
              </a:solidFill>
              <a:latin typeface="Arial" panose="020B0604020202020204" pitchFamily="34" charset="0"/>
              <a:cs typeface="Arial" panose="020B0604020202020204" pitchFamily="34" charset="0"/>
            </a:endParaRPr>
          </a:p>
          <a:p>
            <a:pPr algn="ctr"/>
            <a:endParaRPr lang="en-US" sz="140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1F2BA2A-4A6A-2E33-5B3A-7359E556E572}"/>
              </a:ext>
            </a:extLst>
          </p:cNvPr>
          <p:cNvSpPr/>
          <p:nvPr/>
        </p:nvSpPr>
        <p:spPr>
          <a:xfrm>
            <a:off x="653970" y="960119"/>
            <a:ext cx="2608206" cy="6919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Dataset Limitations</a:t>
            </a:r>
          </a:p>
        </p:txBody>
      </p:sp>
      <p:pic>
        <p:nvPicPr>
          <p:cNvPr id="8" name="Graphic 7" descr="Badge 1 with solid fill">
            <a:extLst>
              <a:ext uri="{FF2B5EF4-FFF2-40B4-BE49-F238E27FC236}">
                <a16:creationId xmlns:a16="http://schemas.microsoft.com/office/drawing/2014/main" id="{F0579820-0735-3665-13DB-47719AE12EC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8418" y="1652069"/>
            <a:ext cx="331103" cy="331103"/>
          </a:xfrm>
          <a:prstGeom prst="rect">
            <a:avLst/>
          </a:prstGeom>
        </p:spPr>
      </p:pic>
      <p:pic>
        <p:nvPicPr>
          <p:cNvPr id="17" name="Picture 2" descr="Singapore ">
            <a:extLst>
              <a:ext uri="{FF2B5EF4-FFF2-40B4-BE49-F238E27FC236}">
                <a16:creationId xmlns:a16="http://schemas.microsoft.com/office/drawing/2014/main" id="{42ACDCCF-39E4-863D-4173-E9D6E6CD5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9723" y="3462958"/>
            <a:ext cx="1649139" cy="1649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erica ">
            <a:extLst>
              <a:ext uri="{FF2B5EF4-FFF2-40B4-BE49-F238E27FC236}">
                <a16:creationId xmlns:a16="http://schemas.microsoft.com/office/drawing/2014/main" id="{E5B98677-B5B8-A84C-BD14-10411799BE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3129" y="1503258"/>
            <a:ext cx="1925742" cy="19257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s ">
            <a:extLst>
              <a:ext uri="{FF2B5EF4-FFF2-40B4-BE49-F238E27FC236}">
                <a16:creationId xmlns:a16="http://schemas.microsoft.com/office/drawing/2014/main" id="{3E4D6E59-D7E9-62DD-1925-4A6231E342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3497" y="2656082"/>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8308BF6-ED55-4468-3DB5-1522977E1715}"/>
              </a:ext>
            </a:extLst>
          </p:cNvPr>
          <p:cNvCxnSpPr>
            <a:cxnSpLocks/>
          </p:cNvCxnSpPr>
          <p:nvPr/>
        </p:nvCxnSpPr>
        <p:spPr>
          <a:xfrm>
            <a:off x="70158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7" name="Slide Number Placeholder 1">
            <a:extLst>
              <a:ext uri="{FF2B5EF4-FFF2-40B4-BE49-F238E27FC236}">
                <a16:creationId xmlns:a16="http://schemas.microsoft.com/office/drawing/2014/main" id="{D2723F5F-6035-0AD2-6FE7-0B6527384085}"/>
              </a:ext>
            </a:extLst>
          </p:cNvPr>
          <p:cNvSpPr txBox="1">
            <a:spLocks/>
          </p:cNvSpPr>
          <p:nvPr/>
        </p:nvSpPr>
        <p:spPr>
          <a:xfrm>
            <a:off x="9389662" y="4041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Gerald</a:t>
            </a:r>
          </a:p>
        </p:txBody>
      </p:sp>
    </p:spTree>
    <p:extLst>
      <p:ext uri="{BB962C8B-B14F-4D97-AF65-F5344CB8AC3E}">
        <p14:creationId xmlns:p14="http://schemas.microsoft.com/office/powerpoint/2010/main" val="2697669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par>
                          <p:cTn id="21" fill="hold">
                            <p:stCondLst>
                              <p:cond delay="500"/>
                            </p:stCondLst>
                            <p:childTnLst>
                              <p:par>
                                <p:cTn id="22" presetID="2" presetClass="entr" presetSubtype="8" fill="hold" nodeType="afterEffect">
                                  <p:stCondLst>
                                    <p:cond delay="0"/>
                                  </p:stCondLst>
                                  <p:childTnLst>
                                    <p:set>
                                      <p:cBhvr>
                                        <p:cTn id="23" dur="1" fill="hold">
                                          <p:stCondLst>
                                            <p:cond delay="0"/>
                                          </p:stCondLst>
                                        </p:cTn>
                                        <p:tgtEl>
                                          <p:spTgt spid="1028"/>
                                        </p:tgtEl>
                                        <p:attrNameLst>
                                          <p:attrName>style.visibility</p:attrName>
                                        </p:attrNameLst>
                                      </p:cBhvr>
                                      <p:to>
                                        <p:strVal val="visible"/>
                                      </p:to>
                                    </p:set>
                                    <p:anim calcmode="lin" valueType="num">
                                      <p:cBhvr additive="base">
                                        <p:cTn id="24" dur="500" fill="hold"/>
                                        <p:tgtEl>
                                          <p:spTgt spid="1028"/>
                                        </p:tgtEl>
                                        <p:attrNameLst>
                                          <p:attrName>ppt_x</p:attrName>
                                        </p:attrNameLst>
                                      </p:cBhvr>
                                      <p:tavLst>
                                        <p:tav tm="0">
                                          <p:val>
                                            <p:strVal val="0-#ppt_w/2"/>
                                          </p:val>
                                        </p:tav>
                                        <p:tav tm="100000">
                                          <p:val>
                                            <p:strVal val="#ppt_x"/>
                                          </p:val>
                                        </p:tav>
                                      </p:tavLst>
                                    </p:anim>
                                    <p:anim calcmode="lin" valueType="num">
                                      <p:cBhvr additive="base">
                                        <p:cTn id="25" dur="500" fill="hold"/>
                                        <p:tgtEl>
                                          <p:spTgt spid="1028"/>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riangle 51">
            <a:extLst>
              <a:ext uri="{FF2B5EF4-FFF2-40B4-BE49-F238E27FC236}">
                <a16:creationId xmlns:a16="http://schemas.microsoft.com/office/drawing/2014/main" id="{03146613-FAFE-20A6-563A-CE36D42556CA}"/>
              </a:ext>
            </a:extLst>
          </p:cNvPr>
          <p:cNvSpPr/>
          <p:nvPr/>
        </p:nvSpPr>
        <p:spPr>
          <a:xfrm rot="16200000">
            <a:off x="1360111" y="2626370"/>
            <a:ext cx="4518962" cy="1278625"/>
          </a:xfrm>
          <a:prstGeom prst="triangle">
            <a:avLst>
              <a:gd name="adj" fmla="val 3075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 name="Slide Number Placeholder 1">
            <a:extLst>
              <a:ext uri="{FF2B5EF4-FFF2-40B4-BE49-F238E27FC236}">
                <a16:creationId xmlns:a16="http://schemas.microsoft.com/office/drawing/2014/main" id="{B72F621A-CF40-8461-8BD6-A901043CC9AF}"/>
              </a:ext>
            </a:extLst>
          </p:cNvPr>
          <p:cNvSpPr>
            <a:spLocks noGrp="1"/>
          </p:cNvSpPr>
          <p:nvPr>
            <p:ph type="sldNum" sz="quarter" idx="12"/>
          </p:nvPr>
        </p:nvSpPr>
        <p:spPr/>
        <p:txBody>
          <a:bodyPr/>
          <a:lstStyle/>
          <a:p>
            <a:fld id="{330EA680-D336-4FF7-8B7A-9848BB0A1C32}" type="slidenum">
              <a:rPr lang="en-GB" smtClean="0"/>
              <a:pPr/>
              <a:t>37</a:t>
            </a:fld>
            <a:endParaRPr lang="en-GB"/>
          </a:p>
        </p:txBody>
      </p:sp>
      <p:sp>
        <p:nvSpPr>
          <p:cNvPr id="3" name="TextBox 2">
            <a:extLst>
              <a:ext uri="{FF2B5EF4-FFF2-40B4-BE49-F238E27FC236}">
                <a16:creationId xmlns:a16="http://schemas.microsoft.com/office/drawing/2014/main" id="{9DCE44AF-6A61-FC23-B2ED-552CE56B8F2F}"/>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SG" sz="2400" b="1">
                <a:latin typeface="Avenir Next LT Pro" panose="020B0504020202020204" pitchFamily="34" charset="77"/>
                <a:cs typeface="Arial" panose="020B0604020202020204" pitchFamily="34" charset="0"/>
              </a:rPr>
              <a:t>Limitations, and our strategies to get mitigate them</a:t>
            </a:r>
            <a:endParaRPr lang="en-US" sz="2400" b="1">
              <a:latin typeface="Avenir Next LT Pro" panose="020B0504020202020204" pitchFamily="34" charset="77"/>
              <a:cs typeface="Arial" panose="020B0604020202020204" pitchFamily="34" charset="0"/>
            </a:endParaRPr>
          </a:p>
        </p:txBody>
      </p:sp>
      <p:sp>
        <p:nvSpPr>
          <p:cNvPr id="4" name="Slide Number Placeholder 1">
            <a:extLst>
              <a:ext uri="{FF2B5EF4-FFF2-40B4-BE49-F238E27FC236}">
                <a16:creationId xmlns:a16="http://schemas.microsoft.com/office/drawing/2014/main" id="{8B61C4BE-2446-EB16-E444-F8842B4F0335}"/>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1" name="Rectangle 10">
            <a:extLst>
              <a:ext uri="{FF2B5EF4-FFF2-40B4-BE49-F238E27FC236}">
                <a16:creationId xmlns:a16="http://schemas.microsoft.com/office/drawing/2014/main" id="{BDEE6959-062E-D72F-FE7C-79BB5AD025C2}"/>
              </a:ext>
            </a:extLst>
          </p:cNvPr>
          <p:cNvSpPr/>
          <p:nvPr/>
        </p:nvSpPr>
        <p:spPr>
          <a:xfrm>
            <a:off x="653970" y="1817028"/>
            <a:ext cx="2608206" cy="131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r>
              <a:rPr lang="en-US" b="1">
                <a:solidFill>
                  <a:schemeClr val="tx1"/>
                </a:solidFill>
                <a:latin typeface="Arial" panose="020B0604020202020204" pitchFamily="34" charset="0"/>
                <a:cs typeface="Arial" panose="020B0604020202020204" pitchFamily="34" charset="0"/>
              </a:rPr>
              <a:t>Data Origin</a:t>
            </a:r>
          </a:p>
          <a:p>
            <a:pPr algn="ctr"/>
            <a:r>
              <a:rPr lang="en-US" sz="1200">
                <a:solidFill>
                  <a:schemeClr val="tx1"/>
                </a:solidFill>
                <a:latin typeface="Arial" panose="020B0604020202020204" pitchFamily="34" charset="0"/>
                <a:cs typeface="Arial" panose="020B0604020202020204" pitchFamily="34" charset="0"/>
              </a:rPr>
              <a:t>Dataset used is based on </a:t>
            </a:r>
            <a:r>
              <a:rPr lang="en-US" sz="1200" b="1">
                <a:solidFill>
                  <a:srgbClr val="372DA0"/>
                </a:solidFill>
                <a:latin typeface="Arial" panose="020B0604020202020204" pitchFamily="34" charset="0"/>
                <a:cs typeface="Arial" panose="020B0604020202020204" pitchFamily="34" charset="0"/>
              </a:rPr>
              <a:t>American</a:t>
            </a:r>
            <a:r>
              <a:rPr lang="en-US" sz="1200">
                <a:solidFill>
                  <a:schemeClr val="tx1"/>
                </a:solidFill>
                <a:latin typeface="Arial" panose="020B0604020202020204" pitchFamily="34" charset="0"/>
                <a:cs typeface="Arial" panose="020B0604020202020204" pitchFamily="34" charset="0"/>
              </a:rPr>
              <a:t> individual data, which may </a:t>
            </a:r>
            <a:r>
              <a:rPr lang="en-US" sz="1200" b="1">
                <a:solidFill>
                  <a:srgbClr val="372DA0"/>
                </a:solidFill>
                <a:latin typeface="Arial" panose="020B0604020202020204" pitchFamily="34" charset="0"/>
                <a:cs typeface="Arial" panose="020B0604020202020204" pitchFamily="34" charset="0"/>
              </a:rPr>
              <a:t>lose accuracy</a:t>
            </a:r>
            <a:r>
              <a:rPr lang="en-US" sz="1200">
                <a:solidFill>
                  <a:schemeClr val="tx1"/>
                </a:solidFill>
                <a:latin typeface="Arial" panose="020B0604020202020204" pitchFamily="34" charset="0"/>
                <a:cs typeface="Arial" panose="020B0604020202020204" pitchFamily="34" charset="0"/>
              </a:rPr>
              <a:t> in local implementation</a:t>
            </a:r>
            <a:endParaRPr lang="en-US" sz="1200" b="1">
              <a:solidFill>
                <a:srgbClr val="372DA0"/>
              </a:solidFill>
              <a:latin typeface="Arial" panose="020B0604020202020204" pitchFamily="34" charset="0"/>
              <a:cs typeface="Arial" panose="020B0604020202020204" pitchFamily="34" charset="0"/>
            </a:endParaRPr>
          </a:p>
          <a:p>
            <a:pPr algn="ctr"/>
            <a:endParaRPr lang="en-US" sz="140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1F2BA2A-4A6A-2E33-5B3A-7359E556E572}"/>
              </a:ext>
            </a:extLst>
          </p:cNvPr>
          <p:cNvSpPr/>
          <p:nvPr/>
        </p:nvSpPr>
        <p:spPr>
          <a:xfrm>
            <a:off x="653970" y="960119"/>
            <a:ext cx="2608206" cy="6919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Dataset Limitations</a:t>
            </a:r>
          </a:p>
        </p:txBody>
      </p:sp>
      <p:sp>
        <p:nvSpPr>
          <p:cNvPr id="13" name="Rectangle 12">
            <a:extLst>
              <a:ext uri="{FF2B5EF4-FFF2-40B4-BE49-F238E27FC236}">
                <a16:creationId xmlns:a16="http://schemas.microsoft.com/office/drawing/2014/main" id="{EF7CA008-CE81-FFE8-EE9D-A2A4EB280A8F}"/>
              </a:ext>
            </a:extLst>
          </p:cNvPr>
          <p:cNvSpPr/>
          <p:nvPr/>
        </p:nvSpPr>
        <p:spPr>
          <a:xfrm>
            <a:off x="653970" y="3298564"/>
            <a:ext cx="2608206" cy="131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Data Imbalance</a:t>
            </a:r>
          </a:p>
          <a:p>
            <a:pPr algn="ctr"/>
            <a:r>
              <a:rPr lang="en-US" sz="1200">
                <a:solidFill>
                  <a:schemeClr val="tx1"/>
                </a:solidFill>
                <a:latin typeface="Arial" panose="020B0604020202020204" pitchFamily="34" charset="0"/>
                <a:cs typeface="Arial" panose="020B0604020202020204" pitchFamily="34" charset="0"/>
              </a:rPr>
              <a:t>Dataset used is </a:t>
            </a:r>
            <a:r>
              <a:rPr lang="en-US" sz="1200" b="1">
                <a:solidFill>
                  <a:srgbClr val="372DA0"/>
                </a:solidFill>
                <a:latin typeface="Arial" panose="020B0604020202020204" pitchFamily="34" charset="0"/>
                <a:cs typeface="Arial" panose="020B0604020202020204" pitchFamily="34" charset="0"/>
              </a:rPr>
              <a:t>imbalanced</a:t>
            </a:r>
            <a:r>
              <a:rPr lang="en-US" sz="1200">
                <a:solidFill>
                  <a:schemeClr val="tx1"/>
                </a:solidFill>
                <a:latin typeface="Arial" panose="020B0604020202020204" pitchFamily="34" charset="0"/>
                <a:cs typeface="Arial" panose="020B0604020202020204" pitchFamily="34" charset="0"/>
              </a:rPr>
              <a:t> in terms of individuals with low and high risk of heart disease</a:t>
            </a:r>
            <a:endParaRPr lang="en-US" sz="1200">
              <a:solidFill>
                <a:srgbClr val="372DA0"/>
              </a:solidFill>
              <a:latin typeface="Arial" panose="020B0604020202020204" pitchFamily="34" charset="0"/>
              <a:cs typeface="Arial" panose="020B0604020202020204" pitchFamily="34" charset="0"/>
            </a:endParaRPr>
          </a:p>
        </p:txBody>
      </p:sp>
      <p:pic>
        <p:nvPicPr>
          <p:cNvPr id="8" name="Graphic 7" descr="Badge 1 with solid fill">
            <a:extLst>
              <a:ext uri="{FF2B5EF4-FFF2-40B4-BE49-F238E27FC236}">
                <a16:creationId xmlns:a16="http://schemas.microsoft.com/office/drawing/2014/main" id="{F0579820-0735-3665-13DB-47719AE12EC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8418" y="1652069"/>
            <a:ext cx="331103" cy="331103"/>
          </a:xfrm>
          <a:prstGeom prst="rect">
            <a:avLst/>
          </a:prstGeom>
        </p:spPr>
      </p:pic>
      <p:pic>
        <p:nvPicPr>
          <p:cNvPr id="9" name="Graphic 8" descr="Badge with solid fill">
            <a:extLst>
              <a:ext uri="{FF2B5EF4-FFF2-40B4-BE49-F238E27FC236}">
                <a16:creationId xmlns:a16="http://schemas.microsoft.com/office/drawing/2014/main" id="{6A891C79-7E62-037E-F351-1AFFC5AFDA7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1921" y="3135358"/>
            <a:ext cx="327600" cy="327600"/>
          </a:xfrm>
          <a:prstGeom prst="rect">
            <a:avLst/>
          </a:prstGeom>
        </p:spPr>
      </p:pic>
      <p:graphicFrame>
        <p:nvGraphicFramePr>
          <p:cNvPr id="16" name="Chart 15">
            <a:extLst>
              <a:ext uri="{FF2B5EF4-FFF2-40B4-BE49-F238E27FC236}">
                <a16:creationId xmlns:a16="http://schemas.microsoft.com/office/drawing/2014/main" id="{9B9F2185-FB56-A7D1-6BFE-5C47EBD64E14}"/>
              </a:ext>
            </a:extLst>
          </p:cNvPr>
          <p:cNvGraphicFramePr/>
          <p:nvPr/>
        </p:nvGraphicFramePr>
        <p:xfrm>
          <a:off x="3807969" y="1226774"/>
          <a:ext cx="6611698" cy="4835748"/>
        </p:xfrm>
        <a:graphic>
          <a:graphicData uri="http://schemas.openxmlformats.org/drawingml/2006/chart">
            <c:chart xmlns:c="http://schemas.openxmlformats.org/drawingml/2006/chart" xmlns:r="http://schemas.openxmlformats.org/officeDocument/2006/relationships" r:id="rId7"/>
          </a:graphicData>
        </a:graphic>
      </p:graphicFrame>
      <p:cxnSp>
        <p:nvCxnSpPr>
          <p:cNvPr id="5" name="Straight Connector 4">
            <a:extLst>
              <a:ext uri="{FF2B5EF4-FFF2-40B4-BE49-F238E27FC236}">
                <a16:creationId xmlns:a16="http://schemas.microsoft.com/office/drawing/2014/main" id="{117FB257-D75A-034A-851B-47427B8BFDB9}"/>
              </a:ext>
            </a:extLst>
          </p:cNvPr>
          <p:cNvCxnSpPr>
            <a:cxnSpLocks/>
          </p:cNvCxnSpPr>
          <p:nvPr/>
        </p:nvCxnSpPr>
        <p:spPr>
          <a:xfrm>
            <a:off x="70158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Slide Number Placeholder 1">
            <a:extLst>
              <a:ext uri="{FF2B5EF4-FFF2-40B4-BE49-F238E27FC236}">
                <a16:creationId xmlns:a16="http://schemas.microsoft.com/office/drawing/2014/main" id="{5DCA01DE-E4FC-DFD5-B08C-041F525D4AA4}"/>
              </a:ext>
            </a:extLst>
          </p:cNvPr>
          <p:cNvSpPr txBox="1">
            <a:spLocks/>
          </p:cNvSpPr>
          <p:nvPr/>
        </p:nvSpPr>
        <p:spPr>
          <a:xfrm>
            <a:off x="9389662" y="4041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Gerald</a:t>
            </a:r>
          </a:p>
        </p:txBody>
      </p:sp>
    </p:spTree>
    <p:extLst>
      <p:ext uri="{BB962C8B-B14F-4D97-AF65-F5344CB8AC3E}">
        <p14:creationId xmlns:p14="http://schemas.microsoft.com/office/powerpoint/2010/main" val="3127224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21" presetClass="entr" presetSubtype="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Graphic spid="16"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riangle 51">
            <a:extLst>
              <a:ext uri="{FF2B5EF4-FFF2-40B4-BE49-F238E27FC236}">
                <a16:creationId xmlns:a16="http://schemas.microsoft.com/office/drawing/2014/main" id="{03146613-FAFE-20A6-563A-CE36D42556CA}"/>
              </a:ext>
            </a:extLst>
          </p:cNvPr>
          <p:cNvSpPr/>
          <p:nvPr/>
        </p:nvSpPr>
        <p:spPr>
          <a:xfrm rot="16200000">
            <a:off x="1360111" y="2626370"/>
            <a:ext cx="4518962" cy="1278625"/>
          </a:xfrm>
          <a:prstGeom prst="triangle">
            <a:avLst>
              <a:gd name="adj" fmla="val 3075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 name="Slide Number Placeholder 1">
            <a:extLst>
              <a:ext uri="{FF2B5EF4-FFF2-40B4-BE49-F238E27FC236}">
                <a16:creationId xmlns:a16="http://schemas.microsoft.com/office/drawing/2014/main" id="{B72F621A-CF40-8461-8BD6-A901043CC9AF}"/>
              </a:ext>
            </a:extLst>
          </p:cNvPr>
          <p:cNvSpPr>
            <a:spLocks noGrp="1"/>
          </p:cNvSpPr>
          <p:nvPr>
            <p:ph type="sldNum" sz="quarter" idx="12"/>
          </p:nvPr>
        </p:nvSpPr>
        <p:spPr/>
        <p:txBody>
          <a:bodyPr/>
          <a:lstStyle/>
          <a:p>
            <a:fld id="{330EA680-D336-4FF7-8B7A-9848BB0A1C32}" type="slidenum">
              <a:rPr lang="en-GB" smtClean="0"/>
              <a:pPr/>
              <a:t>38</a:t>
            </a:fld>
            <a:endParaRPr lang="en-GB"/>
          </a:p>
        </p:txBody>
      </p:sp>
      <p:sp>
        <p:nvSpPr>
          <p:cNvPr id="3" name="TextBox 2">
            <a:extLst>
              <a:ext uri="{FF2B5EF4-FFF2-40B4-BE49-F238E27FC236}">
                <a16:creationId xmlns:a16="http://schemas.microsoft.com/office/drawing/2014/main" id="{9DCE44AF-6A61-FC23-B2ED-552CE56B8F2F}"/>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SG" sz="2400" b="1" dirty="0">
                <a:latin typeface="Avenir Next LT Pro" panose="020B0504020202020204" pitchFamily="34" charset="77"/>
                <a:cs typeface="Arial" panose="020B0604020202020204" pitchFamily="34" charset="0"/>
              </a:rPr>
              <a:t>Limitations, and our strategies to get mitigate them</a:t>
            </a:r>
            <a:endParaRPr lang="en-US" sz="2400" b="1" dirty="0">
              <a:latin typeface="Avenir Next LT Pro" panose="020B0504020202020204" pitchFamily="34" charset="77"/>
              <a:cs typeface="Arial" panose="020B0604020202020204" pitchFamily="34" charset="0"/>
            </a:endParaRPr>
          </a:p>
        </p:txBody>
      </p:sp>
      <p:sp>
        <p:nvSpPr>
          <p:cNvPr id="4" name="Slide Number Placeholder 1">
            <a:extLst>
              <a:ext uri="{FF2B5EF4-FFF2-40B4-BE49-F238E27FC236}">
                <a16:creationId xmlns:a16="http://schemas.microsoft.com/office/drawing/2014/main" id="{8B61C4BE-2446-EB16-E444-F8842B4F0335}"/>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nvGrpSpPr>
          <p:cNvPr id="6" name="Group 5">
            <a:extLst>
              <a:ext uri="{FF2B5EF4-FFF2-40B4-BE49-F238E27FC236}">
                <a16:creationId xmlns:a16="http://schemas.microsoft.com/office/drawing/2014/main" id="{3BC05981-9D1B-6337-C2F6-8AF372D015AA}"/>
              </a:ext>
            </a:extLst>
          </p:cNvPr>
          <p:cNvGrpSpPr/>
          <p:nvPr/>
        </p:nvGrpSpPr>
        <p:grpSpPr>
          <a:xfrm>
            <a:off x="488418" y="960119"/>
            <a:ext cx="2773758" cy="3655021"/>
            <a:chOff x="8666775" y="777240"/>
            <a:chExt cx="2773758" cy="3655021"/>
          </a:xfrm>
        </p:grpSpPr>
        <p:grpSp>
          <p:nvGrpSpPr>
            <p:cNvPr id="7" name="Group 6">
              <a:extLst>
                <a:ext uri="{FF2B5EF4-FFF2-40B4-BE49-F238E27FC236}">
                  <a16:creationId xmlns:a16="http://schemas.microsoft.com/office/drawing/2014/main" id="{36B3E01B-6026-BA35-D1E5-9D66B3806565}"/>
                </a:ext>
              </a:extLst>
            </p:cNvPr>
            <p:cNvGrpSpPr/>
            <p:nvPr/>
          </p:nvGrpSpPr>
          <p:grpSpPr>
            <a:xfrm>
              <a:off x="8832327" y="777240"/>
              <a:ext cx="2608206" cy="3655021"/>
              <a:chOff x="8604157" y="1124710"/>
              <a:chExt cx="2743200" cy="2927108"/>
            </a:xfrm>
          </p:grpSpPr>
          <p:sp>
            <p:nvSpPr>
              <p:cNvPr id="11" name="Rectangle 10">
                <a:extLst>
                  <a:ext uri="{FF2B5EF4-FFF2-40B4-BE49-F238E27FC236}">
                    <a16:creationId xmlns:a16="http://schemas.microsoft.com/office/drawing/2014/main" id="{BDEE6959-062E-D72F-FE7C-79BB5AD025C2}"/>
                  </a:ext>
                </a:extLst>
              </p:cNvPr>
              <p:cNvSpPr/>
              <p:nvPr/>
            </p:nvSpPr>
            <p:spPr>
              <a:xfrm>
                <a:off x="8604157" y="1810962"/>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r>
                  <a:rPr lang="en-US" b="1">
                    <a:solidFill>
                      <a:schemeClr val="tx1"/>
                    </a:solidFill>
                    <a:latin typeface="Arial" panose="020B0604020202020204" pitchFamily="34" charset="0"/>
                    <a:cs typeface="Arial" panose="020B0604020202020204" pitchFamily="34" charset="0"/>
                  </a:rPr>
                  <a:t>Data Origin</a:t>
                </a:r>
              </a:p>
              <a:p>
                <a:pPr algn="ctr"/>
                <a:r>
                  <a:rPr lang="en-US" sz="1200">
                    <a:solidFill>
                      <a:schemeClr val="tx1"/>
                    </a:solidFill>
                    <a:latin typeface="Arial" panose="020B0604020202020204" pitchFamily="34" charset="0"/>
                    <a:cs typeface="Arial" panose="020B0604020202020204" pitchFamily="34" charset="0"/>
                  </a:rPr>
                  <a:t>Dataset used is based on </a:t>
                </a:r>
                <a:r>
                  <a:rPr lang="en-US" sz="1200" b="1">
                    <a:solidFill>
                      <a:srgbClr val="372DA0"/>
                    </a:solidFill>
                    <a:latin typeface="Arial" panose="020B0604020202020204" pitchFamily="34" charset="0"/>
                    <a:cs typeface="Arial" panose="020B0604020202020204" pitchFamily="34" charset="0"/>
                  </a:rPr>
                  <a:t>American</a:t>
                </a:r>
                <a:r>
                  <a:rPr lang="en-US" sz="1200">
                    <a:solidFill>
                      <a:schemeClr val="tx1"/>
                    </a:solidFill>
                    <a:latin typeface="Arial" panose="020B0604020202020204" pitchFamily="34" charset="0"/>
                    <a:cs typeface="Arial" panose="020B0604020202020204" pitchFamily="34" charset="0"/>
                  </a:rPr>
                  <a:t> individual data, which may </a:t>
                </a:r>
                <a:r>
                  <a:rPr lang="en-US" sz="1200" b="1">
                    <a:solidFill>
                      <a:srgbClr val="372DA0"/>
                    </a:solidFill>
                    <a:latin typeface="Arial" panose="020B0604020202020204" pitchFamily="34" charset="0"/>
                    <a:cs typeface="Arial" panose="020B0604020202020204" pitchFamily="34" charset="0"/>
                  </a:rPr>
                  <a:t>lose accuracy</a:t>
                </a:r>
                <a:r>
                  <a:rPr lang="en-US" sz="1200">
                    <a:solidFill>
                      <a:schemeClr val="tx1"/>
                    </a:solidFill>
                    <a:latin typeface="Arial" panose="020B0604020202020204" pitchFamily="34" charset="0"/>
                    <a:cs typeface="Arial" panose="020B0604020202020204" pitchFamily="34" charset="0"/>
                  </a:rPr>
                  <a:t> in local implementation</a:t>
                </a:r>
                <a:endParaRPr lang="en-US" sz="1200" b="1">
                  <a:solidFill>
                    <a:srgbClr val="372DA0"/>
                  </a:solidFill>
                  <a:latin typeface="Arial" panose="020B0604020202020204" pitchFamily="34" charset="0"/>
                  <a:cs typeface="Arial" panose="020B0604020202020204" pitchFamily="34" charset="0"/>
                </a:endParaRPr>
              </a:p>
              <a:p>
                <a:pPr algn="ctr"/>
                <a:endParaRPr lang="en-US" sz="140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1F2BA2A-4A6A-2E33-5B3A-7359E556E572}"/>
                  </a:ext>
                </a:extLst>
              </p:cNvPr>
              <p:cNvSpPr/>
              <p:nvPr/>
            </p:nvSpPr>
            <p:spPr>
              <a:xfrm>
                <a:off x="8604157" y="1124710"/>
                <a:ext cx="2743200" cy="55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Dataset Limitations</a:t>
                </a:r>
              </a:p>
            </p:txBody>
          </p:sp>
          <p:sp>
            <p:nvSpPr>
              <p:cNvPr id="13" name="Rectangle 12">
                <a:extLst>
                  <a:ext uri="{FF2B5EF4-FFF2-40B4-BE49-F238E27FC236}">
                    <a16:creationId xmlns:a16="http://schemas.microsoft.com/office/drawing/2014/main" id="{EF7CA008-CE81-FFE8-EE9D-A2A4EB280A8F}"/>
                  </a:ext>
                </a:extLst>
              </p:cNvPr>
              <p:cNvSpPr/>
              <p:nvPr/>
            </p:nvSpPr>
            <p:spPr>
              <a:xfrm>
                <a:off x="8604157" y="299744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Data Imbalance</a:t>
                </a:r>
              </a:p>
              <a:p>
                <a:pPr algn="ctr"/>
                <a:r>
                  <a:rPr lang="en-US" sz="1200">
                    <a:solidFill>
                      <a:schemeClr val="tx1"/>
                    </a:solidFill>
                    <a:latin typeface="Arial" panose="020B0604020202020204" pitchFamily="34" charset="0"/>
                    <a:cs typeface="Arial" panose="020B0604020202020204" pitchFamily="34" charset="0"/>
                  </a:rPr>
                  <a:t>Dataset used is </a:t>
                </a:r>
                <a:r>
                  <a:rPr lang="en-US" sz="1200" b="1">
                    <a:solidFill>
                      <a:srgbClr val="372DA0"/>
                    </a:solidFill>
                    <a:latin typeface="Arial" panose="020B0604020202020204" pitchFamily="34" charset="0"/>
                    <a:cs typeface="Arial" panose="020B0604020202020204" pitchFamily="34" charset="0"/>
                  </a:rPr>
                  <a:t>imbalanced</a:t>
                </a:r>
                <a:r>
                  <a:rPr lang="en-US" sz="1200">
                    <a:solidFill>
                      <a:schemeClr val="tx1"/>
                    </a:solidFill>
                    <a:latin typeface="Arial" panose="020B0604020202020204" pitchFamily="34" charset="0"/>
                    <a:cs typeface="Arial" panose="020B0604020202020204" pitchFamily="34" charset="0"/>
                  </a:rPr>
                  <a:t> in terms of individuals with low and high risk of heart disease</a:t>
                </a:r>
                <a:endParaRPr lang="en-US" sz="1200">
                  <a:solidFill>
                    <a:srgbClr val="372DA0"/>
                  </a:solidFill>
                  <a:latin typeface="Arial" panose="020B0604020202020204" pitchFamily="34" charset="0"/>
                  <a:cs typeface="Arial" panose="020B0604020202020204" pitchFamily="34" charset="0"/>
                </a:endParaRPr>
              </a:p>
            </p:txBody>
          </p:sp>
        </p:grpSp>
        <p:pic>
          <p:nvPicPr>
            <p:cNvPr id="8" name="Graphic 7" descr="Badge 1 with solid fill">
              <a:extLst>
                <a:ext uri="{FF2B5EF4-FFF2-40B4-BE49-F238E27FC236}">
                  <a16:creationId xmlns:a16="http://schemas.microsoft.com/office/drawing/2014/main" id="{F0579820-0735-3665-13DB-47719AE12EC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66775" y="1469190"/>
              <a:ext cx="331103" cy="331103"/>
            </a:xfrm>
            <a:prstGeom prst="rect">
              <a:avLst/>
            </a:prstGeom>
          </p:spPr>
        </p:pic>
        <p:pic>
          <p:nvPicPr>
            <p:cNvPr id="9" name="Graphic 8" descr="Badge with solid fill">
              <a:extLst>
                <a:ext uri="{FF2B5EF4-FFF2-40B4-BE49-F238E27FC236}">
                  <a16:creationId xmlns:a16="http://schemas.microsoft.com/office/drawing/2014/main" id="{6A891C79-7E62-037E-F351-1AFFC5AFDA7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70278" y="2952479"/>
              <a:ext cx="327600" cy="327600"/>
            </a:xfrm>
            <a:prstGeom prst="rect">
              <a:avLst/>
            </a:prstGeom>
          </p:spPr>
        </p:pic>
      </p:grpSp>
      <p:pic>
        <p:nvPicPr>
          <p:cNvPr id="18" name="Picture 17">
            <a:extLst>
              <a:ext uri="{FF2B5EF4-FFF2-40B4-BE49-F238E27FC236}">
                <a16:creationId xmlns:a16="http://schemas.microsoft.com/office/drawing/2014/main" id="{1D7273AC-7F01-60E2-F87E-51D6CA6A0F81}"/>
              </a:ext>
            </a:extLst>
          </p:cNvPr>
          <p:cNvPicPr>
            <a:picLocks noChangeAspect="1"/>
          </p:cNvPicPr>
          <p:nvPr/>
        </p:nvPicPr>
        <p:blipFill>
          <a:blip r:embed="rId7"/>
          <a:stretch>
            <a:fillRect/>
          </a:stretch>
        </p:blipFill>
        <p:spPr>
          <a:xfrm>
            <a:off x="4879683" y="1400069"/>
            <a:ext cx="6600737" cy="3796995"/>
          </a:xfrm>
          <a:prstGeom prst="rect">
            <a:avLst/>
          </a:prstGeom>
        </p:spPr>
      </p:pic>
      <p:cxnSp>
        <p:nvCxnSpPr>
          <p:cNvPr id="5" name="Straight Connector 4">
            <a:extLst>
              <a:ext uri="{FF2B5EF4-FFF2-40B4-BE49-F238E27FC236}">
                <a16:creationId xmlns:a16="http://schemas.microsoft.com/office/drawing/2014/main" id="{08AC217B-CD99-D2B1-92EE-7324CF9914F7}"/>
              </a:ext>
            </a:extLst>
          </p:cNvPr>
          <p:cNvCxnSpPr>
            <a:cxnSpLocks/>
          </p:cNvCxnSpPr>
          <p:nvPr/>
        </p:nvCxnSpPr>
        <p:spPr>
          <a:xfrm>
            <a:off x="70158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6" name="Slide Number Placeholder 1">
            <a:extLst>
              <a:ext uri="{FF2B5EF4-FFF2-40B4-BE49-F238E27FC236}">
                <a16:creationId xmlns:a16="http://schemas.microsoft.com/office/drawing/2014/main" id="{614760C0-41E2-8710-921D-F001EC01AF00}"/>
              </a:ext>
            </a:extLst>
          </p:cNvPr>
          <p:cNvSpPr txBox="1">
            <a:spLocks/>
          </p:cNvSpPr>
          <p:nvPr/>
        </p:nvSpPr>
        <p:spPr>
          <a:xfrm>
            <a:off x="9389662" y="4041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Gerald</a:t>
            </a:r>
          </a:p>
        </p:txBody>
      </p:sp>
    </p:spTree>
    <p:extLst>
      <p:ext uri="{BB962C8B-B14F-4D97-AF65-F5344CB8AC3E}">
        <p14:creationId xmlns:p14="http://schemas.microsoft.com/office/powerpoint/2010/main" val="3213890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riangle 51">
            <a:extLst>
              <a:ext uri="{FF2B5EF4-FFF2-40B4-BE49-F238E27FC236}">
                <a16:creationId xmlns:a16="http://schemas.microsoft.com/office/drawing/2014/main" id="{03146613-FAFE-20A6-563A-CE36D42556CA}"/>
              </a:ext>
            </a:extLst>
          </p:cNvPr>
          <p:cNvSpPr/>
          <p:nvPr/>
        </p:nvSpPr>
        <p:spPr>
          <a:xfrm rot="16200000">
            <a:off x="1360111" y="2626370"/>
            <a:ext cx="4518962" cy="1278625"/>
          </a:xfrm>
          <a:prstGeom prst="triangle">
            <a:avLst>
              <a:gd name="adj" fmla="val 0"/>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 name="Slide Number Placeholder 1">
            <a:extLst>
              <a:ext uri="{FF2B5EF4-FFF2-40B4-BE49-F238E27FC236}">
                <a16:creationId xmlns:a16="http://schemas.microsoft.com/office/drawing/2014/main" id="{B72F621A-CF40-8461-8BD6-A901043CC9AF}"/>
              </a:ext>
            </a:extLst>
          </p:cNvPr>
          <p:cNvSpPr>
            <a:spLocks noGrp="1"/>
          </p:cNvSpPr>
          <p:nvPr>
            <p:ph type="sldNum" sz="quarter" idx="12"/>
          </p:nvPr>
        </p:nvSpPr>
        <p:spPr/>
        <p:txBody>
          <a:bodyPr/>
          <a:lstStyle/>
          <a:p>
            <a:fld id="{330EA680-D336-4FF7-8B7A-9848BB0A1C32}" type="slidenum">
              <a:rPr lang="en-GB" smtClean="0"/>
              <a:pPr/>
              <a:t>39</a:t>
            </a:fld>
            <a:endParaRPr lang="en-GB"/>
          </a:p>
        </p:txBody>
      </p:sp>
      <p:sp>
        <p:nvSpPr>
          <p:cNvPr id="3" name="TextBox 2">
            <a:extLst>
              <a:ext uri="{FF2B5EF4-FFF2-40B4-BE49-F238E27FC236}">
                <a16:creationId xmlns:a16="http://schemas.microsoft.com/office/drawing/2014/main" id="{9DCE44AF-6A61-FC23-B2ED-552CE56B8F2F}"/>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SG" sz="2400" b="1">
                <a:latin typeface="Avenir Next LT Pro" panose="020B0504020202020204" pitchFamily="34" charset="77"/>
                <a:cs typeface="Arial" panose="020B0604020202020204" pitchFamily="34" charset="0"/>
              </a:rPr>
              <a:t>Limitations, and our strategies to get mitigate them</a:t>
            </a:r>
            <a:endParaRPr lang="en-US" sz="2400" b="1">
              <a:latin typeface="Avenir Next LT Pro" panose="020B0504020202020204" pitchFamily="34" charset="77"/>
              <a:cs typeface="Arial" panose="020B0604020202020204" pitchFamily="34" charset="0"/>
            </a:endParaRPr>
          </a:p>
        </p:txBody>
      </p:sp>
      <p:sp>
        <p:nvSpPr>
          <p:cNvPr id="4" name="Slide Number Placeholder 1">
            <a:extLst>
              <a:ext uri="{FF2B5EF4-FFF2-40B4-BE49-F238E27FC236}">
                <a16:creationId xmlns:a16="http://schemas.microsoft.com/office/drawing/2014/main" id="{8B61C4BE-2446-EB16-E444-F8842B4F0335}"/>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1" name="Rectangle 10">
            <a:extLst>
              <a:ext uri="{FF2B5EF4-FFF2-40B4-BE49-F238E27FC236}">
                <a16:creationId xmlns:a16="http://schemas.microsoft.com/office/drawing/2014/main" id="{BDEE6959-062E-D72F-FE7C-79BB5AD025C2}"/>
              </a:ext>
            </a:extLst>
          </p:cNvPr>
          <p:cNvSpPr/>
          <p:nvPr/>
        </p:nvSpPr>
        <p:spPr>
          <a:xfrm>
            <a:off x="653970" y="1817030"/>
            <a:ext cx="2608206" cy="131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r>
              <a:rPr lang="en-US" b="1">
                <a:solidFill>
                  <a:schemeClr val="tx1"/>
                </a:solidFill>
                <a:latin typeface="Arial" panose="020B0604020202020204" pitchFamily="34" charset="0"/>
                <a:cs typeface="Arial" panose="020B0604020202020204" pitchFamily="34" charset="0"/>
              </a:rPr>
              <a:t>Data Origin</a:t>
            </a:r>
          </a:p>
          <a:p>
            <a:pPr algn="ctr"/>
            <a:r>
              <a:rPr lang="en-US" sz="1200">
                <a:solidFill>
                  <a:schemeClr val="tx1"/>
                </a:solidFill>
                <a:latin typeface="Arial" panose="020B0604020202020204" pitchFamily="34" charset="0"/>
                <a:cs typeface="Arial" panose="020B0604020202020204" pitchFamily="34" charset="0"/>
              </a:rPr>
              <a:t>Dataset used is based on </a:t>
            </a:r>
            <a:r>
              <a:rPr lang="en-US" sz="1200" b="1">
                <a:solidFill>
                  <a:srgbClr val="372DA0"/>
                </a:solidFill>
                <a:latin typeface="Arial" panose="020B0604020202020204" pitchFamily="34" charset="0"/>
                <a:cs typeface="Arial" panose="020B0604020202020204" pitchFamily="34" charset="0"/>
              </a:rPr>
              <a:t>American</a:t>
            </a:r>
            <a:r>
              <a:rPr lang="en-US" sz="1200">
                <a:solidFill>
                  <a:schemeClr val="tx1"/>
                </a:solidFill>
                <a:latin typeface="Arial" panose="020B0604020202020204" pitchFamily="34" charset="0"/>
                <a:cs typeface="Arial" panose="020B0604020202020204" pitchFamily="34" charset="0"/>
              </a:rPr>
              <a:t> individual data, which may </a:t>
            </a:r>
            <a:r>
              <a:rPr lang="en-US" sz="1200" b="1">
                <a:solidFill>
                  <a:srgbClr val="372DA0"/>
                </a:solidFill>
                <a:latin typeface="Arial" panose="020B0604020202020204" pitchFamily="34" charset="0"/>
                <a:cs typeface="Arial" panose="020B0604020202020204" pitchFamily="34" charset="0"/>
              </a:rPr>
              <a:t>lose accuracy</a:t>
            </a:r>
            <a:r>
              <a:rPr lang="en-US" sz="1200">
                <a:solidFill>
                  <a:schemeClr val="tx1"/>
                </a:solidFill>
                <a:latin typeface="Arial" panose="020B0604020202020204" pitchFamily="34" charset="0"/>
                <a:cs typeface="Arial" panose="020B0604020202020204" pitchFamily="34" charset="0"/>
              </a:rPr>
              <a:t> in local implementation</a:t>
            </a:r>
            <a:endParaRPr lang="en-US" sz="1200" b="1">
              <a:solidFill>
                <a:srgbClr val="372DA0"/>
              </a:solidFill>
              <a:latin typeface="Arial" panose="020B0604020202020204" pitchFamily="34" charset="0"/>
              <a:cs typeface="Arial" panose="020B0604020202020204" pitchFamily="34" charset="0"/>
            </a:endParaRPr>
          </a:p>
          <a:p>
            <a:pPr algn="ctr"/>
            <a:endParaRPr lang="en-US" sz="140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1F2BA2A-4A6A-2E33-5B3A-7359E556E572}"/>
              </a:ext>
            </a:extLst>
          </p:cNvPr>
          <p:cNvSpPr/>
          <p:nvPr/>
        </p:nvSpPr>
        <p:spPr>
          <a:xfrm>
            <a:off x="653970" y="960120"/>
            <a:ext cx="2608206" cy="6919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Dataset Limitations</a:t>
            </a:r>
          </a:p>
        </p:txBody>
      </p:sp>
      <p:sp>
        <p:nvSpPr>
          <p:cNvPr id="13" name="Rectangle 12">
            <a:extLst>
              <a:ext uri="{FF2B5EF4-FFF2-40B4-BE49-F238E27FC236}">
                <a16:creationId xmlns:a16="http://schemas.microsoft.com/office/drawing/2014/main" id="{EF7CA008-CE81-FFE8-EE9D-A2A4EB280A8F}"/>
              </a:ext>
            </a:extLst>
          </p:cNvPr>
          <p:cNvSpPr/>
          <p:nvPr/>
        </p:nvSpPr>
        <p:spPr>
          <a:xfrm>
            <a:off x="653970" y="3298567"/>
            <a:ext cx="2608206" cy="131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Data Imbalance</a:t>
            </a:r>
          </a:p>
          <a:p>
            <a:pPr algn="ctr"/>
            <a:r>
              <a:rPr lang="en-US" sz="1200">
                <a:solidFill>
                  <a:schemeClr val="tx1"/>
                </a:solidFill>
                <a:latin typeface="Arial" panose="020B0604020202020204" pitchFamily="34" charset="0"/>
                <a:cs typeface="Arial" panose="020B0604020202020204" pitchFamily="34" charset="0"/>
              </a:rPr>
              <a:t>Dataset used is </a:t>
            </a:r>
            <a:r>
              <a:rPr lang="en-US" sz="1200" b="1">
                <a:solidFill>
                  <a:srgbClr val="372DA0"/>
                </a:solidFill>
                <a:latin typeface="Arial" panose="020B0604020202020204" pitchFamily="34" charset="0"/>
                <a:cs typeface="Arial" panose="020B0604020202020204" pitchFamily="34" charset="0"/>
              </a:rPr>
              <a:t>imbalanced</a:t>
            </a:r>
            <a:r>
              <a:rPr lang="en-US" sz="1200">
                <a:solidFill>
                  <a:schemeClr val="tx1"/>
                </a:solidFill>
                <a:latin typeface="Arial" panose="020B0604020202020204" pitchFamily="34" charset="0"/>
                <a:cs typeface="Arial" panose="020B0604020202020204" pitchFamily="34" charset="0"/>
              </a:rPr>
              <a:t> in terms of individuals with low and high risk of heart disease</a:t>
            </a:r>
            <a:endParaRPr lang="en-US" sz="1200">
              <a:solidFill>
                <a:srgbClr val="372DA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61CEAB7-C66B-FC16-0EBF-6941D8C77F0E}"/>
              </a:ext>
            </a:extLst>
          </p:cNvPr>
          <p:cNvSpPr/>
          <p:nvPr/>
        </p:nvSpPr>
        <p:spPr>
          <a:xfrm>
            <a:off x="653970" y="4819048"/>
            <a:ext cx="2608206" cy="131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Other factors</a:t>
            </a:r>
          </a:p>
          <a:p>
            <a:pPr algn="ctr"/>
            <a:r>
              <a:rPr lang="en-US" sz="1200">
                <a:solidFill>
                  <a:schemeClr val="tx1"/>
                </a:solidFill>
                <a:latin typeface="Arial" panose="020B0604020202020204" pitchFamily="34" charset="0"/>
                <a:cs typeface="Arial" panose="020B0604020202020204" pitchFamily="34" charset="0"/>
              </a:rPr>
              <a:t>Other risk factors such as </a:t>
            </a:r>
            <a:r>
              <a:rPr lang="en-US" sz="1200" b="1">
                <a:solidFill>
                  <a:srgbClr val="372DA0"/>
                </a:solidFill>
                <a:latin typeface="Arial" panose="020B0604020202020204" pitchFamily="34" charset="0"/>
                <a:cs typeface="Arial" panose="020B0604020202020204" pitchFamily="34" charset="0"/>
              </a:rPr>
              <a:t>genetics</a:t>
            </a:r>
            <a:r>
              <a:rPr lang="en-US" sz="1200" b="1">
                <a:solidFill>
                  <a:schemeClr val="tx1"/>
                </a:solidFill>
                <a:latin typeface="Arial" panose="020B0604020202020204" pitchFamily="34" charset="0"/>
                <a:cs typeface="Arial" panose="020B0604020202020204" pitchFamily="34" charset="0"/>
              </a:rPr>
              <a:t>, </a:t>
            </a:r>
            <a:r>
              <a:rPr lang="en-US" sz="1200">
                <a:solidFill>
                  <a:schemeClr val="tx1"/>
                </a:solidFill>
                <a:latin typeface="Arial" panose="020B0604020202020204" pitchFamily="34" charset="0"/>
                <a:cs typeface="Arial" panose="020B0604020202020204" pitchFamily="34" charset="0"/>
              </a:rPr>
              <a:t>were not considered though research has shown its role in risk prediction</a:t>
            </a:r>
          </a:p>
        </p:txBody>
      </p:sp>
      <p:pic>
        <p:nvPicPr>
          <p:cNvPr id="8" name="Graphic 7" descr="Badge 1 with solid fill">
            <a:extLst>
              <a:ext uri="{FF2B5EF4-FFF2-40B4-BE49-F238E27FC236}">
                <a16:creationId xmlns:a16="http://schemas.microsoft.com/office/drawing/2014/main" id="{F0579820-0735-3665-13DB-47719AE12EC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8418" y="1652069"/>
            <a:ext cx="331103" cy="331103"/>
          </a:xfrm>
          <a:prstGeom prst="rect">
            <a:avLst/>
          </a:prstGeom>
        </p:spPr>
      </p:pic>
      <p:pic>
        <p:nvPicPr>
          <p:cNvPr id="9" name="Graphic 8" descr="Badge with solid fill">
            <a:extLst>
              <a:ext uri="{FF2B5EF4-FFF2-40B4-BE49-F238E27FC236}">
                <a16:creationId xmlns:a16="http://schemas.microsoft.com/office/drawing/2014/main" id="{6A891C79-7E62-037E-F351-1AFFC5AFDA7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1921" y="3135358"/>
            <a:ext cx="327600" cy="327600"/>
          </a:xfrm>
          <a:prstGeom prst="rect">
            <a:avLst/>
          </a:prstGeom>
        </p:spPr>
      </p:pic>
      <p:pic>
        <p:nvPicPr>
          <p:cNvPr id="10" name="Graphic 9" descr="Badge 3 with solid fill">
            <a:extLst>
              <a:ext uri="{FF2B5EF4-FFF2-40B4-BE49-F238E27FC236}">
                <a16:creationId xmlns:a16="http://schemas.microsoft.com/office/drawing/2014/main" id="{97AA964D-159E-80EA-33E6-97BF213EDBA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5362" y="4615144"/>
            <a:ext cx="331103" cy="331103"/>
          </a:xfrm>
          <a:prstGeom prst="rect">
            <a:avLst/>
          </a:prstGeom>
        </p:spPr>
      </p:pic>
      <p:pic>
        <p:nvPicPr>
          <p:cNvPr id="2050" name="Picture 2" descr="Blood pressure ">
            <a:extLst>
              <a:ext uri="{FF2B5EF4-FFF2-40B4-BE49-F238E27FC236}">
                <a16:creationId xmlns:a16="http://schemas.microsoft.com/office/drawing/2014/main" id="{772E14E9-720B-07B3-EFEF-11076B4CBF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6836" y="94833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olesterol ">
            <a:extLst>
              <a:ext uri="{FF2B5EF4-FFF2-40B4-BE49-F238E27FC236}">
                <a16:creationId xmlns:a16="http://schemas.microsoft.com/office/drawing/2014/main" id="{EE02ED88-8E04-DB30-8BA9-D378880A06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6836" y="280761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eart disease ">
            <a:extLst>
              <a:ext uri="{FF2B5EF4-FFF2-40B4-BE49-F238E27FC236}">
                <a16:creationId xmlns:a16="http://schemas.microsoft.com/office/drawing/2014/main" id="{79CF4545-ADA9-FFCA-6930-7861C9A962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4690464"/>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3B59B11-D887-DF18-F1EF-1AECE2B7586F}"/>
              </a:ext>
            </a:extLst>
          </p:cNvPr>
          <p:cNvSpPr txBox="1"/>
          <p:nvPr/>
        </p:nvSpPr>
        <p:spPr>
          <a:xfrm>
            <a:off x="7033967" y="1421236"/>
            <a:ext cx="4390246" cy="461665"/>
          </a:xfrm>
          <a:prstGeom prst="rect">
            <a:avLst/>
          </a:prstGeom>
          <a:noFill/>
        </p:spPr>
        <p:txBody>
          <a:bodyPr wrap="square" rtlCol="0">
            <a:spAutoFit/>
          </a:bodyPr>
          <a:lstStyle/>
          <a:p>
            <a:r>
              <a:rPr lang="en-SG" sz="2400" dirty="0">
                <a:latin typeface="Avenir Next LT Pro" panose="020B0504020202020204" pitchFamily="34" charset="77"/>
              </a:rPr>
              <a:t>High Blood Pressure</a:t>
            </a:r>
          </a:p>
        </p:txBody>
      </p:sp>
      <p:sp>
        <p:nvSpPr>
          <p:cNvPr id="20" name="TextBox 19">
            <a:extLst>
              <a:ext uri="{FF2B5EF4-FFF2-40B4-BE49-F238E27FC236}">
                <a16:creationId xmlns:a16="http://schemas.microsoft.com/office/drawing/2014/main" id="{2FA9EE2D-DECC-97BE-C28A-3040E91D459B}"/>
              </a:ext>
            </a:extLst>
          </p:cNvPr>
          <p:cNvSpPr txBox="1"/>
          <p:nvPr/>
        </p:nvSpPr>
        <p:spPr>
          <a:xfrm>
            <a:off x="7033967" y="3344584"/>
            <a:ext cx="2988296" cy="461665"/>
          </a:xfrm>
          <a:prstGeom prst="rect">
            <a:avLst/>
          </a:prstGeom>
          <a:noFill/>
        </p:spPr>
        <p:txBody>
          <a:bodyPr wrap="square" rtlCol="0">
            <a:spAutoFit/>
          </a:bodyPr>
          <a:lstStyle/>
          <a:p>
            <a:r>
              <a:rPr lang="en-SG" sz="2400" dirty="0">
                <a:latin typeface="Avenir Next LT Pro" panose="020B0504020202020204" pitchFamily="34" charset="77"/>
              </a:rPr>
              <a:t>High Cholesterol</a:t>
            </a:r>
          </a:p>
        </p:txBody>
      </p:sp>
      <p:sp>
        <p:nvSpPr>
          <p:cNvPr id="21" name="TextBox 20">
            <a:extLst>
              <a:ext uri="{FF2B5EF4-FFF2-40B4-BE49-F238E27FC236}">
                <a16:creationId xmlns:a16="http://schemas.microsoft.com/office/drawing/2014/main" id="{A5CC5D69-6B92-EF65-69C9-93EF849E804A}"/>
              </a:ext>
            </a:extLst>
          </p:cNvPr>
          <p:cNvSpPr txBox="1"/>
          <p:nvPr/>
        </p:nvSpPr>
        <p:spPr>
          <a:xfrm>
            <a:off x="7033966" y="5015671"/>
            <a:ext cx="3637175" cy="461665"/>
          </a:xfrm>
          <a:prstGeom prst="rect">
            <a:avLst/>
          </a:prstGeom>
          <a:noFill/>
        </p:spPr>
        <p:txBody>
          <a:bodyPr wrap="square" rtlCol="0">
            <a:spAutoFit/>
          </a:bodyPr>
          <a:lstStyle/>
          <a:p>
            <a:r>
              <a:rPr lang="en-SG" sz="2400" dirty="0">
                <a:latin typeface="Avenir Next LT Pro" panose="020B0504020202020204" pitchFamily="34" charset="77"/>
              </a:rPr>
              <a:t>History of Heart Disease</a:t>
            </a:r>
          </a:p>
        </p:txBody>
      </p:sp>
      <p:cxnSp>
        <p:nvCxnSpPr>
          <p:cNvPr id="5" name="Straight Connector 4">
            <a:extLst>
              <a:ext uri="{FF2B5EF4-FFF2-40B4-BE49-F238E27FC236}">
                <a16:creationId xmlns:a16="http://schemas.microsoft.com/office/drawing/2014/main" id="{A8299AAE-6ED4-8EEC-B661-5641298B91F7}"/>
              </a:ext>
            </a:extLst>
          </p:cNvPr>
          <p:cNvCxnSpPr>
            <a:cxnSpLocks/>
          </p:cNvCxnSpPr>
          <p:nvPr/>
        </p:nvCxnSpPr>
        <p:spPr>
          <a:xfrm>
            <a:off x="70158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6" name="Slide Number Placeholder 1">
            <a:extLst>
              <a:ext uri="{FF2B5EF4-FFF2-40B4-BE49-F238E27FC236}">
                <a16:creationId xmlns:a16="http://schemas.microsoft.com/office/drawing/2014/main" id="{3BA9C2E2-6B7A-2966-60BE-42FD4D3D1341}"/>
              </a:ext>
            </a:extLst>
          </p:cNvPr>
          <p:cNvSpPr txBox="1">
            <a:spLocks/>
          </p:cNvSpPr>
          <p:nvPr/>
        </p:nvSpPr>
        <p:spPr>
          <a:xfrm>
            <a:off x="9389662" y="4041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Gerald</a:t>
            </a:r>
          </a:p>
        </p:txBody>
      </p:sp>
    </p:spTree>
    <p:extLst>
      <p:ext uri="{BB962C8B-B14F-4D97-AF65-F5344CB8AC3E}">
        <p14:creationId xmlns:p14="http://schemas.microsoft.com/office/powerpoint/2010/main" val="891713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fade">
                                      <p:cBhvr>
                                        <p:cTn id="29" dur="500"/>
                                        <p:tgtEl>
                                          <p:spTgt spid="205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054"/>
                                        </p:tgtEl>
                                        <p:attrNameLst>
                                          <p:attrName>style.visibility</p:attrName>
                                        </p:attrNameLst>
                                      </p:cBhvr>
                                      <p:to>
                                        <p:strVal val="visible"/>
                                      </p:to>
                                    </p:set>
                                    <p:animEffect transition="in" filter="fade">
                                      <p:cBhvr>
                                        <p:cTn id="37" dur="500"/>
                                        <p:tgtEl>
                                          <p:spTgt spid="2054"/>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04DB-A716-6E2D-1B56-56F47C4D4A86}"/>
              </a:ext>
            </a:extLst>
          </p:cNvPr>
          <p:cNvSpPr>
            <a:spLocks noGrp="1"/>
          </p:cNvSpPr>
          <p:nvPr>
            <p:ph type="sldNum" sz="quarter" idx="12"/>
          </p:nvPr>
        </p:nvSpPr>
        <p:spPr>
          <a:xfrm>
            <a:off x="9448800" y="6498087"/>
            <a:ext cx="2743200" cy="365125"/>
          </a:xfrm>
        </p:spPr>
        <p:txBody>
          <a:bodyPr/>
          <a:lstStyle/>
          <a:p>
            <a:fld id="{330EA680-D336-4FF7-8B7A-9848BB0A1C32}" type="slidenum">
              <a:rPr lang="en-GB" smtClean="0"/>
              <a:pPr/>
              <a:t>4</a:t>
            </a:fld>
            <a:endParaRPr lang="en-GB"/>
          </a:p>
        </p:txBody>
      </p:sp>
      <p:sp>
        <p:nvSpPr>
          <p:cNvPr id="3" name="TextBox 2">
            <a:extLst>
              <a:ext uri="{FF2B5EF4-FFF2-40B4-BE49-F238E27FC236}">
                <a16:creationId xmlns:a16="http://schemas.microsoft.com/office/drawing/2014/main" id="{53E8DDCC-2C19-019F-AC3F-16AF43AACC0F}"/>
              </a:ext>
            </a:extLst>
          </p:cNvPr>
          <p:cNvSpPr txBox="1"/>
          <p:nvPr/>
        </p:nvSpPr>
        <p:spPr>
          <a:xfrm>
            <a:off x="379412" y="209529"/>
            <a:ext cx="11812588" cy="461665"/>
          </a:xfrm>
          <a:prstGeom prst="rect">
            <a:avLst/>
          </a:prstGeom>
          <a:noFill/>
        </p:spPr>
        <p:txBody>
          <a:bodyPr wrap="square" lIns="91440" tIns="45720" rIns="91440" bIns="45720" rtlCol="0" anchor="t">
            <a:spAutoFit/>
          </a:bodyPr>
          <a:lstStyle/>
          <a:p>
            <a:r>
              <a:rPr lang="en-SG" sz="2400" b="1" dirty="0">
                <a:latin typeface="Avenir Next LT Pro" panose="020B0504020202020204" pitchFamily="34" charset="77"/>
                <a:cs typeface="Arial"/>
              </a:rPr>
              <a:t>Proposed Solution: </a:t>
            </a:r>
            <a:r>
              <a:rPr lang="en-SG" sz="2400" b="1">
                <a:solidFill>
                  <a:srgbClr val="2D2D82"/>
                </a:solidFill>
                <a:latin typeface="Avenir Next LT Pro" panose="020B0504020202020204" pitchFamily="34" charset="77"/>
                <a:cs typeface="Arial"/>
              </a:rPr>
              <a:t>HeartDetect</a:t>
            </a:r>
            <a:endParaRPr lang="en-US" sz="2400" b="1" dirty="0">
              <a:solidFill>
                <a:srgbClr val="2D2D82"/>
              </a:solidFill>
              <a:latin typeface="Avenir Next LT Pro" panose="020B0504020202020204" pitchFamily="34" charset="77"/>
              <a:cs typeface="Arial"/>
            </a:endParaRPr>
          </a:p>
        </p:txBody>
      </p:sp>
      <p:sp>
        <p:nvSpPr>
          <p:cNvPr id="4" name="Rectangle 3">
            <a:extLst>
              <a:ext uri="{FF2B5EF4-FFF2-40B4-BE49-F238E27FC236}">
                <a16:creationId xmlns:a16="http://schemas.microsoft.com/office/drawing/2014/main" id="{9DCB52EE-CB2C-A95F-DDCB-D77BF5D7B606}"/>
              </a:ext>
            </a:extLst>
          </p:cNvPr>
          <p:cNvSpPr/>
          <p:nvPr/>
        </p:nvSpPr>
        <p:spPr>
          <a:xfrm>
            <a:off x="161734" y="1076963"/>
            <a:ext cx="3175824" cy="9573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venir Next LT Pro" panose="020B0504020202020204" pitchFamily="34" charset="0"/>
                <a:cs typeface="Arial" panose="020B0604020202020204" pitchFamily="34" charset="0"/>
              </a:rPr>
              <a:t>Predictive Risk Score for CAD In Southeast Asians with Chest Pain (PRECISE)</a:t>
            </a:r>
          </a:p>
        </p:txBody>
      </p:sp>
      <p:sp>
        <p:nvSpPr>
          <p:cNvPr id="5" name="Rectangle 4">
            <a:extLst>
              <a:ext uri="{FF2B5EF4-FFF2-40B4-BE49-F238E27FC236}">
                <a16:creationId xmlns:a16="http://schemas.microsoft.com/office/drawing/2014/main" id="{40A68147-D9EE-92F5-FCD2-79FBA9BD2450}"/>
              </a:ext>
            </a:extLst>
          </p:cNvPr>
          <p:cNvSpPr/>
          <p:nvPr/>
        </p:nvSpPr>
        <p:spPr>
          <a:xfrm>
            <a:off x="161733" y="2034281"/>
            <a:ext cx="3175826" cy="4374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sz="1600" dirty="0">
              <a:solidFill>
                <a:schemeClr val="tx1"/>
              </a:solidFill>
              <a:latin typeface="Avenir Next LT Pro" panose="020B0504020202020204" pitchFamily="34" charset="0"/>
              <a:cs typeface="Arial"/>
            </a:endParaRPr>
          </a:p>
          <a:p>
            <a:pPr marL="285750" indent="-285750">
              <a:buFont typeface="Arial" panose="020B0604020202020204" pitchFamily="34" charset="0"/>
              <a:buChar char="•"/>
            </a:pPr>
            <a:r>
              <a:rPr lang="en-US" sz="1600" dirty="0">
                <a:solidFill>
                  <a:schemeClr val="tx1"/>
                </a:solidFill>
                <a:latin typeface="Avenir Next LT Pro" panose="020B0504020202020204" pitchFamily="34" charset="0"/>
                <a:cs typeface="Arial"/>
              </a:rPr>
              <a:t>Singapore’s 1st CAD risk calculator</a:t>
            </a:r>
          </a:p>
          <a:p>
            <a:pPr marL="285750" indent="-285750">
              <a:buFont typeface="Arial" panose="020B0604020202020204" pitchFamily="34" charset="0"/>
              <a:buChar char="•"/>
            </a:pPr>
            <a:r>
              <a:rPr lang="en-US" sz="1600" dirty="0">
                <a:solidFill>
                  <a:schemeClr val="tx1"/>
                </a:solidFill>
                <a:latin typeface="Avenir Next LT Pro" panose="020B0504020202020204" pitchFamily="34" charset="0"/>
                <a:cs typeface="Arial"/>
              </a:rPr>
              <a:t>Estimates likelihood of patient with no known history using variables such as age, gender, smoking status, ECG changes etc.</a:t>
            </a:r>
          </a:p>
          <a:p>
            <a:pPr marL="285750" indent="-285750">
              <a:buFont typeface="Arial" panose="020B0604020202020204" pitchFamily="34" charset="0"/>
              <a:buChar char="•"/>
            </a:pPr>
            <a:r>
              <a:rPr lang="en-US" sz="1600" dirty="0">
                <a:solidFill>
                  <a:schemeClr val="tx1"/>
                </a:solidFill>
                <a:latin typeface="Avenir Next LT Pro" panose="020B0504020202020204" pitchFamily="34" charset="0"/>
                <a:cs typeface="Arial"/>
              </a:rPr>
              <a:t>Particularly helpful for patients with chest pain to monitor their health status</a:t>
            </a:r>
          </a:p>
          <a:p>
            <a:pPr marL="285750" indent="-285750">
              <a:buFont typeface="Arial" panose="020B0604020202020204" pitchFamily="34" charset="0"/>
              <a:buChar char="•"/>
            </a:pPr>
            <a:endParaRPr lang="en-US" sz="1600" dirty="0">
              <a:solidFill>
                <a:schemeClr val="tx1"/>
              </a:solidFill>
              <a:latin typeface="Avenir Next LT Pro" panose="020B0504020202020204" pitchFamily="34" charset="0"/>
              <a:cs typeface="Arial"/>
            </a:endParaRPr>
          </a:p>
          <a:p>
            <a:r>
              <a:rPr lang="en-US" sz="1600" i="1" dirty="0">
                <a:solidFill>
                  <a:schemeClr val="tx1"/>
                </a:solidFill>
                <a:latin typeface="Avenir Next LT Pro" panose="020B0504020202020204" pitchFamily="34" charset="0"/>
                <a:cs typeface="Arial"/>
              </a:rPr>
              <a:t>Limitations</a:t>
            </a:r>
          </a:p>
          <a:p>
            <a:pPr marL="285750" indent="-285750">
              <a:buFont typeface="Arial" panose="020B0604020202020204" pitchFamily="34" charset="0"/>
              <a:buChar char="•"/>
            </a:pPr>
            <a:r>
              <a:rPr lang="en-US" sz="1600" dirty="0">
                <a:solidFill>
                  <a:schemeClr val="tx1"/>
                </a:solidFill>
                <a:latin typeface="Avenir Next LT Pro" panose="020B0504020202020204" pitchFamily="34" charset="0"/>
                <a:cs typeface="Arial"/>
              </a:rPr>
              <a:t>Only targets people presenting with chest pain</a:t>
            </a:r>
          </a:p>
          <a:p>
            <a:pPr marL="285750" indent="-285750">
              <a:buFont typeface="Arial" panose="020B0604020202020204" pitchFamily="34" charset="0"/>
              <a:buChar char="•"/>
            </a:pPr>
            <a:r>
              <a:rPr lang="en-US" sz="1600" dirty="0">
                <a:solidFill>
                  <a:schemeClr val="tx1"/>
                </a:solidFill>
                <a:latin typeface="Avenir Next LT Pro" panose="020B0504020202020204" pitchFamily="34" charset="0"/>
                <a:cs typeface="Arial"/>
              </a:rPr>
              <a:t>Only addresses CAD (Cardiovascular Artery Disease)</a:t>
            </a:r>
            <a:endParaRPr lang="en-US" sz="1600" i="1" dirty="0">
              <a:solidFill>
                <a:schemeClr val="tx1"/>
              </a:solidFill>
              <a:latin typeface="Avenir Next LT Pro" panose="020B0504020202020204" pitchFamily="34" charset="0"/>
              <a:cs typeface="Arial"/>
            </a:endParaRPr>
          </a:p>
          <a:p>
            <a:endParaRPr lang="en-US" sz="1600" i="1" dirty="0">
              <a:solidFill>
                <a:schemeClr val="tx1"/>
              </a:solidFill>
              <a:latin typeface="Avenir Next LT Pro" panose="020B0504020202020204" pitchFamily="34" charset="0"/>
              <a:cs typeface="Arial"/>
            </a:endParaRPr>
          </a:p>
        </p:txBody>
      </p:sp>
      <p:sp>
        <p:nvSpPr>
          <p:cNvPr id="6" name="Rectangle 5">
            <a:extLst>
              <a:ext uri="{FF2B5EF4-FFF2-40B4-BE49-F238E27FC236}">
                <a16:creationId xmlns:a16="http://schemas.microsoft.com/office/drawing/2014/main" id="{B9388CD7-B35D-B64D-EBDF-D5B4E9312648}"/>
              </a:ext>
            </a:extLst>
          </p:cNvPr>
          <p:cNvSpPr/>
          <p:nvPr/>
        </p:nvSpPr>
        <p:spPr>
          <a:xfrm>
            <a:off x="4506560" y="5442087"/>
            <a:ext cx="7490355" cy="880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sz="1600">
                <a:solidFill>
                  <a:schemeClr val="tx1"/>
                </a:solidFill>
                <a:latin typeface="Avenir Next LT Pro" panose="020B0504020202020204" pitchFamily="34" charset="0"/>
                <a:cs typeface="Arial"/>
              </a:rPr>
              <a:t>Extend coverage of preventive measures for heart disease</a:t>
            </a:r>
          </a:p>
          <a:p>
            <a:pPr marL="285750" indent="-285750">
              <a:buFont typeface="Arial" panose="020B0604020202020204" pitchFamily="34" charset="0"/>
              <a:buChar char="•"/>
            </a:pPr>
            <a:r>
              <a:rPr lang="en-US" sz="1600">
                <a:solidFill>
                  <a:schemeClr val="tx1"/>
                </a:solidFill>
                <a:latin typeface="Avenir Next LT Pro" panose="020B0504020202020204" pitchFamily="34" charset="0"/>
                <a:cs typeface="Arial"/>
              </a:rPr>
              <a:t>Raise awareness of risk factors</a:t>
            </a:r>
          </a:p>
          <a:p>
            <a:pPr marL="285750" indent="-285750">
              <a:buFont typeface="Arial" panose="020B0604020202020204" pitchFamily="34" charset="0"/>
              <a:buChar char="•"/>
            </a:pPr>
            <a:r>
              <a:rPr lang="en-US" sz="1600">
                <a:solidFill>
                  <a:schemeClr val="tx1"/>
                </a:solidFill>
                <a:latin typeface="Avenir Next LT Pro" panose="020B0504020202020204" pitchFamily="34" charset="0"/>
                <a:cs typeface="Arial"/>
              </a:rPr>
              <a:t>Maximize medical resource allocation</a:t>
            </a:r>
          </a:p>
        </p:txBody>
      </p:sp>
      <p:cxnSp>
        <p:nvCxnSpPr>
          <p:cNvPr id="9" name="Straight Connector 8">
            <a:extLst>
              <a:ext uri="{FF2B5EF4-FFF2-40B4-BE49-F238E27FC236}">
                <a16:creationId xmlns:a16="http://schemas.microsoft.com/office/drawing/2014/main" id="{D164FC70-B8BB-6A24-2861-A67CC292CDED}"/>
              </a:ext>
            </a:extLst>
          </p:cNvPr>
          <p:cNvCxnSpPr>
            <a:cxnSpLocks/>
            <a:stCxn id="12" idx="1"/>
          </p:cNvCxnSpPr>
          <p:nvPr/>
        </p:nvCxnSpPr>
        <p:spPr>
          <a:xfrm flipH="1">
            <a:off x="3487274" y="937497"/>
            <a:ext cx="9130" cy="565419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5F532E-DE67-7661-1500-148567339E20}"/>
              </a:ext>
            </a:extLst>
          </p:cNvPr>
          <p:cNvSpPr txBox="1"/>
          <p:nvPr/>
        </p:nvSpPr>
        <p:spPr>
          <a:xfrm>
            <a:off x="1698461" y="627327"/>
            <a:ext cx="1938528" cy="369332"/>
          </a:xfrm>
          <a:prstGeom prst="rect">
            <a:avLst/>
          </a:prstGeom>
          <a:noFill/>
        </p:spPr>
        <p:txBody>
          <a:bodyPr wrap="square">
            <a:spAutoFit/>
          </a:bodyPr>
          <a:lstStyle/>
          <a:p>
            <a:r>
              <a:rPr lang="en-US" sz="1800" i="1" dirty="0">
                <a:solidFill>
                  <a:schemeClr val="tx1"/>
                </a:solidFill>
                <a:latin typeface="Avenir Next LT Pro" panose="020B0504020202020204" pitchFamily="34" charset="0"/>
                <a:cs typeface="Arial"/>
              </a:rPr>
              <a:t>Latest solution</a:t>
            </a:r>
          </a:p>
        </p:txBody>
      </p:sp>
      <p:sp>
        <p:nvSpPr>
          <p:cNvPr id="12" name="TextBox 11">
            <a:extLst>
              <a:ext uri="{FF2B5EF4-FFF2-40B4-BE49-F238E27FC236}">
                <a16:creationId xmlns:a16="http://schemas.microsoft.com/office/drawing/2014/main" id="{017E7ACF-2ECF-47F0-B0BC-90CC93F41BC7}"/>
              </a:ext>
            </a:extLst>
          </p:cNvPr>
          <p:cNvSpPr txBox="1"/>
          <p:nvPr/>
        </p:nvSpPr>
        <p:spPr>
          <a:xfrm>
            <a:off x="3496404" y="627327"/>
            <a:ext cx="2642044" cy="369332"/>
          </a:xfrm>
          <a:prstGeom prst="rect">
            <a:avLst/>
          </a:prstGeom>
          <a:noFill/>
        </p:spPr>
        <p:txBody>
          <a:bodyPr wrap="square">
            <a:spAutoFit/>
          </a:bodyPr>
          <a:lstStyle/>
          <a:p>
            <a:r>
              <a:rPr lang="en-US" sz="1800" i="1" dirty="0">
                <a:solidFill>
                  <a:schemeClr val="tx1"/>
                </a:solidFill>
                <a:latin typeface="Avenir Next LT Pro" panose="020B0504020202020204" pitchFamily="34" charset="0"/>
                <a:cs typeface="Arial"/>
              </a:rPr>
              <a:t>Our proposed solution</a:t>
            </a:r>
          </a:p>
        </p:txBody>
      </p:sp>
      <p:pic>
        <p:nvPicPr>
          <p:cNvPr id="14" name="Picture 13" descr="Logo&#10;&#10;Description automatically generated">
            <a:extLst>
              <a:ext uri="{FF2B5EF4-FFF2-40B4-BE49-F238E27FC236}">
                <a16:creationId xmlns:a16="http://schemas.microsoft.com/office/drawing/2014/main" id="{1D3709C1-681E-225C-CC04-7A5E2A7C3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10" y="1089761"/>
            <a:ext cx="1292300" cy="1099541"/>
          </a:xfrm>
          <a:prstGeom prst="rect">
            <a:avLst/>
          </a:prstGeom>
        </p:spPr>
      </p:pic>
      <p:sp>
        <p:nvSpPr>
          <p:cNvPr id="15" name="Rectangle 14">
            <a:extLst>
              <a:ext uri="{FF2B5EF4-FFF2-40B4-BE49-F238E27FC236}">
                <a16:creationId xmlns:a16="http://schemas.microsoft.com/office/drawing/2014/main" id="{A9A6FEAA-95A9-1352-B9ED-9464B4E59556}"/>
              </a:ext>
            </a:extLst>
          </p:cNvPr>
          <p:cNvSpPr/>
          <p:nvPr/>
        </p:nvSpPr>
        <p:spPr>
          <a:xfrm>
            <a:off x="6444368" y="1138436"/>
            <a:ext cx="3614738" cy="9573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venir Next LT Pro" panose="020B0504020202020204" pitchFamily="34" charset="0"/>
                <a:cs typeface="Arial" panose="020B0604020202020204" pitchFamily="34" charset="0"/>
              </a:rPr>
              <a:t>HeartDetect – a 2 step preventive approach employing data analytical models</a:t>
            </a:r>
          </a:p>
        </p:txBody>
      </p:sp>
      <p:sp>
        <p:nvSpPr>
          <p:cNvPr id="16" name="Rectangle 15">
            <a:extLst>
              <a:ext uri="{FF2B5EF4-FFF2-40B4-BE49-F238E27FC236}">
                <a16:creationId xmlns:a16="http://schemas.microsoft.com/office/drawing/2014/main" id="{40E06A46-9590-A7A8-A314-35F1BE46CCD3}"/>
              </a:ext>
            </a:extLst>
          </p:cNvPr>
          <p:cNvSpPr/>
          <p:nvPr/>
        </p:nvSpPr>
        <p:spPr>
          <a:xfrm>
            <a:off x="3636990" y="3760897"/>
            <a:ext cx="3719685" cy="14156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latin typeface="Avenir Next LT Pro" panose="020B0504020202020204" pitchFamily="34" charset="0"/>
                <a:cs typeface="Arial"/>
              </a:rPr>
              <a:t>Individuals can monitor their heart health by answering questions about their biological, medical, behavioral, genetic and environmental information. </a:t>
            </a:r>
          </a:p>
        </p:txBody>
      </p:sp>
      <p:sp>
        <p:nvSpPr>
          <p:cNvPr id="18" name="Rectangle 17">
            <a:extLst>
              <a:ext uri="{FF2B5EF4-FFF2-40B4-BE49-F238E27FC236}">
                <a16:creationId xmlns:a16="http://schemas.microsoft.com/office/drawing/2014/main" id="{4DF67D85-BBB4-FDCD-1EEF-A0456382D49D}"/>
              </a:ext>
            </a:extLst>
          </p:cNvPr>
          <p:cNvSpPr/>
          <p:nvPr/>
        </p:nvSpPr>
        <p:spPr>
          <a:xfrm>
            <a:off x="3636989" y="3157130"/>
            <a:ext cx="3719685" cy="6117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venir Next LT Pro" panose="020B0504020202020204" pitchFamily="34" charset="0"/>
                <a:cs typeface="Arial" panose="020B0604020202020204" pitchFamily="34" charset="0"/>
              </a:rPr>
              <a:t>Stage 1: </a:t>
            </a:r>
          </a:p>
          <a:p>
            <a:pPr algn="ctr"/>
            <a:r>
              <a:rPr lang="en-US" sz="1600" b="1">
                <a:solidFill>
                  <a:schemeClr val="tx1"/>
                </a:solidFill>
                <a:latin typeface="Avenir Next LT Pro" panose="020B0504020202020204" pitchFamily="34" charset="0"/>
                <a:cs typeface="Arial" panose="020B0604020202020204" pitchFamily="34" charset="0"/>
              </a:rPr>
              <a:t>Individual Empowerment</a:t>
            </a:r>
          </a:p>
        </p:txBody>
      </p:sp>
      <p:pic>
        <p:nvPicPr>
          <p:cNvPr id="20" name="Graphic 19" descr="Chevron arrows with solid fill">
            <a:extLst>
              <a:ext uri="{FF2B5EF4-FFF2-40B4-BE49-F238E27FC236}">
                <a16:creationId xmlns:a16="http://schemas.microsoft.com/office/drawing/2014/main" id="{7975EAFA-0551-DBF3-D953-C2CD2127A6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6427" y="3764315"/>
            <a:ext cx="914400" cy="914400"/>
          </a:xfrm>
          <a:prstGeom prst="rect">
            <a:avLst/>
          </a:prstGeom>
        </p:spPr>
      </p:pic>
      <p:sp>
        <p:nvSpPr>
          <p:cNvPr id="21" name="Rectangle 20">
            <a:extLst>
              <a:ext uri="{FF2B5EF4-FFF2-40B4-BE49-F238E27FC236}">
                <a16:creationId xmlns:a16="http://schemas.microsoft.com/office/drawing/2014/main" id="{121992E2-8776-AC07-EAF9-C8A8D8C7E01D}"/>
              </a:ext>
            </a:extLst>
          </p:cNvPr>
          <p:cNvSpPr/>
          <p:nvPr/>
        </p:nvSpPr>
        <p:spPr>
          <a:xfrm>
            <a:off x="8310582" y="3760897"/>
            <a:ext cx="3719685" cy="14156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Avenir Next LT Pro" panose="020B0504020202020204" pitchFamily="34" charset="0"/>
                <a:cs typeface="Arial"/>
              </a:rPr>
              <a:t>Individuals in high-risk category can visit a primary care physician (GP, polyclinic) for screening, where a data analytics model is used a support tool for physicians during decision making</a:t>
            </a:r>
          </a:p>
        </p:txBody>
      </p:sp>
      <p:sp>
        <p:nvSpPr>
          <p:cNvPr id="22" name="Rectangle 21">
            <a:extLst>
              <a:ext uri="{FF2B5EF4-FFF2-40B4-BE49-F238E27FC236}">
                <a16:creationId xmlns:a16="http://schemas.microsoft.com/office/drawing/2014/main" id="{45A7937D-4A2A-28AD-549D-76813C66D64F}"/>
              </a:ext>
            </a:extLst>
          </p:cNvPr>
          <p:cNvSpPr/>
          <p:nvPr/>
        </p:nvSpPr>
        <p:spPr>
          <a:xfrm>
            <a:off x="8310581" y="3188909"/>
            <a:ext cx="3719686" cy="6117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venir Next LT Pro" panose="020B0504020202020204" pitchFamily="34" charset="0"/>
                <a:cs typeface="Arial" panose="020B0604020202020204" pitchFamily="34" charset="0"/>
              </a:rPr>
              <a:t>Stage 2: </a:t>
            </a:r>
          </a:p>
          <a:p>
            <a:pPr algn="ctr"/>
            <a:r>
              <a:rPr lang="en-US" sz="1600" b="1">
                <a:solidFill>
                  <a:schemeClr val="tx1"/>
                </a:solidFill>
                <a:latin typeface="Avenir Next LT Pro" panose="020B0504020202020204" pitchFamily="34" charset="0"/>
                <a:cs typeface="Arial" panose="020B0604020202020204" pitchFamily="34" charset="0"/>
              </a:rPr>
              <a:t>Primary Medical Care</a:t>
            </a:r>
          </a:p>
        </p:txBody>
      </p:sp>
      <p:sp>
        <p:nvSpPr>
          <p:cNvPr id="23" name="Slide Number Placeholder 1">
            <a:extLst>
              <a:ext uri="{FF2B5EF4-FFF2-40B4-BE49-F238E27FC236}">
                <a16:creationId xmlns:a16="http://schemas.microsoft.com/office/drawing/2014/main" id="{736E47F4-4DBE-5420-9A4B-7EECC9C97774}"/>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Zhi Hao</a:t>
            </a:r>
          </a:p>
        </p:txBody>
      </p:sp>
      <p:pic>
        <p:nvPicPr>
          <p:cNvPr id="25" name="Picture 24" descr="Shape&#10;&#10;Description automatically generated with low confidence">
            <a:extLst>
              <a:ext uri="{FF2B5EF4-FFF2-40B4-BE49-F238E27FC236}">
                <a16:creationId xmlns:a16="http://schemas.microsoft.com/office/drawing/2014/main" id="{747D5500-93D5-57C2-49C5-3A047BE82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5442" y="2428556"/>
            <a:ext cx="633770" cy="633770"/>
          </a:xfrm>
          <a:prstGeom prst="rect">
            <a:avLst/>
          </a:prstGeom>
        </p:spPr>
      </p:pic>
      <p:pic>
        <p:nvPicPr>
          <p:cNvPr id="27" name="Picture 26" descr="Icon&#10;&#10;Description automatically generated">
            <a:extLst>
              <a:ext uri="{FF2B5EF4-FFF2-40B4-BE49-F238E27FC236}">
                <a16:creationId xmlns:a16="http://schemas.microsoft.com/office/drawing/2014/main" id="{0B1737AA-5C93-320E-9551-B260ED948F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965" y="2415559"/>
            <a:ext cx="648918" cy="648918"/>
          </a:xfrm>
          <a:prstGeom prst="rect">
            <a:avLst/>
          </a:prstGeom>
        </p:spPr>
      </p:pic>
    </p:spTree>
    <p:extLst>
      <p:ext uri="{BB962C8B-B14F-4D97-AF65-F5344CB8AC3E}">
        <p14:creationId xmlns:p14="http://schemas.microsoft.com/office/powerpoint/2010/main" val="404715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par>
                          <p:cTn id="44" fill="hold">
                            <p:stCondLst>
                              <p:cond delay="0"/>
                            </p:stCondLst>
                            <p:childTnLst>
                              <p:par>
                                <p:cTn id="45" presetID="42"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42"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1000"/>
                                        <p:tgtEl>
                                          <p:spTgt spid="6"/>
                                        </p:tgtEl>
                                      </p:cBhvr>
                                    </p:animEffect>
                                    <p:anim calcmode="lin" valueType="num">
                                      <p:cBhvr>
                                        <p:cTn id="67" dur="1000" fill="hold"/>
                                        <p:tgtEl>
                                          <p:spTgt spid="6"/>
                                        </p:tgtEl>
                                        <p:attrNameLst>
                                          <p:attrName>ppt_x</p:attrName>
                                        </p:attrNameLst>
                                      </p:cBhvr>
                                      <p:tavLst>
                                        <p:tav tm="0">
                                          <p:val>
                                            <p:strVal val="#ppt_x"/>
                                          </p:val>
                                        </p:tav>
                                        <p:tav tm="100000">
                                          <p:val>
                                            <p:strVal val="#ppt_x"/>
                                          </p:val>
                                        </p:tav>
                                      </p:tavLst>
                                    </p:anim>
                                    <p:anim calcmode="lin" valueType="num">
                                      <p:cBhvr>
                                        <p:cTn id="6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5" grpId="0" animBg="1"/>
      <p:bldP spid="16" grpId="0" animBg="1"/>
      <p:bldP spid="18"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2F621A-CF40-8461-8BD6-A901043CC9AF}"/>
              </a:ext>
            </a:extLst>
          </p:cNvPr>
          <p:cNvSpPr>
            <a:spLocks noGrp="1"/>
          </p:cNvSpPr>
          <p:nvPr>
            <p:ph type="sldNum" sz="quarter" idx="12"/>
          </p:nvPr>
        </p:nvSpPr>
        <p:spPr/>
        <p:txBody>
          <a:bodyPr/>
          <a:lstStyle/>
          <a:p>
            <a:fld id="{330EA680-D336-4FF7-8B7A-9848BB0A1C32}" type="slidenum">
              <a:rPr lang="en-GB" smtClean="0"/>
              <a:pPr/>
              <a:t>40</a:t>
            </a:fld>
            <a:endParaRPr lang="en-GB"/>
          </a:p>
        </p:txBody>
      </p:sp>
      <p:sp>
        <p:nvSpPr>
          <p:cNvPr id="3" name="TextBox 2">
            <a:extLst>
              <a:ext uri="{FF2B5EF4-FFF2-40B4-BE49-F238E27FC236}">
                <a16:creationId xmlns:a16="http://schemas.microsoft.com/office/drawing/2014/main" id="{9DCE44AF-6A61-FC23-B2ED-552CE56B8F2F}"/>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SG" sz="2400" b="1">
                <a:latin typeface="Avenir Next LT Pro" panose="020B0504020202020204" pitchFamily="34" charset="77"/>
                <a:cs typeface="Arial" panose="020B0604020202020204" pitchFamily="34" charset="0"/>
              </a:rPr>
              <a:t>Limitations, and our strategies to get mitigate them</a:t>
            </a:r>
            <a:endParaRPr lang="en-US" sz="2400" b="1">
              <a:latin typeface="Avenir Next LT Pro" panose="020B0504020202020204" pitchFamily="34" charset="77"/>
              <a:cs typeface="Arial" panose="020B0604020202020204" pitchFamily="34" charset="0"/>
            </a:endParaRPr>
          </a:p>
        </p:txBody>
      </p:sp>
      <p:sp>
        <p:nvSpPr>
          <p:cNvPr id="4" name="Slide Number Placeholder 1">
            <a:extLst>
              <a:ext uri="{FF2B5EF4-FFF2-40B4-BE49-F238E27FC236}">
                <a16:creationId xmlns:a16="http://schemas.microsoft.com/office/drawing/2014/main" id="{8B61C4BE-2446-EB16-E444-F8842B4F0335}"/>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nvGrpSpPr>
          <p:cNvPr id="6" name="Group 5">
            <a:extLst>
              <a:ext uri="{FF2B5EF4-FFF2-40B4-BE49-F238E27FC236}">
                <a16:creationId xmlns:a16="http://schemas.microsoft.com/office/drawing/2014/main" id="{3BC05981-9D1B-6337-C2F6-8AF372D015AA}"/>
              </a:ext>
            </a:extLst>
          </p:cNvPr>
          <p:cNvGrpSpPr/>
          <p:nvPr/>
        </p:nvGrpSpPr>
        <p:grpSpPr>
          <a:xfrm>
            <a:off x="488418" y="960120"/>
            <a:ext cx="2773758" cy="5175504"/>
            <a:chOff x="8666775" y="777241"/>
            <a:chExt cx="2773758" cy="5175504"/>
          </a:xfrm>
        </p:grpSpPr>
        <p:grpSp>
          <p:nvGrpSpPr>
            <p:cNvPr id="7" name="Group 6">
              <a:extLst>
                <a:ext uri="{FF2B5EF4-FFF2-40B4-BE49-F238E27FC236}">
                  <a16:creationId xmlns:a16="http://schemas.microsoft.com/office/drawing/2014/main" id="{36B3E01B-6026-BA35-D1E5-9D66B3806565}"/>
                </a:ext>
              </a:extLst>
            </p:cNvPr>
            <p:cNvGrpSpPr/>
            <p:nvPr/>
          </p:nvGrpSpPr>
          <p:grpSpPr>
            <a:xfrm>
              <a:off x="8832327" y="777241"/>
              <a:ext cx="2608206" cy="5175504"/>
              <a:chOff x="8604157" y="1124710"/>
              <a:chExt cx="2743200" cy="4144778"/>
            </a:xfrm>
          </p:grpSpPr>
          <p:sp>
            <p:nvSpPr>
              <p:cNvPr id="11" name="Rectangle 10">
                <a:extLst>
                  <a:ext uri="{FF2B5EF4-FFF2-40B4-BE49-F238E27FC236}">
                    <a16:creationId xmlns:a16="http://schemas.microsoft.com/office/drawing/2014/main" id="{BDEE6959-062E-D72F-FE7C-79BB5AD025C2}"/>
                  </a:ext>
                </a:extLst>
              </p:cNvPr>
              <p:cNvSpPr/>
              <p:nvPr/>
            </p:nvSpPr>
            <p:spPr>
              <a:xfrm>
                <a:off x="8604157" y="1810962"/>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r>
                  <a:rPr lang="en-US" b="1">
                    <a:solidFill>
                      <a:schemeClr val="tx1"/>
                    </a:solidFill>
                    <a:latin typeface="Arial" panose="020B0604020202020204" pitchFamily="34" charset="0"/>
                    <a:cs typeface="Arial" panose="020B0604020202020204" pitchFamily="34" charset="0"/>
                  </a:rPr>
                  <a:t>Data Origin</a:t>
                </a:r>
              </a:p>
              <a:p>
                <a:pPr algn="ctr"/>
                <a:r>
                  <a:rPr lang="en-US" sz="1200">
                    <a:solidFill>
                      <a:schemeClr val="tx1"/>
                    </a:solidFill>
                    <a:latin typeface="Arial" panose="020B0604020202020204" pitchFamily="34" charset="0"/>
                    <a:cs typeface="Arial" panose="020B0604020202020204" pitchFamily="34" charset="0"/>
                  </a:rPr>
                  <a:t>Dataset used is based on </a:t>
                </a:r>
                <a:r>
                  <a:rPr lang="en-US" sz="1200" b="1">
                    <a:solidFill>
                      <a:srgbClr val="372DA0"/>
                    </a:solidFill>
                    <a:latin typeface="Arial" panose="020B0604020202020204" pitchFamily="34" charset="0"/>
                    <a:cs typeface="Arial" panose="020B0604020202020204" pitchFamily="34" charset="0"/>
                  </a:rPr>
                  <a:t>American</a:t>
                </a:r>
                <a:r>
                  <a:rPr lang="en-US" sz="1200">
                    <a:solidFill>
                      <a:schemeClr val="tx1"/>
                    </a:solidFill>
                    <a:latin typeface="Arial" panose="020B0604020202020204" pitchFamily="34" charset="0"/>
                    <a:cs typeface="Arial" panose="020B0604020202020204" pitchFamily="34" charset="0"/>
                  </a:rPr>
                  <a:t> individual data, which may </a:t>
                </a:r>
                <a:r>
                  <a:rPr lang="en-US" sz="1200" b="1">
                    <a:solidFill>
                      <a:srgbClr val="372DA0"/>
                    </a:solidFill>
                    <a:latin typeface="Arial" panose="020B0604020202020204" pitchFamily="34" charset="0"/>
                    <a:cs typeface="Arial" panose="020B0604020202020204" pitchFamily="34" charset="0"/>
                  </a:rPr>
                  <a:t>lose accuracy</a:t>
                </a:r>
                <a:r>
                  <a:rPr lang="en-US" sz="1200">
                    <a:solidFill>
                      <a:schemeClr val="tx1"/>
                    </a:solidFill>
                    <a:latin typeface="Arial" panose="020B0604020202020204" pitchFamily="34" charset="0"/>
                    <a:cs typeface="Arial" panose="020B0604020202020204" pitchFamily="34" charset="0"/>
                  </a:rPr>
                  <a:t> in local implementation</a:t>
                </a:r>
                <a:endParaRPr lang="en-US" sz="1200" b="1">
                  <a:solidFill>
                    <a:srgbClr val="372DA0"/>
                  </a:solidFill>
                  <a:latin typeface="Arial" panose="020B0604020202020204" pitchFamily="34" charset="0"/>
                  <a:cs typeface="Arial" panose="020B0604020202020204" pitchFamily="34" charset="0"/>
                </a:endParaRPr>
              </a:p>
              <a:p>
                <a:pPr algn="ctr"/>
                <a:endParaRPr lang="en-US" sz="140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1F2BA2A-4A6A-2E33-5B3A-7359E556E572}"/>
                  </a:ext>
                </a:extLst>
              </p:cNvPr>
              <p:cNvSpPr/>
              <p:nvPr/>
            </p:nvSpPr>
            <p:spPr>
              <a:xfrm>
                <a:off x="8604157" y="1124710"/>
                <a:ext cx="2743200" cy="55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Dataset Limitations</a:t>
                </a:r>
              </a:p>
            </p:txBody>
          </p:sp>
          <p:sp>
            <p:nvSpPr>
              <p:cNvPr id="13" name="Rectangle 12">
                <a:extLst>
                  <a:ext uri="{FF2B5EF4-FFF2-40B4-BE49-F238E27FC236}">
                    <a16:creationId xmlns:a16="http://schemas.microsoft.com/office/drawing/2014/main" id="{EF7CA008-CE81-FFE8-EE9D-A2A4EB280A8F}"/>
                  </a:ext>
                </a:extLst>
              </p:cNvPr>
              <p:cNvSpPr/>
              <p:nvPr/>
            </p:nvSpPr>
            <p:spPr>
              <a:xfrm>
                <a:off x="8604157" y="299744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Data Imbalance</a:t>
                </a:r>
              </a:p>
              <a:p>
                <a:pPr algn="ctr"/>
                <a:r>
                  <a:rPr lang="en-US" sz="1200">
                    <a:solidFill>
                      <a:schemeClr val="tx1"/>
                    </a:solidFill>
                    <a:latin typeface="Arial" panose="020B0604020202020204" pitchFamily="34" charset="0"/>
                    <a:cs typeface="Arial" panose="020B0604020202020204" pitchFamily="34" charset="0"/>
                  </a:rPr>
                  <a:t>Dataset used is </a:t>
                </a:r>
                <a:r>
                  <a:rPr lang="en-US" sz="1200" b="1">
                    <a:solidFill>
                      <a:srgbClr val="372DA0"/>
                    </a:solidFill>
                    <a:latin typeface="Arial" panose="020B0604020202020204" pitchFamily="34" charset="0"/>
                    <a:cs typeface="Arial" panose="020B0604020202020204" pitchFamily="34" charset="0"/>
                  </a:rPr>
                  <a:t>imbalanced</a:t>
                </a:r>
                <a:r>
                  <a:rPr lang="en-US" sz="1200">
                    <a:solidFill>
                      <a:schemeClr val="tx1"/>
                    </a:solidFill>
                    <a:latin typeface="Arial" panose="020B0604020202020204" pitchFamily="34" charset="0"/>
                    <a:cs typeface="Arial" panose="020B0604020202020204" pitchFamily="34" charset="0"/>
                  </a:rPr>
                  <a:t> in terms of individuals with low and high risk of heart disease</a:t>
                </a:r>
                <a:endParaRPr lang="en-US" sz="1200">
                  <a:solidFill>
                    <a:srgbClr val="372DA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61CEAB7-C66B-FC16-0EBF-6941D8C77F0E}"/>
                  </a:ext>
                </a:extLst>
              </p:cNvPr>
              <p:cNvSpPr/>
              <p:nvPr/>
            </p:nvSpPr>
            <p:spPr>
              <a:xfrm>
                <a:off x="8604157" y="421511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Other factors</a:t>
                </a:r>
              </a:p>
              <a:p>
                <a:pPr algn="ctr"/>
                <a:r>
                  <a:rPr lang="en-US" sz="1200">
                    <a:solidFill>
                      <a:schemeClr val="tx1"/>
                    </a:solidFill>
                    <a:latin typeface="Arial" panose="020B0604020202020204" pitchFamily="34" charset="0"/>
                    <a:cs typeface="Arial" panose="020B0604020202020204" pitchFamily="34" charset="0"/>
                  </a:rPr>
                  <a:t>Other risk factors such as </a:t>
                </a:r>
                <a:r>
                  <a:rPr lang="en-US" sz="1200" b="1">
                    <a:solidFill>
                      <a:srgbClr val="372DA0"/>
                    </a:solidFill>
                    <a:latin typeface="Arial" panose="020B0604020202020204" pitchFamily="34" charset="0"/>
                    <a:cs typeface="Arial" panose="020B0604020202020204" pitchFamily="34" charset="0"/>
                  </a:rPr>
                  <a:t>genetics</a:t>
                </a:r>
                <a:r>
                  <a:rPr lang="en-US" sz="1200" b="1">
                    <a:solidFill>
                      <a:schemeClr val="tx1"/>
                    </a:solidFill>
                    <a:latin typeface="Arial" panose="020B0604020202020204" pitchFamily="34" charset="0"/>
                    <a:cs typeface="Arial" panose="020B0604020202020204" pitchFamily="34" charset="0"/>
                  </a:rPr>
                  <a:t>, </a:t>
                </a:r>
                <a:r>
                  <a:rPr lang="en-US" sz="1200">
                    <a:solidFill>
                      <a:schemeClr val="tx1"/>
                    </a:solidFill>
                    <a:latin typeface="Arial" panose="020B0604020202020204" pitchFamily="34" charset="0"/>
                    <a:cs typeface="Arial" panose="020B0604020202020204" pitchFamily="34" charset="0"/>
                  </a:rPr>
                  <a:t>were not considered though research has shown its role in risk prediction</a:t>
                </a:r>
              </a:p>
            </p:txBody>
          </p:sp>
        </p:grpSp>
        <p:pic>
          <p:nvPicPr>
            <p:cNvPr id="8" name="Graphic 7" descr="Badge 1 with solid fill">
              <a:extLst>
                <a:ext uri="{FF2B5EF4-FFF2-40B4-BE49-F238E27FC236}">
                  <a16:creationId xmlns:a16="http://schemas.microsoft.com/office/drawing/2014/main" id="{F0579820-0735-3665-13DB-47719AE12EC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66775" y="1469190"/>
              <a:ext cx="331103" cy="331103"/>
            </a:xfrm>
            <a:prstGeom prst="rect">
              <a:avLst/>
            </a:prstGeom>
          </p:spPr>
        </p:pic>
        <p:pic>
          <p:nvPicPr>
            <p:cNvPr id="9" name="Graphic 8" descr="Badge with solid fill">
              <a:extLst>
                <a:ext uri="{FF2B5EF4-FFF2-40B4-BE49-F238E27FC236}">
                  <a16:creationId xmlns:a16="http://schemas.microsoft.com/office/drawing/2014/main" id="{6A891C79-7E62-037E-F351-1AFFC5AFDA7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70278" y="2952479"/>
              <a:ext cx="327600" cy="327600"/>
            </a:xfrm>
            <a:prstGeom prst="rect">
              <a:avLst/>
            </a:prstGeom>
          </p:spPr>
        </p:pic>
        <p:pic>
          <p:nvPicPr>
            <p:cNvPr id="10" name="Graphic 9" descr="Badge 3 with solid fill">
              <a:extLst>
                <a:ext uri="{FF2B5EF4-FFF2-40B4-BE49-F238E27FC236}">
                  <a16:creationId xmlns:a16="http://schemas.microsoft.com/office/drawing/2014/main" id="{97AA964D-159E-80EA-33E6-97BF213EDBA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73719" y="4432265"/>
              <a:ext cx="331103" cy="331103"/>
            </a:xfrm>
            <a:prstGeom prst="rect">
              <a:avLst/>
            </a:prstGeom>
          </p:spPr>
        </p:pic>
      </p:grpSp>
      <p:sp>
        <p:nvSpPr>
          <p:cNvPr id="5" name="Rectangle 4">
            <a:extLst>
              <a:ext uri="{FF2B5EF4-FFF2-40B4-BE49-F238E27FC236}">
                <a16:creationId xmlns:a16="http://schemas.microsoft.com/office/drawing/2014/main" id="{781CF69F-B2E4-FF9D-4735-24AECD71C26D}"/>
              </a:ext>
            </a:extLst>
          </p:cNvPr>
          <p:cNvSpPr/>
          <p:nvPr/>
        </p:nvSpPr>
        <p:spPr>
          <a:xfrm>
            <a:off x="6092858" y="954419"/>
            <a:ext cx="2608206" cy="69194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Mitigating Strategies</a:t>
            </a:r>
          </a:p>
        </p:txBody>
      </p:sp>
      <p:sp>
        <p:nvSpPr>
          <p:cNvPr id="16" name="Rectangle 15">
            <a:extLst>
              <a:ext uri="{FF2B5EF4-FFF2-40B4-BE49-F238E27FC236}">
                <a16:creationId xmlns:a16="http://schemas.microsoft.com/office/drawing/2014/main" id="{02FAFF31-C13D-B3AC-2125-A485DD3AB269}"/>
              </a:ext>
            </a:extLst>
          </p:cNvPr>
          <p:cNvSpPr/>
          <p:nvPr/>
        </p:nvSpPr>
        <p:spPr>
          <a:xfrm>
            <a:off x="6092858" y="1914668"/>
            <a:ext cx="2608206" cy="131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endParaRPr lang="en-US" b="1">
              <a:solidFill>
                <a:schemeClr val="tx1"/>
              </a:solidFill>
              <a:latin typeface="Arial" panose="020B0604020202020204" pitchFamily="34" charset="0"/>
              <a:cs typeface="Arial" panose="020B0604020202020204" pitchFamily="34" charset="0"/>
            </a:endParaRPr>
          </a:p>
          <a:p>
            <a:pPr algn="ctr"/>
            <a:r>
              <a:rPr lang="en-US" sz="1200">
                <a:solidFill>
                  <a:schemeClr val="tx1"/>
                </a:solidFill>
                <a:latin typeface="Arial" panose="020B0604020202020204" pitchFamily="34" charset="0"/>
                <a:cs typeface="Arial" panose="020B0604020202020204" pitchFamily="34" charset="0"/>
              </a:rPr>
              <a:t>Collecting more cardiovascular disease data from </a:t>
            </a:r>
            <a:r>
              <a:rPr lang="en-US" sz="1200" b="1">
                <a:solidFill>
                  <a:schemeClr val="accent4">
                    <a:lumMod val="50000"/>
                  </a:schemeClr>
                </a:solidFill>
                <a:latin typeface="Arial" panose="020B0604020202020204" pitchFamily="34" charset="0"/>
                <a:cs typeface="Arial" panose="020B0604020202020204" pitchFamily="34" charset="0"/>
              </a:rPr>
              <a:t>Singaporeans</a:t>
            </a:r>
            <a:r>
              <a:rPr lang="en-US" sz="1200">
                <a:solidFill>
                  <a:schemeClr val="tx1"/>
                </a:solidFill>
                <a:latin typeface="Arial" panose="020B0604020202020204" pitchFamily="34" charset="0"/>
                <a:cs typeface="Arial" panose="020B0604020202020204" pitchFamily="34" charset="0"/>
              </a:rPr>
              <a:t>	</a:t>
            </a:r>
            <a:endParaRPr lang="en-US" sz="1200" b="1">
              <a:solidFill>
                <a:srgbClr val="372DA0"/>
              </a:solidFill>
              <a:latin typeface="Arial" panose="020B0604020202020204" pitchFamily="34" charset="0"/>
              <a:cs typeface="Arial" panose="020B0604020202020204" pitchFamily="34" charset="0"/>
            </a:endParaRPr>
          </a:p>
          <a:p>
            <a:pPr algn="ctr"/>
            <a:endParaRPr lang="en-US" sz="1400">
              <a:solidFill>
                <a:schemeClr val="tx1"/>
              </a:solidFill>
              <a:latin typeface="Arial" panose="020B0604020202020204" pitchFamily="34" charset="0"/>
              <a:cs typeface="Arial" panose="020B0604020202020204" pitchFamily="34" charset="0"/>
            </a:endParaRPr>
          </a:p>
        </p:txBody>
      </p:sp>
      <p:pic>
        <p:nvPicPr>
          <p:cNvPr id="17" name="Graphic 16" descr="Badge 1 with solid fill">
            <a:extLst>
              <a:ext uri="{FF2B5EF4-FFF2-40B4-BE49-F238E27FC236}">
                <a16:creationId xmlns:a16="http://schemas.microsoft.com/office/drawing/2014/main" id="{41CDACAD-7267-6D45-48C1-B160A51DE9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0094" y="2040876"/>
            <a:ext cx="331103" cy="331103"/>
          </a:xfrm>
          <a:prstGeom prst="rect">
            <a:avLst/>
          </a:prstGeom>
        </p:spPr>
      </p:pic>
      <p:pic>
        <p:nvPicPr>
          <p:cNvPr id="18" name="Graphic 17" descr="Badge with solid fill">
            <a:extLst>
              <a:ext uri="{FF2B5EF4-FFF2-40B4-BE49-F238E27FC236}">
                <a16:creationId xmlns:a16="http://schemas.microsoft.com/office/drawing/2014/main" id="{6BE42899-7F74-7844-73C9-1B197F4FE63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42330" y="2040876"/>
            <a:ext cx="327600" cy="327600"/>
          </a:xfrm>
          <a:prstGeom prst="rect">
            <a:avLst/>
          </a:prstGeom>
        </p:spPr>
      </p:pic>
      <p:sp>
        <p:nvSpPr>
          <p:cNvPr id="22" name="Rectangle 21">
            <a:extLst>
              <a:ext uri="{FF2B5EF4-FFF2-40B4-BE49-F238E27FC236}">
                <a16:creationId xmlns:a16="http://schemas.microsoft.com/office/drawing/2014/main" id="{DCF4BC08-31C9-4F3B-CE3A-3AAD6E4D2F9E}"/>
              </a:ext>
            </a:extLst>
          </p:cNvPr>
          <p:cNvSpPr/>
          <p:nvPr/>
        </p:nvSpPr>
        <p:spPr>
          <a:xfrm>
            <a:off x="6092858" y="3956855"/>
            <a:ext cx="2608206" cy="131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a:p>
            <a:pPr algn="ctr"/>
            <a:r>
              <a:rPr lang="en-US" sz="1200" b="1">
                <a:solidFill>
                  <a:schemeClr val="accent4">
                    <a:lumMod val="50000"/>
                  </a:schemeClr>
                </a:solidFill>
                <a:latin typeface="Arial" panose="020B0604020202020204" pitchFamily="34" charset="0"/>
                <a:cs typeface="Arial" panose="020B0604020202020204" pitchFamily="34" charset="0"/>
              </a:rPr>
              <a:t>Research or consult experts</a:t>
            </a:r>
            <a:r>
              <a:rPr lang="en-US" sz="1200">
                <a:solidFill>
                  <a:schemeClr val="tx1"/>
                </a:solidFill>
                <a:latin typeface="Arial" panose="020B0604020202020204" pitchFamily="34" charset="0"/>
                <a:cs typeface="Arial" panose="020B0604020202020204" pitchFamily="34" charset="0"/>
              </a:rPr>
              <a:t> to determine which genetic indicators are valuable</a:t>
            </a:r>
            <a:endParaRPr lang="en-US" sz="1400">
              <a:solidFill>
                <a:schemeClr val="tx1"/>
              </a:solidFill>
              <a:latin typeface="Arial" panose="020B0604020202020204" pitchFamily="34" charset="0"/>
              <a:cs typeface="Arial" panose="020B0604020202020204" pitchFamily="34" charset="0"/>
            </a:endParaRPr>
          </a:p>
        </p:txBody>
      </p:sp>
      <p:pic>
        <p:nvPicPr>
          <p:cNvPr id="23" name="Graphic 22" descr="Badge 3 with solid fill">
            <a:extLst>
              <a:ext uri="{FF2B5EF4-FFF2-40B4-BE49-F238E27FC236}">
                <a16:creationId xmlns:a16="http://schemas.microsoft.com/office/drawing/2014/main" id="{AC50C674-1041-4383-765D-3C9FC8AED09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31409" y="4069960"/>
            <a:ext cx="331103" cy="331103"/>
          </a:xfrm>
          <a:prstGeom prst="rect">
            <a:avLst/>
          </a:prstGeom>
        </p:spPr>
      </p:pic>
      <p:cxnSp>
        <p:nvCxnSpPr>
          <p:cNvPr id="24" name="Straight Connector 23">
            <a:extLst>
              <a:ext uri="{FF2B5EF4-FFF2-40B4-BE49-F238E27FC236}">
                <a16:creationId xmlns:a16="http://schemas.microsoft.com/office/drawing/2014/main" id="{4754357F-BE38-CDF8-EB93-C72E85C8A2BE}"/>
              </a:ext>
            </a:extLst>
          </p:cNvPr>
          <p:cNvCxnSpPr>
            <a:cxnSpLocks/>
          </p:cNvCxnSpPr>
          <p:nvPr/>
        </p:nvCxnSpPr>
        <p:spPr>
          <a:xfrm>
            <a:off x="70158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5" name="Slide Number Placeholder 1">
            <a:extLst>
              <a:ext uri="{FF2B5EF4-FFF2-40B4-BE49-F238E27FC236}">
                <a16:creationId xmlns:a16="http://schemas.microsoft.com/office/drawing/2014/main" id="{2D76B213-9A6E-A227-9730-D67A4E6E0F93}"/>
              </a:ext>
            </a:extLst>
          </p:cNvPr>
          <p:cNvSpPr txBox="1">
            <a:spLocks/>
          </p:cNvSpPr>
          <p:nvPr/>
        </p:nvSpPr>
        <p:spPr>
          <a:xfrm>
            <a:off x="9389662" y="4041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Gerald</a:t>
            </a:r>
          </a:p>
        </p:txBody>
      </p:sp>
    </p:spTree>
    <p:extLst>
      <p:ext uri="{BB962C8B-B14F-4D97-AF65-F5344CB8AC3E}">
        <p14:creationId xmlns:p14="http://schemas.microsoft.com/office/powerpoint/2010/main" val="3948482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DBA95E-439F-FAC1-3DBB-B5799473B06E}"/>
              </a:ext>
            </a:extLst>
          </p:cNvPr>
          <p:cNvSpPr>
            <a:spLocks noGrp="1"/>
          </p:cNvSpPr>
          <p:nvPr>
            <p:ph type="sldNum" sz="quarter" idx="12"/>
          </p:nvPr>
        </p:nvSpPr>
        <p:spPr/>
        <p:txBody>
          <a:bodyPr/>
          <a:lstStyle/>
          <a:p>
            <a:fld id="{330EA680-D336-4FF7-8B7A-9848BB0A1C32}" type="slidenum">
              <a:rPr lang="en-GB" smtClean="0"/>
              <a:pPr/>
              <a:t>41</a:t>
            </a:fld>
            <a:endParaRPr lang="en-GB"/>
          </a:p>
        </p:txBody>
      </p:sp>
      <p:sp>
        <p:nvSpPr>
          <p:cNvPr id="3" name="TextBox 2">
            <a:extLst>
              <a:ext uri="{FF2B5EF4-FFF2-40B4-BE49-F238E27FC236}">
                <a16:creationId xmlns:a16="http://schemas.microsoft.com/office/drawing/2014/main" id="{956BA632-5AF8-AB4E-627A-5D2446D581CC}"/>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SG" sz="2400" b="1">
                <a:latin typeface="Avenir Next LT Pro" panose="020B0504020202020204" pitchFamily="34" charset="77"/>
                <a:cs typeface="Arial" panose="020B0604020202020204" pitchFamily="34" charset="0"/>
              </a:rPr>
              <a:t>Conclusion</a:t>
            </a:r>
            <a:endParaRPr lang="en-US" sz="2400" b="1">
              <a:latin typeface="Avenir Next LT Pro" panose="020B0504020202020204" pitchFamily="34" charset="77"/>
              <a:cs typeface="Arial" panose="020B0604020202020204" pitchFamily="34" charset="0"/>
            </a:endParaRPr>
          </a:p>
        </p:txBody>
      </p:sp>
      <p:grpSp>
        <p:nvGrpSpPr>
          <p:cNvPr id="5" name="Group 4">
            <a:extLst>
              <a:ext uri="{FF2B5EF4-FFF2-40B4-BE49-F238E27FC236}">
                <a16:creationId xmlns:a16="http://schemas.microsoft.com/office/drawing/2014/main" id="{BEAAB277-C4B7-5DA3-925F-49177F3E4BA4}"/>
              </a:ext>
            </a:extLst>
          </p:cNvPr>
          <p:cNvGrpSpPr/>
          <p:nvPr/>
        </p:nvGrpSpPr>
        <p:grpSpPr>
          <a:xfrm>
            <a:off x="2989541" y="1322690"/>
            <a:ext cx="1285569" cy="4600306"/>
            <a:chOff x="2966391" y="1040589"/>
            <a:chExt cx="1285569" cy="4600306"/>
          </a:xfrm>
        </p:grpSpPr>
        <p:sp>
          <p:nvSpPr>
            <p:cNvPr id="6" name="Rectangle 5">
              <a:extLst>
                <a:ext uri="{FF2B5EF4-FFF2-40B4-BE49-F238E27FC236}">
                  <a16:creationId xmlns:a16="http://schemas.microsoft.com/office/drawing/2014/main" id="{8A91D821-8389-B11C-4C70-B99635A101B9}"/>
                </a:ext>
              </a:extLst>
            </p:cNvPr>
            <p:cNvSpPr/>
            <p:nvPr/>
          </p:nvSpPr>
          <p:spPr>
            <a:xfrm>
              <a:off x="3033811" y="2549135"/>
              <a:ext cx="393919" cy="1932005"/>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riangle 51">
              <a:extLst>
                <a:ext uri="{FF2B5EF4-FFF2-40B4-BE49-F238E27FC236}">
                  <a16:creationId xmlns:a16="http://schemas.microsoft.com/office/drawing/2014/main" id="{233FE287-2339-4B98-8319-DA007384A090}"/>
                </a:ext>
              </a:extLst>
            </p:cNvPr>
            <p:cNvSpPr/>
            <p:nvPr/>
          </p:nvSpPr>
          <p:spPr>
            <a:xfrm rot="16200000">
              <a:off x="1353167" y="2660757"/>
              <a:ext cx="4518962" cy="1278625"/>
            </a:xfrm>
            <a:prstGeom prst="triangle">
              <a:avLst>
                <a:gd name="adj" fmla="val 66635"/>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5" name="Triangle 51">
              <a:extLst>
                <a:ext uri="{FF2B5EF4-FFF2-40B4-BE49-F238E27FC236}">
                  <a16:creationId xmlns:a16="http://schemas.microsoft.com/office/drawing/2014/main" id="{70F4C592-CAE5-DEC2-BB3E-F6FF9B69089C}"/>
                </a:ext>
              </a:extLst>
            </p:cNvPr>
            <p:cNvSpPr/>
            <p:nvPr/>
          </p:nvSpPr>
          <p:spPr>
            <a:xfrm rot="16200000">
              <a:off x="1346223" y="2742101"/>
              <a:ext cx="4518962" cy="1278625"/>
            </a:xfrm>
            <a:prstGeom prst="triangle">
              <a:avLst>
                <a:gd name="adj" fmla="val 30755"/>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grpSp>
      <p:sp>
        <p:nvSpPr>
          <p:cNvPr id="16" name="Rectangle 15">
            <a:extLst>
              <a:ext uri="{FF2B5EF4-FFF2-40B4-BE49-F238E27FC236}">
                <a16:creationId xmlns:a16="http://schemas.microsoft.com/office/drawing/2014/main" id="{0073B538-4FCC-3B1C-DB33-2E03130D3582}"/>
              </a:ext>
            </a:extLst>
          </p:cNvPr>
          <p:cNvSpPr/>
          <p:nvPr/>
        </p:nvSpPr>
        <p:spPr>
          <a:xfrm>
            <a:off x="651221" y="959244"/>
            <a:ext cx="2608206" cy="69194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Arial"/>
                <a:cs typeface="Arial"/>
              </a:rPr>
              <a:t>Stages</a:t>
            </a:r>
            <a:endParaRPr lang="en-US" b="1" dirty="0">
              <a:solidFill>
                <a:schemeClr val="bg1"/>
              </a:solidFill>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E295DCD0-AF7C-A7CC-B996-D193EFADC5D6}"/>
              </a:ext>
            </a:extLst>
          </p:cNvPr>
          <p:cNvGrpSpPr/>
          <p:nvPr/>
        </p:nvGrpSpPr>
        <p:grpSpPr>
          <a:xfrm>
            <a:off x="488418" y="1779393"/>
            <a:ext cx="2773759" cy="1758305"/>
            <a:chOff x="488418" y="1652069"/>
            <a:chExt cx="2773759" cy="1758305"/>
          </a:xfrm>
        </p:grpSpPr>
        <p:sp>
          <p:nvSpPr>
            <p:cNvPr id="18" name="Rectangle 17">
              <a:extLst>
                <a:ext uri="{FF2B5EF4-FFF2-40B4-BE49-F238E27FC236}">
                  <a16:creationId xmlns:a16="http://schemas.microsoft.com/office/drawing/2014/main" id="{112A2002-FE40-1C35-DDD1-66F094D039C6}"/>
                </a:ext>
              </a:extLst>
            </p:cNvPr>
            <p:cNvSpPr/>
            <p:nvPr/>
          </p:nvSpPr>
          <p:spPr>
            <a:xfrm>
              <a:off x="653971" y="1817027"/>
              <a:ext cx="2608206" cy="15933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venir Next LT Pro" panose="020B0504020202020204" pitchFamily="34" charset="77"/>
                  <a:cs typeface="Arial"/>
                </a:rPr>
                <a:t>Stage 1 </a:t>
              </a:r>
            </a:p>
            <a:p>
              <a:pPr algn="ctr"/>
              <a:endParaRPr lang="en-US" sz="800" dirty="0">
                <a:solidFill>
                  <a:schemeClr val="tx1"/>
                </a:solidFill>
                <a:latin typeface="Avenir Next LT Pro" panose="020B0504020202020204" pitchFamily="34" charset="77"/>
              </a:endParaRPr>
            </a:p>
            <a:p>
              <a:pPr algn="ctr"/>
              <a:r>
                <a:rPr lang="en-GB" sz="1200" b="1" dirty="0">
                  <a:solidFill>
                    <a:srgbClr val="EC6C04"/>
                  </a:solidFill>
                  <a:effectLst/>
                  <a:latin typeface="Avenir Next LT Pro" panose="020B0504020202020204" pitchFamily="34" charset="77"/>
                  <a:ea typeface="SimSun" panose="02010600030101010101" pitchFamily="2" charset="-122"/>
                </a:rPr>
                <a:t>I</a:t>
              </a:r>
              <a:r>
                <a:rPr lang="en-GB" sz="1200" b="1" dirty="0">
                  <a:solidFill>
                    <a:srgbClr val="EC6C04"/>
                  </a:solidFill>
                  <a:latin typeface="Avenir Next LT Pro" panose="020B0504020202020204" pitchFamily="34" charset="77"/>
                  <a:ea typeface="SimSun" panose="02010600030101010101" pitchFamily="2" charset="-122"/>
                </a:rPr>
                <a:t>ndividual Empowerment </a:t>
              </a:r>
            </a:p>
            <a:p>
              <a:pPr algn="ctr"/>
              <a:r>
                <a:rPr lang="en-SG" sz="1400" dirty="0">
                  <a:solidFill>
                    <a:schemeClr val="tx1"/>
                  </a:solidFill>
                  <a:latin typeface="Avenir Next LT Pro" panose="020B0504020202020204" pitchFamily="34" charset="77"/>
                </a:rPr>
                <a:t>Convenient self-predicting &amp; monitoring tool</a:t>
              </a:r>
              <a:endParaRPr lang="en-US" sz="1400" dirty="0">
                <a:solidFill>
                  <a:schemeClr val="tx1"/>
                </a:solidFill>
                <a:latin typeface="Avenir Next LT Pro" panose="020B0504020202020204" pitchFamily="34" charset="77"/>
                <a:cs typeface="Arial" panose="020B0604020202020204" pitchFamily="34" charset="0"/>
              </a:endParaRPr>
            </a:p>
          </p:txBody>
        </p:sp>
        <p:pic>
          <p:nvPicPr>
            <p:cNvPr id="19" name="Graphic 18" descr="Badge 1 with solid fill">
              <a:extLst>
                <a:ext uri="{FF2B5EF4-FFF2-40B4-BE49-F238E27FC236}">
                  <a16:creationId xmlns:a16="http://schemas.microsoft.com/office/drawing/2014/main" id="{8A13CCCD-277D-F344-F310-AEC2FC4E518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8418" y="1652069"/>
              <a:ext cx="331103" cy="331103"/>
            </a:xfrm>
            <a:prstGeom prst="rect">
              <a:avLst/>
            </a:prstGeom>
          </p:spPr>
        </p:pic>
      </p:grpSp>
      <p:grpSp>
        <p:nvGrpSpPr>
          <p:cNvPr id="20" name="Group 19">
            <a:extLst>
              <a:ext uri="{FF2B5EF4-FFF2-40B4-BE49-F238E27FC236}">
                <a16:creationId xmlns:a16="http://schemas.microsoft.com/office/drawing/2014/main" id="{B2675351-8ED9-164E-B80D-E197EC2866AB}"/>
              </a:ext>
            </a:extLst>
          </p:cNvPr>
          <p:cNvGrpSpPr/>
          <p:nvPr/>
        </p:nvGrpSpPr>
        <p:grpSpPr>
          <a:xfrm>
            <a:off x="491921" y="3575197"/>
            <a:ext cx="2770256" cy="2083635"/>
            <a:chOff x="491921" y="3575197"/>
            <a:chExt cx="2770256" cy="2083635"/>
          </a:xfrm>
        </p:grpSpPr>
        <p:sp>
          <p:nvSpPr>
            <p:cNvPr id="21" name="Rectangle 20">
              <a:extLst>
                <a:ext uri="{FF2B5EF4-FFF2-40B4-BE49-F238E27FC236}">
                  <a16:creationId xmlns:a16="http://schemas.microsoft.com/office/drawing/2014/main" id="{AF08DCCB-1BE5-3F07-ADFE-62A63A94B265}"/>
                </a:ext>
              </a:extLst>
            </p:cNvPr>
            <p:cNvSpPr/>
            <p:nvPr/>
          </p:nvSpPr>
          <p:spPr>
            <a:xfrm>
              <a:off x="653971" y="3726828"/>
              <a:ext cx="2608206" cy="1932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Avenir Next LT Pro" panose="020B0504020202020204" pitchFamily="34" charset="77"/>
                  <a:cs typeface="Arial"/>
                </a:rPr>
                <a:t>Stage 2 </a:t>
              </a:r>
            </a:p>
            <a:p>
              <a:pPr algn="ctr"/>
              <a:endParaRPr lang="en-US" sz="900" dirty="0">
                <a:solidFill>
                  <a:schemeClr val="tx1"/>
                </a:solidFill>
                <a:latin typeface="Avenir Next LT Pro" panose="020B0504020202020204" pitchFamily="34" charset="77"/>
              </a:endParaRPr>
            </a:p>
            <a:p>
              <a:pPr algn="ctr"/>
              <a:r>
                <a:rPr lang="en-GB" sz="1200" b="1" dirty="0">
                  <a:solidFill>
                    <a:srgbClr val="EC6C04"/>
                  </a:solidFill>
                  <a:effectLst/>
                  <a:latin typeface="Avenir Next LT Pro" panose="020B0504020202020204" pitchFamily="34" charset="77"/>
                  <a:ea typeface="SimSun" panose="02010600030101010101" pitchFamily="2" charset="-122"/>
                </a:rPr>
                <a:t>Prediction </a:t>
              </a:r>
              <a:r>
                <a:rPr lang="en-GB" sz="1200" b="1" dirty="0">
                  <a:solidFill>
                    <a:srgbClr val="EC6C04"/>
                  </a:solidFill>
                  <a:latin typeface="Avenir Next LT Pro" panose="020B0504020202020204" pitchFamily="34" charset="77"/>
                  <a:ea typeface="SimSun" panose="02010600030101010101" pitchFamily="2" charset="-122"/>
                </a:rPr>
                <a:t>@</a:t>
              </a:r>
              <a:r>
                <a:rPr lang="en-GB" sz="1200" b="1" dirty="0">
                  <a:solidFill>
                    <a:srgbClr val="EC6C04"/>
                  </a:solidFill>
                  <a:effectLst/>
                  <a:latin typeface="Avenir Next LT Pro" panose="020B0504020202020204" pitchFamily="34" charset="77"/>
                  <a:ea typeface="SimSun" panose="02010600030101010101" pitchFamily="2" charset="-122"/>
                </a:rPr>
                <a:t> Primary Care </a:t>
              </a:r>
            </a:p>
            <a:p>
              <a:pPr algn="ctr"/>
              <a:r>
                <a:rPr lang="en-GB" sz="1400" dirty="0">
                  <a:solidFill>
                    <a:schemeClr val="tx1"/>
                  </a:solidFill>
                  <a:latin typeface="Avenir Next LT Pro" panose="020B0504020202020204" pitchFamily="34" charset="77"/>
                </a:rPr>
                <a:t>A decision support tool for physicians to make decisions based on analytics result</a:t>
              </a:r>
            </a:p>
          </p:txBody>
        </p:sp>
        <p:pic>
          <p:nvPicPr>
            <p:cNvPr id="22" name="Graphic 21" descr="Badge with solid fill">
              <a:extLst>
                <a:ext uri="{FF2B5EF4-FFF2-40B4-BE49-F238E27FC236}">
                  <a16:creationId xmlns:a16="http://schemas.microsoft.com/office/drawing/2014/main" id="{8D54DB6C-BEBA-2CA9-492B-0EB5C1B0A92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1921" y="3575197"/>
              <a:ext cx="327600" cy="327600"/>
            </a:xfrm>
            <a:prstGeom prst="rect">
              <a:avLst/>
            </a:prstGeom>
          </p:spPr>
        </p:pic>
      </p:grpSp>
      <p:sp>
        <p:nvSpPr>
          <p:cNvPr id="35" name="TextBox 34">
            <a:extLst>
              <a:ext uri="{FF2B5EF4-FFF2-40B4-BE49-F238E27FC236}">
                <a16:creationId xmlns:a16="http://schemas.microsoft.com/office/drawing/2014/main" id="{D7363DB4-0659-7556-E55C-81FE76F82CA2}"/>
              </a:ext>
            </a:extLst>
          </p:cNvPr>
          <p:cNvSpPr txBox="1"/>
          <p:nvPr/>
        </p:nvSpPr>
        <p:spPr>
          <a:xfrm>
            <a:off x="5513287" y="1351863"/>
            <a:ext cx="4602986" cy="646331"/>
          </a:xfrm>
          <a:prstGeom prst="rect">
            <a:avLst/>
          </a:prstGeom>
          <a:noFill/>
        </p:spPr>
        <p:txBody>
          <a:bodyPr wrap="square" rtlCol="0">
            <a:spAutoFit/>
          </a:bodyPr>
          <a:lstStyle/>
          <a:p>
            <a:r>
              <a:rPr lang="en-SG" dirty="0">
                <a:solidFill>
                  <a:schemeClr val="accent1">
                    <a:lumMod val="50000"/>
                  </a:schemeClr>
                </a:solidFill>
                <a:latin typeface="Avenir Next LT Pro" panose="020B0504020202020204" pitchFamily="34" charset="77"/>
              </a:rPr>
              <a:t>Increase involvement of individuals and primary care sector</a:t>
            </a:r>
          </a:p>
        </p:txBody>
      </p:sp>
      <p:sp>
        <p:nvSpPr>
          <p:cNvPr id="36" name="TextBox 35">
            <a:extLst>
              <a:ext uri="{FF2B5EF4-FFF2-40B4-BE49-F238E27FC236}">
                <a16:creationId xmlns:a16="http://schemas.microsoft.com/office/drawing/2014/main" id="{53A1A3CA-770C-0F25-D636-F624DDF644FE}"/>
              </a:ext>
            </a:extLst>
          </p:cNvPr>
          <p:cNvSpPr txBox="1"/>
          <p:nvPr/>
        </p:nvSpPr>
        <p:spPr>
          <a:xfrm>
            <a:off x="5513286" y="3078523"/>
            <a:ext cx="5768503" cy="923330"/>
          </a:xfrm>
          <a:prstGeom prst="rect">
            <a:avLst/>
          </a:prstGeom>
          <a:noFill/>
        </p:spPr>
        <p:txBody>
          <a:bodyPr wrap="square" rtlCol="0">
            <a:spAutoFit/>
          </a:bodyPr>
          <a:lstStyle/>
          <a:p>
            <a:r>
              <a:rPr lang="en-SG" dirty="0">
                <a:solidFill>
                  <a:schemeClr val="accent1">
                    <a:lumMod val="50000"/>
                  </a:schemeClr>
                </a:solidFill>
                <a:latin typeface="Avenir Next LT Pro" panose="020B0504020202020204" pitchFamily="34" charset="77"/>
              </a:rPr>
              <a:t>Reduce life-threatening impacts of Heart Disease through early detection, timely intervention and optimal treatment</a:t>
            </a:r>
          </a:p>
        </p:txBody>
      </p:sp>
      <p:sp>
        <p:nvSpPr>
          <p:cNvPr id="37" name="TextBox 36">
            <a:extLst>
              <a:ext uri="{FF2B5EF4-FFF2-40B4-BE49-F238E27FC236}">
                <a16:creationId xmlns:a16="http://schemas.microsoft.com/office/drawing/2014/main" id="{38E1E2EE-CFC6-263C-87E9-0CFF6BBA3DCB}"/>
              </a:ext>
            </a:extLst>
          </p:cNvPr>
          <p:cNvSpPr txBox="1"/>
          <p:nvPr/>
        </p:nvSpPr>
        <p:spPr>
          <a:xfrm>
            <a:off x="5513286" y="4805183"/>
            <a:ext cx="6186793" cy="646331"/>
          </a:xfrm>
          <a:prstGeom prst="rect">
            <a:avLst/>
          </a:prstGeom>
          <a:noFill/>
        </p:spPr>
        <p:txBody>
          <a:bodyPr wrap="square" rtlCol="0">
            <a:spAutoFit/>
          </a:bodyPr>
          <a:lstStyle/>
          <a:p>
            <a:r>
              <a:rPr lang="en-SG" dirty="0">
                <a:solidFill>
                  <a:schemeClr val="accent1">
                    <a:lumMod val="50000"/>
                  </a:schemeClr>
                </a:solidFill>
                <a:latin typeface="Avenir Next LT Pro" panose="020B0504020202020204" pitchFamily="34" charset="77"/>
              </a:rPr>
              <a:t>Shift the focus from post-diagnosis treatment to prevention</a:t>
            </a:r>
          </a:p>
        </p:txBody>
      </p:sp>
      <p:cxnSp>
        <p:nvCxnSpPr>
          <p:cNvPr id="38" name="Straight Connector 37">
            <a:extLst>
              <a:ext uri="{FF2B5EF4-FFF2-40B4-BE49-F238E27FC236}">
                <a16:creationId xmlns:a16="http://schemas.microsoft.com/office/drawing/2014/main" id="{5DFE0FB9-FBF6-B643-CE96-7B37F7279725}"/>
              </a:ext>
            </a:extLst>
          </p:cNvPr>
          <p:cNvCxnSpPr>
            <a:cxnSpLocks/>
          </p:cNvCxnSpPr>
          <p:nvPr/>
        </p:nvCxnSpPr>
        <p:spPr>
          <a:xfrm>
            <a:off x="9759020" y="6533946"/>
            <a:ext cx="2183262"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217F1D68-EF96-9DBC-01B6-DA1FA80BF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2079" y="4859030"/>
            <a:ext cx="538636" cy="538636"/>
          </a:xfrm>
          <a:prstGeom prst="rect">
            <a:avLst/>
          </a:prstGeom>
        </p:spPr>
      </p:pic>
      <p:pic>
        <p:nvPicPr>
          <p:cNvPr id="42" name="Picture 41">
            <a:extLst>
              <a:ext uri="{FF2B5EF4-FFF2-40B4-BE49-F238E27FC236}">
                <a16:creationId xmlns:a16="http://schemas.microsoft.com/office/drawing/2014/main" id="{5CE4BAE1-8ACA-DE74-F780-5235AD1CE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2079" y="3132298"/>
            <a:ext cx="538636" cy="538636"/>
          </a:xfrm>
          <a:prstGeom prst="rect">
            <a:avLst/>
          </a:prstGeom>
        </p:spPr>
      </p:pic>
      <p:pic>
        <p:nvPicPr>
          <p:cNvPr id="44" name="Picture 43">
            <a:extLst>
              <a:ext uri="{FF2B5EF4-FFF2-40B4-BE49-F238E27FC236}">
                <a16:creationId xmlns:a16="http://schemas.microsoft.com/office/drawing/2014/main" id="{AB377799-F054-B06E-203F-75D972E438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4986" y="1349426"/>
            <a:ext cx="625729" cy="625729"/>
          </a:xfrm>
          <a:prstGeom prst="rect">
            <a:avLst/>
          </a:prstGeom>
        </p:spPr>
      </p:pic>
      <p:sp>
        <p:nvSpPr>
          <p:cNvPr id="4" name="Slide Number Placeholder 1">
            <a:extLst>
              <a:ext uri="{FF2B5EF4-FFF2-40B4-BE49-F238E27FC236}">
                <a16:creationId xmlns:a16="http://schemas.microsoft.com/office/drawing/2014/main" id="{DB0628AE-7689-0EAA-244B-EC730C73C889}"/>
              </a:ext>
            </a:extLst>
          </p:cNvPr>
          <p:cNvSpPr txBox="1">
            <a:spLocks/>
          </p:cNvSpPr>
          <p:nvPr/>
        </p:nvSpPr>
        <p:spPr>
          <a:xfrm>
            <a:off x="9389662" y="4041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Gerald</a:t>
            </a:r>
          </a:p>
        </p:txBody>
      </p:sp>
    </p:spTree>
    <p:extLst>
      <p:ext uri="{BB962C8B-B14F-4D97-AF65-F5344CB8AC3E}">
        <p14:creationId xmlns:p14="http://schemas.microsoft.com/office/powerpoint/2010/main" val="2965561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5" grpId="0"/>
      <p:bldP spid="36"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4991EB-E379-5E50-6D5D-8943288D7A4F}"/>
              </a:ext>
            </a:extLst>
          </p:cNvPr>
          <p:cNvSpPr>
            <a:spLocks noGrp="1"/>
          </p:cNvSpPr>
          <p:nvPr>
            <p:ph type="sldNum" sz="quarter" idx="12"/>
          </p:nvPr>
        </p:nvSpPr>
        <p:spPr/>
        <p:txBody>
          <a:bodyPr/>
          <a:lstStyle/>
          <a:p>
            <a:fld id="{330EA680-D336-4FF7-8B7A-9848BB0A1C32}" type="slidenum">
              <a:rPr lang="en-GB" smtClean="0"/>
              <a:pPr/>
              <a:t>42</a:t>
            </a:fld>
            <a:endParaRPr lang="en-GB"/>
          </a:p>
        </p:txBody>
      </p:sp>
      <p:pic>
        <p:nvPicPr>
          <p:cNvPr id="105" name="Picture 104">
            <a:extLst>
              <a:ext uri="{FF2B5EF4-FFF2-40B4-BE49-F238E27FC236}">
                <a16:creationId xmlns:a16="http://schemas.microsoft.com/office/drawing/2014/main" id="{98EAF708-B1CF-088B-9FC0-A97AB43D7AB4}"/>
              </a:ext>
            </a:extLst>
          </p:cNvPr>
          <p:cNvPicPr>
            <a:picLocks noChangeAspect="1"/>
          </p:cNvPicPr>
          <p:nvPr/>
        </p:nvPicPr>
        <p:blipFill>
          <a:blip r:embed="rId2"/>
          <a:stretch>
            <a:fillRect/>
          </a:stretch>
        </p:blipFill>
        <p:spPr>
          <a:xfrm>
            <a:off x="6896100" y="615950"/>
            <a:ext cx="5295900" cy="5626100"/>
          </a:xfrm>
          <a:prstGeom prst="rect">
            <a:avLst/>
          </a:prstGeom>
        </p:spPr>
      </p:pic>
      <p:sp>
        <p:nvSpPr>
          <p:cNvPr id="106" name="Google Shape;2423;p95">
            <a:extLst>
              <a:ext uri="{FF2B5EF4-FFF2-40B4-BE49-F238E27FC236}">
                <a16:creationId xmlns:a16="http://schemas.microsoft.com/office/drawing/2014/main" id="{17096E9D-2D10-AC16-C7E2-886C986ED334}"/>
              </a:ext>
            </a:extLst>
          </p:cNvPr>
          <p:cNvSpPr txBox="1">
            <a:spLocks/>
          </p:cNvSpPr>
          <p:nvPr/>
        </p:nvSpPr>
        <p:spPr>
          <a:xfrm>
            <a:off x="800101" y="2913926"/>
            <a:ext cx="4837615" cy="1030147"/>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a:lstStyle>
          <a:p>
            <a:pPr>
              <a:spcBef>
                <a:spcPts val="0"/>
              </a:spcBef>
            </a:pPr>
            <a:r>
              <a:rPr lang="en-SG" b="1" dirty="0">
                <a:solidFill>
                  <a:srgbClr val="2D2D82"/>
                </a:solidFill>
              </a:rPr>
              <a:t>THANKS!</a:t>
            </a:r>
          </a:p>
        </p:txBody>
      </p:sp>
      <p:sp>
        <p:nvSpPr>
          <p:cNvPr id="107" name="Rectangle 106">
            <a:extLst>
              <a:ext uri="{FF2B5EF4-FFF2-40B4-BE49-F238E27FC236}">
                <a16:creationId xmlns:a16="http://schemas.microsoft.com/office/drawing/2014/main" id="{78CF0AB8-BC0C-7D7F-A136-3A61C554AAE9}"/>
              </a:ext>
            </a:extLst>
          </p:cNvPr>
          <p:cNvSpPr/>
          <p:nvPr/>
        </p:nvSpPr>
        <p:spPr>
          <a:xfrm>
            <a:off x="800101" y="4554639"/>
            <a:ext cx="5295899" cy="932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sz="1600" dirty="0">
                <a:solidFill>
                  <a:schemeClr val="tx1"/>
                </a:solidFill>
              </a:rPr>
              <a:t>Email: </a:t>
            </a:r>
            <a:r>
              <a:rPr lang="en-US" sz="1600" dirty="0">
                <a:solidFill>
                  <a:schemeClr val="tx1"/>
                </a:solidFill>
                <a:hlinkClick r:id="rId3"/>
              </a:rPr>
              <a:t>Jlei002@e.ntu.edu.sg</a:t>
            </a: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GitHub: </a:t>
            </a:r>
            <a:r>
              <a:rPr lang="en-US" sz="1600">
                <a:solidFill>
                  <a:schemeClr val="tx1"/>
                </a:solidFill>
                <a:hlinkClick r:id="rId4"/>
              </a:rPr>
              <a:t>https://github.com/xJQx/bc2406-project</a:t>
            </a:r>
            <a:r>
              <a:rPr lang="en-US" sz="1600">
                <a:solidFill>
                  <a:schemeClr val="tx1"/>
                </a:solidFill>
              </a:rPr>
              <a:t> </a:t>
            </a:r>
            <a:endParaRPr lang="en-US" sz="1600" dirty="0">
              <a:solidFill>
                <a:schemeClr val="tx1"/>
              </a:solidFill>
            </a:endParaRPr>
          </a:p>
        </p:txBody>
      </p:sp>
      <p:sp>
        <p:nvSpPr>
          <p:cNvPr id="108" name="TextBox 107">
            <a:extLst>
              <a:ext uri="{FF2B5EF4-FFF2-40B4-BE49-F238E27FC236}">
                <a16:creationId xmlns:a16="http://schemas.microsoft.com/office/drawing/2014/main" id="{1D1E0481-DA4E-B201-8CD1-1CA2B4994452}"/>
              </a:ext>
            </a:extLst>
          </p:cNvPr>
          <p:cNvSpPr txBox="1"/>
          <p:nvPr/>
        </p:nvSpPr>
        <p:spPr>
          <a:xfrm>
            <a:off x="399367" y="224454"/>
            <a:ext cx="10020300" cy="461665"/>
          </a:xfrm>
          <a:prstGeom prst="rect">
            <a:avLst/>
          </a:prstGeom>
          <a:noFill/>
        </p:spPr>
        <p:txBody>
          <a:bodyPr wrap="square" lIns="91440" tIns="45720" rIns="91440" bIns="45720" rtlCol="0" anchor="t">
            <a:spAutoFit/>
          </a:bodyPr>
          <a:lstStyle/>
          <a:p>
            <a:r>
              <a:rPr lang="en-SG" sz="2400" b="1">
                <a:latin typeface="Avenir Next LT Pro" panose="020B0504020202020204" pitchFamily="34" charset="77"/>
                <a:cs typeface="Arial" panose="020B0604020202020204" pitchFamily="34" charset="0"/>
              </a:rPr>
              <a:t>Conclusion</a:t>
            </a:r>
            <a:endParaRPr lang="en-US" sz="2400" b="1">
              <a:latin typeface="Avenir Next LT Pro" panose="020B0504020202020204" pitchFamily="34" charset="77"/>
              <a:cs typeface="Arial" panose="020B0604020202020204" pitchFamily="34" charset="0"/>
            </a:endParaRPr>
          </a:p>
        </p:txBody>
      </p:sp>
      <p:sp>
        <p:nvSpPr>
          <p:cNvPr id="110" name="TextBox 109">
            <a:extLst>
              <a:ext uri="{FF2B5EF4-FFF2-40B4-BE49-F238E27FC236}">
                <a16:creationId xmlns:a16="http://schemas.microsoft.com/office/drawing/2014/main" id="{DA51DE03-070B-E7F9-3629-78A283886D9A}"/>
              </a:ext>
            </a:extLst>
          </p:cNvPr>
          <p:cNvSpPr txBox="1"/>
          <p:nvPr/>
        </p:nvSpPr>
        <p:spPr>
          <a:xfrm>
            <a:off x="800101" y="4034365"/>
            <a:ext cx="6568632" cy="369332"/>
          </a:xfrm>
          <a:prstGeom prst="rect">
            <a:avLst/>
          </a:prstGeom>
          <a:noFill/>
        </p:spPr>
        <p:txBody>
          <a:bodyPr wrap="square">
            <a:spAutoFit/>
          </a:bodyPr>
          <a:lstStyle/>
          <a:p>
            <a:r>
              <a:rPr lang="en-SG" sz="1800" dirty="0">
                <a:latin typeface="Avenir Next LT Pro" panose="020B0504020202020204" pitchFamily="34" charset="77"/>
              </a:rPr>
              <a:t>If you have any question, feel free to contact us at:</a:t>
            </a:r>
          </a:p>
        </p:txBody>
      </p:sp>
      <p:pic>
        <p:nvPicPr>
          <p:cNvPr id="111" name="Picture 110" descr="Logo&#10;&#10;Description automatically generated">
            <a:extLst>
              <a:ext uri="{FF2B5EF4-FFF2-40B4-BE49-F238E27FC236}">
                <a16:creationId xmlns:a16="http://schemas.microsoft.com/office/drawing/2014/main" id="{B3656317-FC63-C555-35E5-F1DFEF1DB2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1" y="1465848"/>
            <a:ext cx="1174790" cy="999559"/>
          </a:xfrm>
          <a:prstGeom prst="rect">
            <a:avLst/>
          </a:prstGeom>
        </p:spPr>
      </p:pic>
    </p:spTree>
    <p:extLst>
      <p:ext uri="{BB962C8B-B14F-4D97-AF65-F5344CB8AC3E}">
        <p14:creationId xmlns:p14="http://schemas.microsoft.com/office/powerpoint/2010/main" val="397543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99B3E-DC01-F049-B3A4-92928909ED1F}"/>
              </a:ext>
            </a:extLst>
          </p:cNvPr>
          <p:cNvSpPr>
            <a:spLocks noGrp="1"/>
          </p:cNvSpPr>
          <p:nvPr>
            <p:ph type="sldNum" sz="quarter" idx="12"/>
          </p:nvPr>
        </p:nvSpPr>
        <p:spPr/>
        <p:txBody>
          <a:bodyPr/>
          <a:lstStyle/>
          <a:p>
            <a:fld id="{330EA680-D336-4FF7-8B7A-9848BB0A1C32}" type="slidenum">
              <a:rPr lang="en-GB" smtClean="0"/>
              <a:pPr/>
              <a:t>43</a:t>
            </a:fld>
            <a:endParaRPr lang="en-GB"/>
          </a:p>
        </p:txBody>
      </p:sp>
      <p:sp>
        <p:nvSpPr>
          <p:cNvPr id="3" name="Rectangle 2">
            <a:extLst>
              <a:ext uri="{FF2B5EF4-FFF2-40B4-BE49-F238E27FC236}">
                <a16:creationId xmlns:a16="http://schemas.microsoft.com/office/drawing/2014/main" id="{204E73E3-F21F-D741-AD56-2025D4A9E633}"/>
              </a:ext>
            </a:extLst>
          </p:cNvPr>
          <p:cNvSpPr/>
          <p:nvPr/>
        </p:nvSpPr>
        <p:spPr>
          <a:xfrm>
            <a:off x="132577" y="143641"/>
            <a:ext cx="182734" cy="579072"/>
          </a:xfrm>
          <a:prstGeom prst="rect">
            <a:avLst/>
          </a:prstGeom>
          <a:solidFill>
            <a:srgbClr val="2D2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5" name="TextBox 4">
            <a:extLst>
              <a:ext uri="{FF2B5EF4-FFF2-40B4-BE49-F238E27FC236}">
                <a16:creationId xmlns:a16="http://schemas.microsoft.com/office/drawing/2014/main" id="{4AE3B9BB-6F43-154D-98C0-B67C2F390FB8}"/>
              </a:ext>
            </a:extLst>
          </p:cNvPr>
          <p:cNvSpPr txBox="1"/>
          <p:nvPr/>
        </p:nvSpPr>
        <p:spPr>
          <a:xfrm>
            <a:off x="379412" y="101970"/>
            <a:ext cx="11409466" cy="400110"/>
          </a:xfrm>
          <a:prstGeom prst="rect">
            <a:avLst/>
          </a:prstGeom>
          <a:noFill/>
        </p:spPr>
        <p:txBody>
          <a:bodyPr wrap="square" lIns="91440" tIns="45720" rIns="91440" bIns="45720" rtlCol="0" anchor="t">
            <a:spAutoFit/>
          </a:bodyPr>
          <a:lstStyle/>
          <a:p>
            <a:r>
              <a:rPr lang="en-SG" sz="2000" b="1">
                <a:latin typeface="Arial"/>
              </a:rPr>
              <a:t>References</a:t>
            </a:r>
            <a:endParaRPr lang="en-US" sz="2000"/>
          </a:p>
        </p:txBody>
      </p:sp>
      <p:sp>
        <p:nvSpPr>
          <p:cNvPr id="6" name="Rectangle 5">
            <a:extLst>
              <a:ext uri="{FF2B5EF4-FFF2-40B4-BE49-F238E27FC236}">
                <a16:creationId xmlns:a16="http://schemas.microsoft.com/office/drawing/2014/main" id="{2961A38E-7CEF-9445-B8EA-DA09F5BFCAEF}"/>
              </a:ext>
            </a:extLst>
          </p:cNvPr>
          <p:cNvSpPr/>
          <p:nvPr/>
        </p:nvSpPr>
        <p:spPr>
          <a:xfrm>
            <a:off x="403122" y="502080"/>
            <a:ext cx="11788878" cy="6513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i="1" dirty="0">
              <a:solidFill>
                <a:schemeClr val="tx1"/>
              </a:solidFill>
              <a:latin typeface="Arial" panose="020B0604020202020204" pitchFamily="34" charset="0"/>
              <a:cs typeface="Arial" panose="020B0604020202020204" pitchFamily="34" charset="0"/>
            </a:endParaRPr>
          </a:p>
          <a:p>
            <a:r>
              <a:rPr lang="en-US" i="1" dirty="0" err="1">
                <a:solidFill>
                  <a:schemeClr val="tx1"/>
                </a:solidFill>
                <a:latin typeface="Arial" panose="020B0604020202020204" pitchFamily="34" charset="0"/>
                <a:cs typeface="Arial" panose="020B0604020202020204" pitchFamily="34" charset="0"/>
              </a:rPr>
              <a:t>Carauna</a:t>
            </a:r>
            <a:r>
              <a:rPr lang="en-US" i="1" dirty="0">
                <a:solidFill>
                  <a:schemeClr val="tx1"/>
                </a:solidFill>
                <a:latin typeface="Arial" panose="020B0604020202020204" pitchFamily="34" charset="0"/>
                <a:cs typeface="Arial" panose="020B0604020202020204" pitchFamily="34" charset="0"/>
              </a:rPr>
              <a:t>, C. (2018 , December 14). </a:t>
            </a:r>
            <a:r>
              <a:rPr lang="en-US" i="1" dirty="0" err="1">
                <a:solidFill>
                  <a:schemeClr val="tx1"/>
                </a:solidFill>
                <a:latin typeface="Arial" panose="020B0604020202020204" pitchFamily="34" charset="0"/>
                <a:cs typeface="Arial" panose="020B0604020202020204" pitchFamily="34" charset="0"/>
              </a:rPr>
              <a:t>SciDev.Net</a:t>
            </a:r>
            <a:r>
              <a:rPr lang="en-US" i="1" dirty="0">
                <a:solidFill>
                  <a:schemeClr val="tx1"/>
                </a:solidFill>
                <a:latin typeface="Arial" panose="020B0604020202020204" pitchFamily="34" charset="0"/>
                <a:cs typeface="Arial" panose="020B0604020202020204" pitchFamily="34" charset="0"/>
              </a:rPr>
              <a:t>. Retrieved from Lifestyle diseases swamp Asia’s healthcare </a:t>
            </a:r>
            <a:r>
              <a:rPr lang="en-US" i="1">
                <a:solidFill>
                  <a:schemeClr val="tx1"/>
                </a:solidFill>
                <a:latin typeface="Arial" panose="020B0604020202020204" pitchFamily="34" charset="0"/>
                <a:cs typeface="Arial" panose="020B0604020202020204" pitchFamily="34" charset="0"/>
              </a:rPr>
              <a:t>	</a:t>
            </a:r>
            <a:r>
              <a:rPr lang="en-US" i="1" dirty="0">
                <a:solidFill>
                  <a:schemeClr val="tx1"/>
                </a:solidFill>
                <a:latin typeface="Arial" panose="020B0604020202020204" pitchFamily="34" charset="0"/>
                <a:cs typeface="Arial" panose="020B0604020202020204" pitchFamily="34" charset="0"/>
              </a:rPr>
              <a:t>systems : https://</a:t>
            </a:r>
            <a:r>
              <a:rPr lang="en-US" i="1" dirty="0" err="1">
                <a:solidFill>
                  <a:schemeClr val="tx1"/>
                </a:solidFill>
                <a:latin typeface="Arial" panose="020B0604020202020204" pitchFamily="34" charset="0"/>
                <a:cs typeface="Arial" panose="020B0604020202020204" pitchFamily="34" charset="0"/>
              </a:rPr>
              <a:t>www.scidev.net</a:t>
            </a:r>
            <a:r>
              <a:rPr lang="en-US" i="1" dirty="0">
                <a:solidFill>
                  <a:schemeClr val="tx1"/>
                </a:solidFill>
                <a:latin typeface="Arial" panose="020B0604020202020204" pitchFamily="34" charset="0"/>
                <a:cs typeface="Arial" panose="020B0604020202020204" pitchFamily="34" charset="0"/>
              </a:rPr>
              <a:t>/</a:t>
            </a:r>
            <a:r>
              <a:rPr lang="en-US" i="1" dirty="0" err="1">
                <a:solidFill>
                  <a:schemeClr val="tx1"/>
                </a:solidFill>
                <a:latin typeface="Arial" panose="020B0604020202020204" pitchFamily="34" charset="0"/>
                <a:cs typeface="Arial" panose="020B0604020202020204" pitchFamily="34" charset="0"/>
              </a:rPr>
              <a:t>asia</a:t>
            </a:r>
            <a:r>
              <a:rPr lang="en-US" i="1" dirty="0">
                <a:solidFill>
                  <a:schemeClr val="tx1"/>
                </a:solidFill>
                <a:latin typeface="Arial" panose="020B0604020202020204" pitchFamily="34" charset="0"/>
                <a:cs typeface="Arial" panose="020B0604020202020204" pitchFamily="34" charset="0"/>
              </a:rPr>
              <a:t>-pacific/news/lifestyle-diseases-swamp-</a:t>
            </a:r>
            <a:r>
              <a:rPr lang="en-US" i="1" dirty="0" err="1">
                <a:solidFill>
                  <a:schemeClr val="tx1"/>
                </a:solidFill>
                <a:latin typeface="Arial" panose="020B0604020202020204" pitchFamily="34" charset="0"/>
                <a:cs typeface="Arial" panose="020B0604020202020204" pitchFamily="34" charset="0"/>
              </a:rPr>
              <a:t>asia</a:t>
            </a:r>
            <a:r>
              <a:rPr lang="en-US" i="1" dirty="0">
                <a:solidFill>
                  <a:schemeClr val="tx1"/>
                </a:solidFill>
                <a:latin typeface="Arial" panose="020B0604020202020204" pitchFamily="34" charset="0"/>
                <a:cs typeface="Arial" panose="020B0604020202020204" pitchFamily="34" charset="0"/>
              </a:rPr>
              <a:t>-s-healthcare-systems/</a:t>
            </a:r>
          </a:p>
          <a:p>
            <a:r>
              <a:rPr lang="en-US" i="1" dirty="0">
                <a:solidFill>
                  <a:schemeClr val="tx1"/>
                </a:solidFill>
                <a:latin typeface="Arial" panose="020B0604020202020204" pitchFamily="34" charset="0"/>
                <a:cs typeface="Arial" panose="020B0604020202020204" pitchFamily="34" charset="0"/>
              </a:rPr>
              <a:t>Perret-Guillaume, C., Joly, L., &amp; </a:t>
            </a:r>
            <a:r>
              <a:rPr lang="en-US" i="1" dirty="0" err="1">
                <a:solidFill>
                  <a:schemeClr val="tx1"/>
                </a:solidFill>
                <a:latin typeface="Arial" panose="020B0604020202020204" pitchFamily="34" charset="0"/>
                <a:cs typeface="Arial" panose="020B0604020202020204" pitchFamily="34" charset="0"/>
              </a:rPr>
              <a:t>Benetos</a:t>
            </a:r>
            <a:r>
              <a:rPr lang="en-US" i="1" dirty="0">
                <a:solidFill>
                  <a:schemeClr val="tx1"/>
                </a:solidFill>
                <a:latin typeface="Arial" panose="020B0604020202020204" pitchFamily="34" charset="0"/>
                <a:cs typeface="Arial" panose="020B0604020202020204" pitchFamily="34" charset="0"/>
              </a:rPr>
              <a:t>, A. (2009). Heart rate as a risk factor for cardiovascular disease . Prog </a:t>
            </a:r>
            <a:r>
              <a:rPr lang="en-US" i="1">
                <a:solidFill>
                  <a:schemeClr val="tx1"/>
                </a:solidFill>
                <a:latin typeface="Arial" panose="020B0604020202020204" pitchFamily="34" charset="0"/>
                <a:cs typeface="Arial" panose="020B0604020202020204" pitchFamily="34" charset="0"/>
              </a:rPr>
              <a:t>	</a:t>
            </a:r>
            <a:r>
              <a:rPr lang="en-US" i="1" dirty="0">
                <a:solidFill>
                  <a:schemeClr val="tx1"/>
                </a:solidFill>
                <a:latin typeface="Arial" panose="020B0604020202020204" pitchFamily="34" charset="0"/>
                <a:cs typeface="Arial" panose="020B0604020202020204" pitchFamily="34" charset="0"/>
              </a:rPr>
              <a:t>Cardiovasc Dis. , 6-10.</a:t>
            </a:r>
          </a:p>
          <a:p>
            <a:r>
              <a:rPr lang="en-US" sz="1800" i="1" dirty="0">
                <a:solidFill>
                  <a:schemeClr val="tx1"/>
                </a:solidFill>
                <a:latin typeface="Arial" panose="020B0604020202020204" pitchFamily="34" charset="0"/>
                <a:cs typeface="Arial" panose="020B0604020202020204" pitchFamily="34" charset="0"/>
              </a:rPr>
              <a:t>Heart failure - alcohol and smoking. </a:t>
            </a:r>
            <a:r>
              <a:rPr lang="en-US" sz="1800" i="1">
                <a:solidFill>
                  <a:schemeClr val="tx1"/>
                </a:solidFill>
                <a:latin typeface="Arial" panose="020B0604020202020204" pitchFamily="34" charset="0"/>
                <a:cs typeface="Arial" panose="020B0604020202020204" pitchFamily="34" charset="0"/>
              </a:rPr>
              <a:t>HealthHub</a:t>
            </a:r>
            <a:r>
              <a:rPr lang="en-US" sz="1800" i="1" dirty="0">
                <a:solidFill>
                  <a:schemeClr val="tx1"/>
                </a:solidFill>
                <a:latin typeface="Arial" panose="020B0604020202020204" pitchFamily="34" charset="0"/>
                <a:cs typeface="Arial" panose="020B0604020202020204" pitchFamily="34" charset="0"/>
              </a:rPr>
              <a:t>. (n.d.). Retrieved October 29, 2022, from </a:t>
            </a:r>
            <a:r>
              <a:rPr lang="en-US" sz="1800" i="1">
                <a:solidFill>
                  <a:schemeClr val="tx1"/>
                </a:solidFill>
                <a:latin typeface="Arial" panose="020B0604020202020204" pitchFamily="34" charset="0"/>
                <a:cs typeface="Arial" panose="020B0604020202020204" pitchFamily="34" charset="0"/>
              </a:rPr>
              <a:t>	</a:t>
            </a:r>
            <a:r>
              <a:rPr lang="en-US" sz="1800" i="1">
                <a:solidFill>
                  <a:schemeClr val="tx1"/>
                </a:solidFill>
                <a:latin typeface="Arial" panose="020B0604020202020204" pitchFamily="34" charset="0"/>
                <a:cs typeface="Arial" panose="020B0604020202020204" pitchFamily="34" charset="0"/>
                <a:hlinkClick r:id="rId3"/>
              </a:rPr>
              <a:t>https://www.healthhub.sg/a-z/diseases-and-conditions/716/Heart-Failure-Alcohol-and-</a:t>
            </a:r>
            <a:r>
              <a:rPr lang="en-US" sz="1800" i="1">
                <a:solidFill>
                  <a:schemeClr val="tx1"/>
                </a:solidFill>
                <a:latin typeface="Arial" panose="020B0604020202020204" pitchFamily="34" charset="0"/>
                <a:cs typeface="Arial" panose="020B0604020202020204" pitchFamily="34" charset="0"/>
              </a:rPr>
              <a:t>	Smoking</a:t>
            </a:r>
            <a:r>
              <a:rPr lang="en-US" sz="1800" i="1" dirty="0">
                <a:solidFill>
                  <a:schemeClr val="tx1"/>
                </a:solidFill>
                <a:latin typeface="Arial" panose="020B0604020202020204" pitchFamily="34" charset="0"/>
                <a:cs typeface="Arial" panose="020B0604020202020204" pitchFamily="34" charset="0"/>
              </a:rPr>
              <a:t>#:~:text=Smoking%20damages%20the%20blood%20vessels,lung%20diseases%20and%</a:t>
            </a:r>
            <a:r>
              <a:rPr lang="en-US" sz="1800" i="1">
                <a:solidFill>
                  <a:schemeClr val="tx1"/>
                </a:solidFill>
                <a:latin typeface="Arial" panose="020B0604020202020204" pitchFamily="34" charset="0"/>
                <a:cs typeface="Arial" panose="020B0604020202020204" pitchFamily="34" charset="0"/>
              </a:rPr>
              <a:t>20sto	mach</a:t>
            </a:r>
            <a:r>
              <a:rPr lang="en-US" sz="1800" i="1" dirty="0">
                <a:solidFill>
                  <a:schemeClr val="tx1"/>
                </a:solidFill>
                <a:latin typeface="Arial" panose="020B0604020202020204" pitchFamily="34" charset="0"/>
                <a:cs typeface="Arial" panose="020B0604020202020204" pitchFamily="34" charset="0"/>
              </a:rPr>
              <a:t>%20ulcers. </a:t>
            </a:r>
            <a:endParaRPr lang="en-US" i="1" dirty="0">
              <a:solidFill>
                <a:schemeClr val="tx1"/>
              </a:solidFill>
              <a:latin typeface="Arial" panose="020B0604020202020204" pitchFamily="34" charset="0"/>
              <a:cs typeface="Arial" panose="020B0604020202020204" pitchFamily="34" charset="0"/>
            </a:endParaRPr>
          </a:p>
          <a:p>
            <a:r>
              <a:rPr lang="en-US" sz="1800" i="1">
                <a:solidFill>
                  <a:schemeClr val="tx1"/>
                </a:solidFill>
                <a:latin typeface="Arial" panose="020B0604020202020204" pitchFamily="34" charset="0"/>
                <a:cs typeface="Arial" panose="020B0604020202020204" pitchFamily="34" charset="0"/>
              </a:rPr>
              <a:t>Piepoli</a:t>
            </a:r>
            <a:r>
              <a:rPr lang="en-US" sz="1800" i="1" dirty="0">
                <a:solidFill>
                  <a:schemeClr val="tx1"/>
                </a:solidFill>
                <a:latin typeface="Arial" panose="020B0604020202020204" pitchFamily="34" charset="0"/>
                <a:cs typeface="Arial" panose="020B0604020202020204" pitchFamily="34" charset="0"/>
              </a:rPr>
              <a:t>, M. F., Hoes, A. W., </a:t>
            </a:r>
            <a:r>
              <a:rPr lang="en-US" sz="1800" i="1" dirty="0" err="1">
                <a:solidFill>
                  <a:schemeClr val="tx1"/>
                </a:solidFill>
                <a:latin typeface="Arial" panose="020B0604020202020204" pitchFamily="34" charset="0"/>
                <a:cs typeface="Arial" panose="020B0604020202020204" pitchFamily="34" charset="0"/>
              </a:rPr>
              <a:t>Agewall</a:t>
            </a:r>
            <a:r>
              <a:rPr lang="en-US" sz="1800" i="1" dirty="0">
                <a:solidFill>
                  <a:schemeClr val="tx1"/>
                </a:solidFill>
                <a:latin typeface="Arial" panose="020B0604020202020204" pitchFamily="34" charset="0"/>
                <a:cs typeface="Arial" panose="020B0604020202020204" pitchFamily="34" charset="0"/>
              </a:rPr>
              <a:t>, S., Albus, C., </a:t>
            </a:r>
            <a:r>
              <a:rPr lang="en-US" sz="1800" i="1" dirty="0" err="1">
                <a:solidFill>
                  <a:schemeClr val="tx1"/>
                </a:solidFill>
                <a:latin typeface="Arial" panose="020B0604020202020204" pitchFamily="34" charset="0"/>
                <a:cs typeface="Arial" panose="020B0604020202020204" pitchFamily="34" charset="0"/>
              </a:rPr>
              <a:t>Brotons</a:t>
            </a:r>
            <a:r>
              <a:rPr lang="en-US" sz="1800" i="1" dirty="0">
                <a:solidFill>
                  <a:schemeClr val="tx1"/>
                </a:solidFill>
                <a:latin typeface="Arial" panose="020B0604020202020204" pitchFamily="34" charset="0"/>
                <a:cs typeface="Arial" panose="020B0604020202020204" pitchFamily="34" charset="0"/>
              </a:rPr>
              <a:t>, C., </a:t>
            </a:r>
            <a:r>
              <a:rPr lang="en-US" sz="1800" i="1" dirty="0" err="1">
                <a:solidFill>
                  <a:schemeClr val="tx1"/>
                </a:solidFill>
                <a:latin typeface="Arial" panose="020B0604020202020204" pitchFamily="34" charset="0"/>
                <a:cs typeface="Arial" panose="020B0604020202020204" pitchFamily="34" charset="0"/>
              </a:rPr>
              <a:t>Catapano</a:t>
            </a:r>
            <a:r>
              <a:rPr lang="en-US" sz="1800" i="1" dirty="0">
                <a:solidFill>
                  <a:schemeClr val="tx1"/>
                </a:solidFill>
                <a:latin typeface="Arial" panose="020B0604020202020204" pitchFamily="34" charset="0"/>
                <a:cs typeface="Arial" panose="020B0604020202020204" pitchFamily="34" charset="0"/>
              </a:rPr>
              <a:t>, A. L., . . . </a:t>
            </a:r>
            <a:r>
              <a:rPr lang="en-US" sz="1800" i="1" dirty="0" err="1">
                <a:solidFill>
                  <a:schemeClr val="tx1"/>
                </a:solidFill>
                <a:latin typeface="Arial" panose="020B0604020202020204" pitchFamily="34" charset="0"/>
                <a:cs typeface="Arial" panose="020B0604020202020204" pitchFamily="34" charset="0"/>
              </a:rPr>
              <a:t>Løchen</a:t>
            </a:r>
            <a:r>
              <a:rPr lang="en-US" sz="1800" i="1" dirty="0">
                <a:solidFill>
                  <a:schemeClr val="tx1"/>
                </a:solidFill>
                <a:latin typeface="Arial" panose="020B0604020202020204" pitchFamily="34" charset="0"/>
                <a:cs typeface="Arial" panose="020B0604020202020204" pitchFamily="34" charset="0"/>
              </a:rPr>
              <a:t>, M.-L. (2016). 2016 </a:t>
            </a:r>
            <a:r>
              <a:rPr lang="en-US" sz="1800" i="1">
                <a:solidFill>
                  <a:schemeClr val="tx1"/>
                </a:solidFill>
                <a:latin typeface="Arial" panose="020B0604020202020204" pitchFamily="34" charset="0"/>
                <a:cs typeface="Arial" panose="020B0604020202020204" pitchFamily="34" charset="0"/>
              </a:rPr>
              <a:t>E	</a:t>
            </a:r>
            <a:r>
              <a:rPr lang="en-US" sz="1800" i="1" err="1">
                <a:solidFill>
                  <a:schemeClr val="tx1"/>
                </a:solidFill>
                <a:latin typeface="Arial" panose="020B0604020202020204" pitchFamily="34" charset="0"/>
                <a:cs typeface="Arial" panose="020B0604020202020204" pitchFamily="34" charset="0"/>
              </a:rPr>
              <a:t>uropean</a:t>
            </a:r>
            <a:r>
              <a:rPr lang="en-US" sz="1800" i="1">
                <a:solidFill>
                  <a:schemeClr val="tx1"/>
                </a:solidFill>
                <a:latin typeface="Arial" panose="020B0604020202020204" pitchFamily="34" charset="0"/>
                <a:cs typeface="Arial" panose="020B0604020202020204" pitchFamily="34" charset="0"/>
              </a:rPr>
              <a:t> </a:t>
            </a:r>
            <a:r>
              <a:rPr lang="en-US" sz="1800" i="1" dirty="0">
                <a:solidFill>
                  <a:schemeClr val="tx1"/>
                </a:solidFill>
                <a:latin typeface="Arial" panose="020B0604020202020204" pitchFamily="34" charset="0"/>
                <a:cs typeface="Arial" panose="020B0604020202020204" pitchFamily="34" charset="0"/>
              </a:rPr>
              <a:t>Guidelines on cardiovascular disease prevention in clinical practice . EAS Updates, 207-274.</a:t>
            </a:r>
          </a:p>
          <a:p>
            <a:r>
              <a:rPr lang="en-US" sz="1800" i="1" dirty="0">
                <a:solidFill>
                  <a:schemeClr val="tx1"/>
                </a:solidFill>
                <a:latin typeface="Arial" panose="020B0604020202020204" pitchFamily="34" charset="0"/>
                <a:cs typeface="Arial" panose="020B0604020202020204" pitchFamily="34" charset="0"/>
              </a:rPr>
              <a:t>Qian, X., Li, Y., Zhang, X., Guo, H., He, J., &amp; Wang, X. (2022). A Cardiovascular Disease Prediction Model Based </a:t>
            </a:r>
            <a:r>
              <a:rPr lang="en-US" sz="1800" i="1">
                <a:solidFill>
                  <a:schemeClr val="tx1"/>
                </a:solidFill>
                <a:latin typeface="Arial" panose="020B0604020202020204" pitchFamily="34" charset="0"/>
                <a:cs typeface="Arial" panose="020B0604020202020204" pitchFamily="34" charset="0"/>
              </a:rPr>
              <a:t>	</a:t>
            </a:r>
            <a:r>
              <a:rPr lang="en-US" sz="1800" i="1" dirty="0">
                <a:solidFill>
                  <a:schemeClr val="tx1"/>
                </a:solidFill>
                <a:latin typeface="Arial" panose="020B0604020202020204" pitchFamily="34" charset="0"/>
                <a:cs typeface="Arial" panose="020B0604020202020204" pitchFamily="34" charset="0"/>
              </a:rPr>
              <a:t>on Routine Physical Examination Indicators Using Machine Learning Methods: A Cohort Study . Front. </a:t>
            </a:r>
            <a:r>
              <a:rPr lang="en-US" sz="1800" i="1">
                <a:solidFill>
                  <a:schemeClr val="tx1"/>
                </a:solidFill>
                <a:latin typeface="Arial" panose="020B0604020202020204" pitchFamily="34" charset="0"/>
                <a:cs typeface="Arial" panose="020B0604020202020204" pitchFamily="34" charset="0"/>
              </a:rPr>
              <a:t>	</a:t>
            </a:r>
            <a:r>
              <a:rPr lang="en-US" sz="1800" i="1" dirty="0">
                <a:solidFill>
                  <a:schemeClr val="tx1"/>
                </a:solidFill>
                <a:latin typeface="Arial" panose="020B0604020202020204" pitchFamily="34" charset="0"/>
                <a:cs typeface="Arial" panose="020B0604020202020204" pitchFamily="34" charset="0"/>
              </a:rPr>
              <a:t>Cardiovasc. Med. .</a:t>
            </a:r>
          </a:p>
          <a:p>
            <a:r>
              <a:rPr lang="en-US" sz="1800" i="1" dirty="0">
                <a:solidFill>
                  <a:schemeClr val="tx1"/>
                </a:solidFill>
                <a:latin typeface="Arial" panose="020B0604020202020204" pitchFamily="34" charset="0"/>
                <a:cs typeface="Arial" panose="020B0604020202020204" pitchFamily="34" charset="0"/>
              </a:rPr>
              <a:t>Singapore Heart Foundation. (2022). Singapore Heart Foundation. Retrieved from Heart Disease Statistics: </a:t>
            </a:r>
            <a:r>
              <a:rPr lang="en-US" sz="1800" i="1">
                <a:solidFill>
                  <a:schemeClr val="tx1"/>
                </a:solidFill>
                <a:latin typeface="Arial" panose="020B0604020202020204" pitchFamily="34" charset="0"/>
                <a:cs typeface="Arial" panose="020B0604020202020204" pitchFamily="34" charset="0"/>
              </a:rPr>
              <a:t>	</a:t>
            </a:r>
            <a:r>
              <a:rPr lang="en-US" sz="1800" i="1" dirty="0">
                <a:solidFill>
                  <a:schemeClr val="tx1"/>
                </a:solidFill>
                <a:latin typeface="Arial" panose="020B0604020202020204" pitchFamily="34" charset="0"/>
                <a:cs typeface="Arial" panose="020B0604020202020204" pitchFamily="34" charset="0"/>
              </a:rPr>
              <a:t>https://</a:t>
            </a:r>
            <a:r>
              <a:rPr lang="en-US" sz="1800" i="1" dirty="0" err="1">
                <a:solidFill>
                  <a:schemeClr val="tx1"/>
                </a:solidFill>
                <a:latin typeface="Arial" panose="020B0604020202020204" pitchFamily="34" charset="0"/>
                <a:cs typeface="Arial" panose="020B0604020202020204" pitchFamily="34" charset="0"/>
              </a:rPr>
              <a:t>www.myheart.org.sg</a:t>
            </a:r>
            <a:r>
              <a:rPr lang="en-US" sz="1800" i="1" dirty="0">
                <a:solidFill>
                  <a:schemeClr val="tx1"/>
                </a:solidFill>
                <a:latin typeface="Arial" panose="020B0604020202020204" pitchFamily="34" charset="0"/>
                <a:cs typeface="Arial" panose="020B0604020202020204" pitchFamily="34" charset="0"/>
              </a:rPr>
              <a:t>/health/heart-disease-statistics/</a:t>
            </a:r>
          </a:p>
          <a:p>
            <a:r>
              <a:rPr lang="en-US" sz="1800" i="1" dirty="0">
                <a:solidFill>
                  <a:schemeClr val="tx1"/>
                </a:solidFill>
                <a:latin typeface="Arial" panose="020B0604020202020204" pitchFamily="34" charset="0"/>
                <a:cs typeface="Arial" panose="020B0604020202020204" pitchFamily="34" charset="0"/>
              </a:rPr>
              <a:t>Yates, T., </a:t>
            </a:r>
            <a:r>
              <a:rPr lang="en-US" sz="1800" i="1" dirty="0" err="1">
                <a:solidFill>
                  <a:schemeClr val="tx1"/>
                </a:solidFill>
                <a:latin typeface="Arial" panose="020B0604020202020204" pitchFamily="34" charset="0"/>
                <a:cs typeface="Arial" panose="020B0604020202020204" pitchFamily="34" charset="0"/>
              </a:rPr>
              <a:t>Zaccardi</a:t>
            </a:r>
            <a:r>
              <a:rPr lang="en-US" sz="1800" i="1" dirty="0">
                <a:solidFill>
                  <a:schemeClr val="tx1"/>
                </a:solidFill>
                <a:latin typeface="Arial" panose="020B0604020202020204" pitchFamily="34" charset="0"/>
                <a:cs typeface="Arial" panose="020B0604020202020204" pitchFamily="34" charset="0"/>
              </a:rPr>
              <a:t>, F., </a:t>
            </a:r>
            <a:r>
              <a:rPr lang="en-US" sz="1800" i="1" dirty="0" err="1">
                <a:solidFill>
                  <a:schemeClr val="tx1"/>
                </a:solidFill>
                <a:latin typeface="Arial" panose="020B0604020202020204" pitchFamily="34" charset="0"/>
                <a:cs typeface="Arial" panose="020B0604020202020204" pitchFamily="34" charset="0"/>
              </a:rPr>
              <a:t>Dhalwani</a:t>
            </a:r>
            <a:r>
              <a:rPr lang="en-US" sz="1800" i="1" dirty="0">
                <a:solidFill>
                  <a:schemeClr val="tx1"/>
                </a:solidFill>
                <a:latin typeface="Arial" panose="020B0604020202020204" pitchFamily="34" charset="0"/>
                <a:cs typeface="Arial" panose="020B0604020202020204" pitchFamily="34" charset="0"/>
              </a:rPr>
              <a:t>, N. N., Davies, M. J., </a:t>
            </a:r>
            <a:r>
              <a:rPr lang="en-US" sz="1800" i="1" dirty="0" err="1">
                <a:solidFill>
                  <a:schemeClr val="tx1"/>
                </a:solidFill>
                <a:latin typeface="Arial" panose="020B0604020202020204" pitchFamily="34" charset="0"/>
                <a:cs typeface="Arial" panose="020B0604020202020204" pitchFamily="34" charset="0"/>
              </a:rPr>
              <a:t>Bakrania</a:t>
            </a:r>
            <a:r>
              <a:rPr lang="en-US" sz="1800" i="1" dirty="0">
                <a:solidFill>
                  <a:schemeClr val="tx1"/>
                </a:solidFill>
                <a:latin typeface="Arial" panose="020B0604020202020204" pitchFamily="34" charset="0"/>
                <a:cs typeface="Arial" panose="020B0604020202020204" pitchFamily="34" charset="0"/>
              </a:rPr>
              <a:t>, K., </a:t>
            </a:r>
            <a:r>
              <a:rPr lang="en-US" sz="1800" i="1" dirty="0" err="1">
                <a:solidFill>
                  <a:schemeClr val="tx1"/>
                </a:solidFill>
                <a:latin typeface="Arial" panose="020B0604020202020204" pitchFamily="34" charset="0"/>
                <a:cs typeface="Arial" panose="020B0604020202020204" pitchFamily="34" charset="0"/>
              </a:rPr>
              <a:t>Celis</a:t>
            </a:r>
            <a:r>
              <a:rPr lang="en-US" sz="1800" i="1" dirty="0">
                <a:solidFill>
                  <a:schemeClr val="tx1"/>
                </a:solidFill>
                <a:latin typeface="Arial" panose="020B0604020202020204" pitchFamily="34" charset="0"/>
                <a:cs typeface="Arial" panose="020B0604020202020204" pitchFamily="34" charset="0"/>
              </a:rPr>
              <a:t>-Morales, C. A., . . . </a:t>
            </a:r>
            <a:r>
              <a:rPr lang="en-US" sz="1800" i="1" dirty="0" err="1">
                <a:solidFill>
                  <a:schemeClr val="tx1"/>
                </a:solidFill>
                <a:latin typeface="Arial" panose="020B0604020202020204" pitchFamily="34" charset="0"/>
                <a:cs typeface="Arial" panose="020B0604020202020204" pitchFamily="34" charset="0"/>
              </a:rPr>
              <a:t>Khunti</a:t>
            </a:r>
            <a:r>
              <a:rPr lang="en-US" sz="1800" i="1" dirty="0">
                <a:solidFill>
                  <a:schemeClr val="tx1"/>
                </a:solidFill>
                <a:latin typeface="Arial" panose="020B0604020202020204" pitchFamily="34" charset="0"/>
                <a:cs typeface="Arial" panose="020B0604020202020204" pitchFamily="34" charset="0"/>
              </a:rPr>
              <a:t>, K. (2017). </a:t>
            </a:r>
            <a:r>
              <a:rPr lang="en-US" sz="1800" i="1">
                <a:solidFill>
                  <a:schemeClr val="tx1"/>
                </a:solidFill>
                <a:latin typeface="Arial" panose="020B0604020202020204" pitchFamily="34" charset="0"/>
                <a:cs typeface="Arial" panose="020B0604020202020204" pitchFamily="34" charset="0"/>
              </a:rPr>
              <a:t>	</a:t>
            </a:r>
            <a:r>
              <a:rPr lang="en-US" sz="1800" i="1" dirty="0">
                <a:solidFill>
                  <a:schemeClr val="tx1"/>
                </a:solidFill>
                <a:latin typeface="Arial" panose="020B0604020202020204" pitchFamily="34" charset="0"/>
                <a:cs typeface="Arial" panose="020B0604020202020204" pitchFamily="34" charset="0"/>
              </a:rPr>
              <a:t>Association of walking pace and handgrip strength with all-cause, cardiovascular, and cancer mortality: a </a:t>
            </a:r>
            <a:r>
              <a:rPr lang="en-US" sz="1800" i="1">
                <a:solidFill>
                  <a:schemeClr val="tx1"/>
                </a:solidFill>
                <a:latin typeface="Arial" panose="020B0604020202020204" pitchFamily="34" charset="0"/>
                <a:cs typeface="Arial" panose="020B0604020202020204" pitchFamily="34" charset="0"/>
              </a:rPr>
              <a:t>	</a:t>
            </a:r>
            <a:r>
              <a:rPr lang="en-US" sz="1800" i="1" dirty="0">
                <a:solidFill>
                  <a:schemeClr val="tx1"/>
                </a:solidFill>
                <a:latin typeface="Arial" panose="020B0604020202020204" pitchFamily="34" charset="0"/>
                <a:cs typeface="Arial" panose="020B0604020202020204" pitchFamily="34" charset="0"/>
              </a:rPr>
              <a:t>UK Biobank observational study . European Heart Journal, 3232-3240.</a:t>
            </a:r>
          </a:p>
          <a:p>
            <a:endParaRPr lang="en-US" sz="1800" i="1" dirty="0">
              <a:solidFill>
                <a:schemeClr val="tx1"/>
              </a:solidFill>
              <a:latin typeface="Arial" panose="020B0604020202020204" pitchFamily="34" charset="0"/>
              <a:cs typeface="Arial" panose="020B0604020202020204" pitchFamily="34" charset="0"/>
            </a:endParaRPr>
          </a:p>
          <a:p>
            <a:r>
              <a:rPr lang="en-US" sz="1800" i="1" dirty="0">
                <a:solidFill>
                  <a:schemeClr val="tx1"/>
                </a:solidFill>
                <a:latin typeface="Arial" panose="020B0604020202020204" pitchFamily="34" charset="0"/>
                <a:cs typeface="Arial" panose="020B0604020202020204" pitchFamily="34" charset="0"/>
              </a:rPr>
              <a:t> </a:t>
            </a:r>
          </a:p>
          <a:p>
            <a:endParaRPr lang="en-US" sz="1800"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08603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7E5535CC-A7E7-7BB1-4F39-DBAB7B4949DD}"/>
              </a:ext>
            </a:extLst>
          </p:cNvPr>
          <p:cNvSpPr/>
          <p:nvPr/>
        </p:nvSpPr>
        <p:spPr>
          <a:xfrm>
            <a:off x="645139" y="4409867"/>
            <a:ext cx="1478654" cy="461848"/>
          </a:xfrm>
          <a:prstGeom prst="rect">
            <a:avLst/>
          </a:prstGeom>
          <a:solidFill>
            <a:schemeClr val="bg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A7B69DB-A3BB-10F5-8457-4CCCB3B08EFC}"/>
              </a:ext>
            </a:extLst>
          </p:cNvPr>
          <p:cNvSpPr>
            <a:spLocks noGrp="1"/>
          </p:cNvSpPr>
          <p:nvPr>
            <p:ph type="sldNum" sz="quarter" idx="12"/>
          </p:nvPr>
        </p:nvSpPr>
        <p:spPr>
          <a:xfrm>
            <a:off x="9289585" y="6197041"/>
            <a:ext cx="2743200" cy="365125"/>
          </a:xfrm>
        </p:spPr>
        <p:txBody>
          <a:bodyPr/>
          <a:lstStyle/>
          <a:p>
            <a:fld id="{330EA680-D336-4FF7-8B7A-9848BB0A1C32}" type="slidenum">
              <a:rPr lang="en-GB" smtClean="0"/>
              <a:pPr/>
              <a:t>5</a:t>
            </a:fld>
            <a:endParaRPr lang="en-GB"/>
          </a:p>
        </p:txBody>
      </p:sp>
      <p:sp>
        <p:nvSpPr>
          <p:cNvPr id="3" name="TextBox 2">
            <a:extLst>
              <a:ext uri="{FF2B5EF4-FFF2-40B4-BE49-F238E27FC236}">
                <a16:creationId xmlns:a16="http://schemas.microsoft.com/office/drawing/2014/main" id="{2E32F1C8-3A75-1897-3BEE-C2D111CB2C71}"/>
              </a:ext>
            </a:extLst>
          </p:cNvPr>
          <p:cNvSpPr txBox="1"/>
          <p:nvPr/>
        </p:nvSpPr>
        <p:spPr>
          <a:xfrm>
            <a:off x="399367" y="224454"/>
            <a:ext cx="10020300" cy="461665"/>
          </a:xfrm>
          <a:prstGeom prst="rect">
            <a:avLst/>
          </a:prstGeom>
          <a:noFill/>
        </p:spPr>
        <p:txBody>
          <a:bodyPr wrap="square" rtlCol="0">
            <a:spAutoFit/>
          </a:bodyPr>
          <a:lstStyle/>
          <a:p>
            <a:r>
              <a:rPr lang="en-US" sz="2400" b="1" dirty="0">
                <a:latin typeface="Avenir Next LT Pro" panose="020B0504020202020204" pitchFamily="34" charset="77"/>
                <a:cs typeface="Arial"/>
              </a:rPr>
              <a:t>Stage 1: </a:t>
            </a:r>
            <a:r>
              <a:rPr lang="en-US" sz="2400" b="1" i="1" dirty="0">
                <a:solidFill>
                  <a:srgbClr val="372DA0"/>
                </a:solidFill>
                <a:latin typeface="Avenir Next LT Pro" panose="020B0504020202020204" pitchFamily="34" charset="77"/>
                <a:cs typeface="Arial"/>
              </a:rPr>
              <a:t>Individual Empowerment – </a:t>
            </a:r>
            <a:r>
              <a:rPr lang="en-US" sz="2400" b="1" dirty="0">
                <a:latin typeface="Avenir Next LT Pro" panose="020B0504020202020204" pitchFamily="34" charset="77"/>
                <a:cs typeface="Arial"/>
              </a:rPr>
              <a:t>Overview</a:t>
            </a:r>
            <a:endParaRPr lang="en-US" sz="2400" b="1" dirty="0">
              <a:latin typeface="Avenir Next LT Pro" panose="020B0504020202020204" pitchFamily="34" charset="77"/>
            </a:endParaRPr>
          </a:p>
        </p:txBody>
      </p:sp>
      <p:cxnSp>
        <p:nvCxnSpPr>
          <p:cNvPr id="19" name="Straight Connector 18">
            <a:extLst>
              <a:ext uri="{FF2B5EF4-FFF2-40B4-BE49-F238E27FC236}">
                <a16:creationId xmlns:a16="http://schemas.microsoft.com/office/drawing/2014/main" id="{98003BD3-99EB-72E1-226E-7FF1AD0F0F26}"/>
              </a:ext>
            </a:extLst>
          </p:cNvPr>
          <p:cNvCxnSpPr>
            <a:cxnSpLocks/>
          </p:cNvCxnSpPr>
          <p:nvPr/>
        </p:nvCxnSpPr>
        <p:spPr>
          <a:xfrm>
            <a:off x="2372179"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4" name="Slide Number Placeholder 1">
            <a:extLst>
              <a:ext uri="{FF2B5EF4-FFF2-40B4-BE49-F238E27FC236}">
                <a16:creationId xmlns:a16="http://schemas.microsoft.com/office/drawing/2014/main" id="{72A1A55A-821C-332F-9D62-11616845ADDC}"/>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Jiang Lei</a:t>
            </a:r>
          </a:p>
        </p:txBody>
      </p:sp>
      <p:cxnSp>
        <p:nvCxnSpPr>
          <p:cNvPr id="8" name="Curved Connector 8">
            <a:extLst>
              <a:ext uri="{FF2B5EF4-FFF2-40B4-BE49-F238E27FC236}">
                <a16:creationId xmlns:a16="http://schemas.microsoft.com/office/drawing/2014/main" id="{B49B5FCC-83DB-492E-F219-B35FB69E7034}"/>
              </a:ext>
            </a:extLst>
          </p:cNvPr>
          <p:cNvCxnSpPr>
            <a:cxnSpLocks/>
            <a:stCxn id="32" idx="3"/>
          </p:cNvCxnSpPr>
          <p:nvPr/>
        </p:nvCxnSpPr>
        <p:spPr>
          <a:xfrm flipV="1">
            <a:off x="2123793" y="1886842"/>
            <a:ext cx="1002306" cy="2737620"/>
          </a:xfrm>
          <a:prstGeom prst="curvedConnector3">
            <a:avLst>
              <a:gd name="adj1" fmla="val 48165"/>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cxnSp>
        <p:nvCxnSpPr>
          <p:cNvPr id="13" name="Curved Connector 11">
            <a:extLst>
              <a:ext uri="{FF2B5EF4-FFF2-40B4-BE49-F238E27FC236}">
                <a16:creationId xmlns:a16="http://schemas.microsoft.com/office/drawing/2014/main" id="{9C2AEE03-60FC-7261-2536-5CBF647719A6}"/>
              </a:ext>
            </a:extLst>
          </p:cNvPr>
          <p:cNvCxnSpPr>
            <a:cxnSpLocks/>
          </p:cNvCxnSpPr>
          <p:nvPr/>
        </p:nvCxnSpPr>
        <p:spPr>
          <a:xfrm>
            <a:off x="4414544" y="1886842"/>
            <a:ext cx="989465" cy="2618388"/>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E378ACDD-E5A8-763A-E060-B8195912DB86}"/>
              </a:ext>
            </a:extLst>
          </p:cNvPr>
          <p:cNvCxnSpPr>
            <a:cxnSpLocks/>
          </p:cNvCxnSpPr>
          <p:nvPr/>
        </p:nvCxnSpPr>
        <p:spPr>
          <a:xfrm flipV="1">
            <a:off x="6882932" y="1884833"/>
            <a:ext cx="770963" cy="2620397"/>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F3C38E3-4370-FB8C-10EA-8E671FB6D519}"/>
              </a:ext>
            </a:extLst>
          </p:cNvPr>
          <p:cNvSpPr txBox="1"/>
          <p:nvPr/>
        </p:nvSpPr>
        <p:spPr>
          <a:xfrm>
            <a:off x="0" y="3070993"/>
            <a:ext cx="2652133" cy="738664"/>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Data Collection</a:t>
            </a:r>
          </a:p>
          <a:p>
            <a:pPr algn="ctr"/>
            <a:r>
              <a:rPr lang="en-US" sz="1400">
                <a:latin typeface="Arial" panose="020B0604020202020204" pitchFamily="34" charset="0"/>
                <a:cs typeface="Arial" panose="020B0604020202020204" pitchFamily="34" charset="0"/>
              </a:rPr>
              <a:t>From Kaggle </a:t>
            </a:r>
          </a:p>
          <a:p>
            <a:pPr algn="ctr"/>
            <a:r>
              <a:rPr lang="en-US" sz="1400">
                <a:latin typeface="Arial" panose="020B0604020202020204" pitchFamily="34" charset="0"/>
                <a:cs typeface="Arial" panose="020B0604020202020204" pitchFamily="34" charset="0"/>
              </a:rPr>
              <a:t>[315252 rows &amp; 18 columns]</a:t>
            </a:r>
          </a:p>
        </p:txBody>
      </p:sp>
      <p:grpSp>
        <p:nvGrpSpPr>
          <p:cNvPr id="30" name="Group 29">
            <a:extLst>
              <a:ext uri="{FF2B5EF4-FFF2-40B4-BE49-F238E27FC236}">
                <a16:creationId xmlns:a16="http://schemas.microsoft.com/office/drawing/2014/main" id="{83CB4CC8-B613-AFC2-5852-48ACAAAEA3D8}"/>
              </a:ext>
            </a:extLst>
          </p:cNvPr>
          <p:cNvGrpSpPr/>
          <p:nvPr/>
        </p:nvGrpSpPr>
        <p:grpSpPr>
          <a:xfrm>
            <a:off x="411167" y="4086073"/>
            <a:ext cx="1944962" cy="1124885"/>
            <a:chOff x="744050" y="3724663"/>
            <a:chExt cx="2983236" cy="1725379"/>
          </a:xfrm>
        </p:grpSpPr>
        <p:pic>
          <p:nvPicPr>
            <p:cNvPr id="31" name="Picture 30" descr="Download HD Macbook Mockup Png Transparent PNG Image - NicePNG.com">
              <a:extLst>
                <a:ext uri="{FF2B5EF4-FFF2-40B4-BE49-F238E27FC236}">
                  <a16:creationId xmlns:a16="http://schemas.microsoft.com/office/drawing/2014/main" id="{21C11821-4998-BBCD-147C-F9A8DB4E0BB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050" y="3724663"/>
              <a:ext cx="2983236" cy="172537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9D7C8CCF-AE5B-F6B1-4353-AE0D20BF54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2923" y="3900538"/>
              <a:ext cx="2268000" cy="1299840"/>
            </a:xfrm>
            <a:prstGeom prst="rect">
              <a:avLst/>
            </a:prstGeom>
          </p:spPr>
        </p:pic>
      </p:grpSp>
      <p:sp>
        <p:nvSpPr>
          <p:cNvPr id="52" name="TextBox 51">
            <a:extLst>
              <a:ext uri="{FF2B5EF4-FFF2-40B4-BE49-F238E27FC236}">
                <a16:creationId xmlns:a16="http://schemas.microsoft.com/office/drawing/2014/main" id="{26853039-3954-5F2B-D55E-D3F5EB25F30A}"/>
              </a:ext>
            </a:extLst>
          </p:cNvPr>
          <p:cNvSpPr txBox="1"/>
          <p:nvPr/>
        </p:nvSpPr>
        <p:spPr>
          <a:xfrm>
            <a:off x="7405629" y="3070993"/>
            <a:ext cx="2048703" cy="1169551"/>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Model Training</a:t>
            </a:r>
          </a:p>
          <a:p>
            <a:pPr algn="ctr"/>
            <a:r>
              <a:rPr lang="en-US" sz="1400">
                <a:latin typeface="Arial" panose="020B0604020202020204" pitchFamily="34" charset="0"/>
                <a:cs typeface="Arial" panose="020B0604020202020204" pitchFamily="34" charset="0"/>
              </a:rPr>
              <a:t>Optimize each model</a:t>
            </a:r>
          </a:p>
          <a:p>
            <a:pPr algn="ctr"/>
            <a:r>
              <a:rPr lang="en-US" sz="1400">
                <a:latin typeface="Arial" panose="020B0604020202020204" pitchFamily="34" charset="0"/>
                <a:cs typeface="Arial" panose="020B0604020202020204" pitchFamily="34" charset="0"/>
              </a:rPr>
              <a:t>&amp; </a:t>
            </a:r>
          </a:p>
          <a:p>
            <a:pPr algn="ctr"/>
            <a:r>
              <a:rPr lang="en-US" sz="1400">
                <a:latin typeface="Arial" panose="020B0604020202020204" pitchFamily="34" charset="0"/>
                <a:cs typeface="Arial" panose="020B0604020202020204" pitchFamily="34" charset="0"/>
              </a:rPr>
              <a:t>Select best model </a:t>
            </a:r>
          </a:p>
          <a:p>
            <a:pPr algn="ctr"/>
            <a:r>
              <a:rPr lang="en-US" sz="1400">
                <a:latin typeface="Arial" panose="020B0604020202020204" pitchFamily="34" charset="0"/>
                <a:cs typeface="Arial" panose="020B0604020202020204" pitchFamily="34" charset="0"/>
              </a:rPr>
              <a:t>with predefined metrics  </a:t>
            </a:r>
          </a:p>
        </p:txBody>
      </p:sp>
      <p:sp>
        <p:nvSpPr>
          <p:cNvPr id="57" name="TextBox 56">
            <a:extLst>
              <a:ext uri="{FF2B5EF4-FFF2-40B4-BE49-F238E27FC236}">
                <a16:creationId xmlns:a16="http://schemas.microsoft.com/office/drawing/2014/main" id="{98ECF298-8684-63F5-786B-5A1A0AA5F4BC}"/>
              </a:ext>
            </a:extLst>
          </p:cNvPr>
          <p:cNvSpPr txBox="1"/>
          <p:nvPr/>
        </p:nvSpPr>
        <p:spPr>
          <a:xfrm>
            <a:off x="2420408" y="3070993"/>
            <a:ext cx="2652133" cy="769441"/>
          </a:xfrm>
          <a:prstGeom prst="rect">
            <a:avLst/>
          </a:prstGeom>
          <a:noFill/>
        </p:spPr>
        <p:txBody>
          <a:bodyPr wrap="square" rtlCol="0">
            <a:spAutoFit/>
          </a:bodyPr>
          <a:lstStyle/>
          <a:p>
            <a:pPr algn="ctr"/>
            <a:r>
              <a:rPr lang="en-US" sz="1600" b="1">
                <a:latin typeface="Arial" panose="020B0604020202020204" pitchFamily="34" charset="0"/>
                <a:cs typeface="Arial" panose="020B0604020202020204" pitchFamily="34" charset="0"/>
              </a:rPr>
              <a:t>Data Preprocessing </a:t>
            </a:r>
          </a:p>
          <a:p>
            <a:pPr algn="ctr"/>
            <a:r>
              <a:rPr lang="en-US" sz="1400">
                <a:latin typeface="Arial" panose="020B0604020202020204" pitchFamily="34" charset="0"/>
                <a:cs typeface="Arial" panose="020B0604020202020204" pitchFamily="34" charset="0"/>
              </a:rPr>
              <a:t>Data Cleaning</a:t>
            </a:r>
          </a:p>
          <a:p>
            <a:pPr algn="ctr"/>
            <a:r>
              <a:rPr lang="en-US" sz="1400">
                <a:latin typeface="Arial" panose="020B0604020202020204" pitchFamily="34" charset="0"/>
                <a:cs typeface="Arial" panose="020B0604020202020204" pitchFamily="34" charset="0"/>
              </a:rPr>
              <a:t> One-hot Encoding</a:t>
            </a:r>
          </a:p>
        </p:txBody>
      </p:sp>
      <p:sp>
        <p:nvSpPr>
          <p:cNvPr id="58" name="TextBox 57">
            <a:extLst>
              <a:ext uri="{FF2B5EF4-FFF2-40B4-BE49-F238E27FC236}">
                <a16:creationId xmlns:a16="http://schemas.microsoft.com/office/drawing/2014/main" id="{50F60F72-FEA7-EAD0-F937-AD8335D1FFEB}"/>
              </a:ext>
            </a:extLst>
          </p:cNvPr>
          <p:cNvSpPr txBox="1"/>
          <p:nvPr/>
        </p:nvSpPr>
        <p:spPr>
          <a:xfrm>
            <a:off x="4775926" y="3070993"/>
            <a:ext cx="2652133" cy="95410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Data Exploration</a:t>
            </a:r>
          </a:p>
          <a:p>
            <a:pPr algn="ctr"/>
            <a:r>
              <a:rPr lang="en-US" sz="1400">
                <a:latin typeface="Arial" panose="020B0604020202020204" pitchFamily="34" charset="0"/>
                <a:cs typeface="Arial" panose="020B0604020202020204" pitchFamily="34" charset="0"/>
              </a:rPr>
              <a:t>Feature Engineering </a:t>
            </a:r>
          </a:p>
          <a:p>
            <a:pPr algn="ctr"/>
            <a:r>
              <a:rPr lang="en-US" sz="1400">
                <a:latin typeface="Arial" panose="020B0604020202020204" pitchFamily="34" charset="0"/>
                <a:cs typeface="Arial" panose="020B0604020202020204" pitchFamily="34" charset="0"/>
              </a:rPr>
              <a:t> </a:t>
            </a:r>
            <a:r>
              <a:rPr lang="en-US" sz="1200" i="1">
                <a:latin typeface="Arial" panose="020B0604020202020204" pitchFamily="34" charset="0"/>
                <a:cs typeface="Arial" panose="020B0604020202020204" pitchFamily="34" charset="0"/>
              </a:rPr>
              <a:t>Recursive Feature Elimination </a:t>
            </a:r>
            <a:endParaRPr lang="en-US" sz="1400" i="1">
              <a:latin typeface="Arial" panose="020B0604020202020204" pitchFamily="34" charset="0"/>
              <a:cs typeface="Arial" panose="020B0604020202020204" pitchFamily="34" charset="0"/>
            </a:endParaRPr>
          </a:p>
          <a:p>
            <a:pPr algn="ctr"/>
            <a:endParaRPr lang="en-US" sz="1400">
              <a:latin typeface="Arial" panose="020B0604020202020204" pitchFamily="34" charset="0"/>
              <a:cs typeface="Arial" panose="020B0604020202020204" pitchFamily="34" charset="0"/>
            </a:endParaRPr>
          </a:p>
        </p:txBody>
      </p:sp>
      <p:cxnSp>
        <p:nvCxnSpPr>
          <p:cNvPr id="63" name="Curved Connector 62">
            <a:extLst>
              <a:ext uri="{FF2B5EF4-FFF2-40B4-BE49-F238E27FC236}">
                <a16:creationId xmlns:a16="http://schemas.microsoft.com/office/drawing/2014/main" id="{6F04DB13-5623-8751-239B-72A8BAA642F8}"/>
              </a:ext>
            </a:extLst>
          </p:cNvPr>
          <p:cNvCxnSpPr>
            <a:cxnSpLocks/>
          </p:cNvCxnSpPr>
          <p:nvPr/>
        </p:nvCxnSpPr>
        <p:spPr>
          <a:xfrm rot="10800000">
            <a:off x="9114966" y="1884833"/>
            <a:ext cx="1059251" cy="2669224"/>
          </a:xfrm>
          <a:prstGeom prst="curvedConnector3">
            <a:avLst>
              <a:gd name="adj1" fmla="val 50000"/>
            </a:avLst>
          </a:prstGeom>
          <a:ln w="28575">
            <a:solidFill>
              <a:srgbClr val="372DA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8227BE1-F9FE-62A8-7BE6-7D96D82D31E9}"/>
              </a:ext>
            </a:extLst>
          </p:cNvPr>
          <p:cNvSpPr txBox="1"/>
          <p:nvPr/>
        </p:nvSpPr>
        <p:spPr>
          <a:xfrm>
            <a:off x="9421453" y="3070993"/>
            <a:ext cx="2652133" cy="95410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Model Explainer</a:t>
            </a:r>
          </a:p>
          <a:p>
            <a:pPr algn="ctr"/>
            <a:r>
              <a:rPr lang="en-US" sz="1400">
                <a:latin typeface="Arial" panose="020B0604020202020204" pitchFamily="34" charset="0"/>
                <a:cs typeface="Arial" panose="020B0604020202020204" pitchFamily="34" charset="0"/>
              </a:rPr>
              <a:t>Understand black-box algorithm</a:t>
            </a:r>
          </a:p>
          <a:p>
            <a:pPr algn="ctr"/>
            <a:r>
              <a:rPr lang="en-US" sz="1400">
                <a:latin typeface="Arial" panose="020B0604020202020204" pitchFamily="34" charset="0"/>
                <a:cs typeface="Arial" panose="020B0604020202020204" pitchFamily="34" charset="0"/>
              </a:rPr>
              <a:t>Interpret Prediction</a:t>
            </a:r>
          </a:p>
        </p:txBody>
      </p:sp>
      <p:pic>
        <p:nvPicPr>
          <p:cNvPr id="71" name="Picture 70">
            <a:extLst>
              <a:ext uri="{FF2B5EF4-FFF2-40B4-BE49-F238E27FC236}">
                <a16:creationId xmlns:a16="http://schemas.microsoft.com/office/drawing/2014/main" id="{079041FD-15C7-653A-482B-04EABCF04C14}"/>
              </a:ext>
            </a:extLst>
          </p:cNvPr>
          <p:cNvPicPr>
            <a:picLocks noChangeAspect="1"/>
          </p:cNvPicPr>
          <p:nvPr/>
        </p:nvPicPr>
        <p:blipFill>
          <a:blip r:embed="rId5"/>
          <a:stretch>
            <a:fillRect/>
          </a:stretch>
        </p:blipFill>
        <p:spPr>
          <a:xfrm>
            <a:off x="2792685" y="1153806"/>
            <a:ext cx="2096853" cy="1462740"/>
          </a:xfrm>
          <a:prstGeom prst="ellipse">
            <a:avLst/>
          </a:prstGeom>
          <a:ln>
            <a:noFill/>
          </a:ln>
          <a:effectLst>
            <a:softEdge rad="112500"/>
          </a:effectLst>
        </p:spPr>
      </p:pic>
      <p:pic>
        <p:nvPicPr>
          <p:cNvPr id="1026" name="Picture 2" descr="Building Machine Learning Models">
            <a:extLst>
              <a:ext uri="{FF2B5EF4-FFF2-40B4-BE49-F238E27FC236}">
                <a16:creationId xmlns:a16="http://schemas.microsoft.com/office/drawing/2014/main" id="{9A905AC7-834C-B16B-9F23-5199693135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6561" y="1073840"/>
            <a:ext cx="2650578" cy="17654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7A3E1F31-333C-D767-D382-921105AA4394}"/>
              </a:ext>
            </a:extLst>
          </p:cNvPr>
          <p:cNvPicPr>
            <a:picLocks noChangeAspect="1"/>
          </p:cNvPicPr>
          <p:nvPr/>
        </p:nvPicPr>
        <p:blipFill rotWithShape="1">
          <a:blip r:embed="rId7"/>
          <a:srcRect l="9865" r="7535" b="11303"/>
          <a:stretch/>
        </p:blipFill>
        <p:spPr>
          <a:xfrm>
            <a:off x="5421862" y="4032526"/>
            <a:ext cx="1455910" cy="1455910"/>
          </a:xfrm>
          <a:prstGeom prst="rect">
            <a:avLst/>
          </a:prstGeom>
        </p:spPr>
      </p:pic>
      <p:sp>
        <p:nvSpPr>
          <p:cNvPr id="74" name="Oval 73">
            <a:extLst>
              <a:ext uri="{FF2B5EF4-FFF2-40B4-BE49-F238E27FC236}">
                <a16:creationId xmlns:a16="http://schemas.microsoft.com/office/drawing/2014/main" id="{BB68ABF5-5767-3DA4-8E7A-562A46339A82}"/>
              </a:ext>
            </a:extLst>
          </p:cNvPr>
          <p:cNvSpPr/>
          <p:nvPr/>
        </p:nvSpPr>
        <p:spPr>
          <a:xfrm>
            <a:off x="3584339"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75" name="Oval 74">
            <a:extLst>
              <a:ext uri="{FF2B5EF4-FFF2-40B4-BE49-F238E27FC236}">
                <a16:creationId xmlns:a16="http://schemas.microsoft.com/office/drawing/2014/main" id="{2A664014-A6BF-6CEB-3887-C5B4968502DE}"/>
              </a:ext>
            </a:extLst>
          </p:cNvPr>
          <p:cNvSpPr/>
          <p:nvPr/>
        </p:nvSpPr>
        <p:spPr>
          <a:xfrm>
            <a:off x="1195261"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76" name="Oval 75">
            <a:extLst>
              <a:ext uri="{FF2B5EF4-FFF2-40B4-BE49-F238E27FC236}">
                <a16:creationId xmlns:a16="http://schemas.microsoft.com/office/drawing/2014/main" id="{FDFBC394-5B48-A350-7875-213A34B0C8B8}"/>
              </a:ext>
            </a:extLst>
          </p:cNvPr>
          <p:cNvSpPr/>
          <p:nvPr/>
        </p:nvSpPr>
        <p:spPr>
          <a:xfrm>
            <a:off x="5970036"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
        <p:nvSpPr>
          <p:cNvPr id="77" name="Oval 76">
            <a:extLst>
              <a:ext uri="{FF2B5EF4-FFF2-40B4-BE49-F238E27FC236}">
                <a16:creationId xmlns:a16="http://schemas.microsoft.com/office/drawing/2014/main" id="{20633D11-94CA-4F01-2CA2-4E272F1CA623}"/>
              </a:ext>
            </a:extLst>
          </p:cNvPr>
          <p:cNvSpPr/>
          <p:nvPr/>
        </p:nvSpPr>
        <p:spPr>
          <a:xfrm>
            <a:off x="8289780"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p>
        </p:txBody>
      </p:sp>
      <p:sp>
        <p:nvSpPr>
          <p:cNvPr id="78" name="Oval 77">
            <a:extLst>
              <a:ext uri="{FF2B5EF4-FFF2-40B4-BE49-F238E27FC236}">
                <a16:creationId xmlns:a16="http://schemas.microsoft.com/office/drawing/2014/main" id="{18B92233-BDE0-2C14-94EC-CC2692AD447A}"/>
              </a:ext>
            </a:extLst>
          </p:cNvPr>
          <p:cNvSpPr/>
          <p:nvPr/>
        </p:nvSpPr>
        <p:spPr>
          <a:xfrm>
            <a:off x="10477063" y="2719011"/>
            <a:ext cx="261610" cy="261610"/>
          </a:xfrm>
          <a:prstGeom prst="ellipse">
            <a:avLst/>
          </a:prstGeom>
          <a:solidFill>
            <a:srgbClr val="2D2D82"/>
          </a:solidFill>
          <a:ln>
            <a:solidFill>
              <a:srgbClr val="2D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5</a:t>
            </a:r>
          </a:p>
        </p:txBody>
      </p:sp>
      <p:pic>
        <p:nvPicPr>
          <p:cNvPr id="80" name="Picture 79">
            <a:extLst>
              <a:ext uri="{FF2B5EF4-FFF2-40B4-BE49-F238E27FC236}">
                <a16:creationId xmlns:a16="http://schemas.microsoft.com/office/drawing/2014/main" id="{73A4030B-EAD1-DFFC-20D7-41533C39B84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0266338" y="4166782"/>
            <a:ext cx="1189002" cy="1600396"/>
          </a:xfrm>
          <a:prstGeom prst="rect">
            <a:avLst/>
          </a:prstGeom>
        </p:spPr>
      </p:pic>
      <p:pic>
        <p:nvPicPr>
          <p:cNvPr id="83" name="Picture 82">
            <a:extLst>
              <a:ext uri="{FF2B5EF4-FFF2-40B4-BE49-F238E27FC236}">
                <a16:creationId xmlns:a16="http://schemas.microsoft.com/office/drawing/2014/main" id="{3A05D1AE-57AA-C45F-3D59-3A6227CC68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93" y="4409867"/>
            <a:ext cx="1195792" cy="461848"/>
          </a:xfrm>
          <a:prstGeom prst="rect">
            <a:avLst/>
          </a:prstGeom>
        </p:spPr>
      </p:pic>
    </p:spTree>
    <p:extLst>
      <p:ext uri="{BB962C8B-B14F-4D97-AF65-F5344CB8AC3E}">
        <p14:creationId xmlns:p14="http://schemas.microsoft.com/office/powerpoint/2010/main" val="2005757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2" grpId="0"/>
      <p:bldP spid="57" grpId="0"/>
      <p:bldP spid="58"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B69DB-A3BB-10F5-8457-4CCCB3B08EFC}"/>
              </a:ext>
            </a:extLst>
          </p:cNvPr>
          <p:cNvSpPr>
            <a:spLocks noGrp="1"/>
          </p:cNvSpPr>
          <p:nvPr>
            <p:ph type="sldNum" sz="quarter" idx="12"/>
          </p:nvPr>
        </p:nvSpPr>
        <p:spPr>
          <a:xfrm>
            <a:off x="9289585" y="6197041"/>
            <a:ext cx="2743200" cy="365125"/>
          </a:xfrm>
        </p:spPr>
        <p:txBody>
          <a:bodyPr/>
          <a:lstStyle/>
          <a:p>
            <a:fld id="{330EA680-D336-4FF7-8B7A-9848BB0A1C32}" type="slidenum">
              <a:rPr lang="en-GB" smtClean="0"/>
              <a:pPr/>
              <a:t>6</a:t>
            </a:fld>
            <a:endParaRPr lang="en-GB"/>
          </a:p>
        </p:txBody>
      </p:sp>
      <p:sp>
        <p:nvSpPr>
          <p:cNvPr id="3" name="TextBox 2">
            <a:extLst>
              <a:ext uri="{FF2B5EF4-FFF2-40B4-BE49-F238E27FC236}">
                <a16:creationId xmlns:a16="http://schemas.microsoft.com/office/drawing/2014/main" id="{2E32F1C8-3A75-1897-3BEE-C2D111CB2C71}"/>
              </a:ext>
            </a:extLst>
          </p:cNvPr>
          <p:cNvSpPr txBox="1"/>
          <p:nvPr/>
        </p:nvSpPr>
        <p:spPr>
          <a:xfrm>
            <a:off x="399367" y="224454"/>
            <a:ext cx="10020300" cy="461665"/>
          </a:xfrm>
          <a:prstGeom prst="rect">
            <a:avLst/>
          </a:prstGeom>
          <a:noFill/>
        </p:spPr>
        <p:txBody>
          <a:bodyPr wrap="square" rtlCol="0">
            <a:spAutoFit/>
          </a:bodyPr>
          <a:lstStyle/>
          <a:p>
            <a:r>
              <a:rPr lang="en-US" sz="2400" b="1" dirty="0">
                <a:latin typeface="Avenir Next LT Pro" panose="020B0504020202020204" pitchFamily="34" charset="77"/>
                <a:cs typeface="Arial"/>
              </a:rPr>
              <a:t>Stage 1: </a:t>
            </a:r>
            <a:r>
              <a:rPr lang="en-US" sz="2400" b="1" i="1" dirty="0">
                <a:solidFill>
                  <a:srgbClr val="372DA0"/>
                </a:solidFill>
                <a:latin typeface="Avenir Next LT Pro" panose="020B0504020202020204" pitchFamily="34" charset="77"/>
                <a:cs typeface="Arial"/>
              </a:rPr>
              <a:t>Individual Empowerment – </a:t>
            </a:r>
            <a:r>
              <a:rPr lang="en-US" sz="2400" b="1" dirty="0">
                <a:latin typeface="Avenir Next LT Pro" panose="020B0504020202020204" pitchFamily="34" charset="77"/>
                <a:cs typeface="Arial"/>
              </a:rPr>
              <a:t>Data Overview</a:t>
            </a:r>
            <a:endParaRPr lang="en-US" sz="2400" b="1" dirty="0">
              <a:latin typeface="Avenir Next LT Pro" panose="020B0504020202020204" pitchFamily="34" charset="77"/>
            </a:endParaRPr>
          </a:p>
        </p:txBody>
      </p:sp>
      <p:sp>
        <p:nvSpPr>
          <p:cNvPr id="5" name="Arrow: Right 28">
            <a:extLst>
              <a:ext uri="{FF2B5EF4-FFF2-40B4-BE49-F238E27FC236}">
                <a16:creationId xmlns:a16="http://schemas.microsoft.com/office/drawing/2014/main" id="{218D2911-61C5-6066-190E-6DA4E41D4F06}"/>
              </a:ext>
            </a:extLst>
          </p:cNvPr>
          <p:cNvSpPr/>
          <p:nvPr/>
        </p:nvSpPr>
        <p:spPr>
          <a:xfrm>
            <a:off x="3575694" y="1109004"/>
            <a:ext cx="1420280" cy="33855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50000"/>
                </a:schemeClr>
              </a:solidFill>
            </a:endParaRPr>
          </a:p>
        </p:txBody>
      </p:sp>
      <p:sp>
        <p:nvSpPr>
          <p:cNvPr id="7" name="Arrow: Right 28">
            <a:extLst>
              <a:ext uri="{FF2B5EF4-FFF2-40B4-BE49-F238E27FC236}">
                <a16:creationId xmlns:a16="http://schemas.microsoft.com/office/drawing/2014/main" id="{E72FE151-A6D9-D1EA-20E1-E89A75FDD60C}"/>
              </a:ext>
            </a:extLst>
          </p:cNvPr>
          <p:cNvSpPr/>
          <p:nvPr/>
        </p:nvSpPr>
        <p:spPr>
          <a:xfrm>
            <a:off x="7192600" y="1095557"/>
            <a:ext cx="1420280" cy="33855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50000"/>
                </a:schemeClr>
              </a:solidFill>
            </a:endParaRPr>
          </a:p>
        </p:txBody>
      </p:sp>
      <p:sp>
        <p:nvSpPr>
          <p:cNvPr id="9" name="TextBox 8">
            <a:extLst>
              <a:ext uri="{FF2B5EF4-FFF2-40B4-BE49-F238E27FC236}">
                <a16:creationId xmlns:a16="http://schemas.microsoft.com/office/drawing/2014/main" id="{251E83AE-4CE9-545D-2D7B-8FE162D5AEC0}"/>
              </a:ext>
            </a:extLst>
          </p:cNvPr>
          <p:cNvSpPr txBox="1"/>
          <p:nvPr/>
        </p:nvSpPr>
        <p:spPr>
          <a:xfrm>
            <a:off x="1182758" y="1482481"/>
            <a:ext cx="2708854" cy="338554"/>
          </a:xfrm>
          <a:prstGeom prst="rect">
            <a:avLst/>
          </a:prstGeom>
          <a:noFill/>
        </p:spPr>
        <p:txBody>
          <a:bodyPr wrap="square" rtlCol="0">
            <a:spAutoFit/>
          </a:bodyPr>
          <a:lstStyle/>
          <a:p>
            <a:pPr algn="ctr"/>
            <a:r>
              <a:rPr lang="en-US" sz="1600">
                <a:latin typeface="Avenir Next LT Pro" panose="020B0504020202020204" pitchFamily="34" charset="0"/>
              </a:rPr>
              <a:t>Singapore Residents</a:t>
            </a:r>
            <a:endParaRPr lang="en-GB" sz="1600">
              <a:latin typeface="Avenir Next LT Pro" panose="020B0504020202020204" pitchFamily="34" charset="0"/>
            </a:endParaRPr>
          </a:p>
        </p:txBody>
      </p:sp>
      <p:sp>
        <p:nvSpPr>
          <p:cNvPr id="10" name="TextBox 9">
            <a:extLst>
              <a:ext uri="{FF2B5EF4-FFF2-40B4-BE49-F238E27FC236}">
                <a16:creationId xmlns:a16="http://schemas.microsoft.com/office/drawing/2014/main" id="{40325BC7-2F44-3B9E-8B34-880174B586E7}"/>
              </a:ext>
            </a:extLst>
          </p:cNvPr>
          <p:cNvSpPr txBox="1"/>
          <p:nvPr/>
        </p:nvSpPr>
        <p:spPr>
          <a:xfrm>
            <a:off x="4694218" y="1482481"/>
            <a:ext cx="2708854" cy="338554"/>
          </a:xfrm>
          <a:prstGeom prst="rect">
            <a:avLst/>
          </a:prstGeom>
          <a:noFill/>
        </p:spPr>
        <p:txBody>
          <a:bodyPr wrap="square" rtlCol="0">
            <a:spAutoFit/>
          </a:bodyPr>
          <a:lstStyle/>
          <a:p>
            <a:pPr algn="ctr"/>
            <a:r>
              <a:rPr lang="en-GB" sz="1600">
                <a:latin typeface="Avenir Next LT Pro" panose="020B0504020202020204" pitchFamily="34" charset="0"/>
              </a:rPr>
              <a:t>Personal Information</a:t>
            </a:r>
          </a:p>
        </p:txBody>
      </p:sp>
      <p:sp>
        <p:nvSpPr>
          <p:cNvPr id="11" name="TextBox 10">
            <a:extLst>
              <a:ext uri="{FF2B5EF4-FFF2-40B4-BE49-F238E27FC236}">
                <a16:creationId xmlns:a16="http://schemas.microsoft.com/office/drawing/2014/main" id="{69A1BC52-5F80-E34F-9174-CB558B110DAC}"/>
              </a:ext>
            </a:extLst>
          </p:cNvPr>
          <p:cNvSpPr txBox="1"/>
          <p:nvPr/>
        </p:nvSpPr>
        <p:spPr>
          <a:xfrm>
            <a:off x="8344080" y="1482481"/>
            <a:ext cx="2708854" cy="338554"/>
          </a:xfrm>
          <a:prstGeom prst="rect">
            <a:avLst/>
          </a:prstGeom>
          <a:noFill/>
        </p:spPr>
        <p:txBody>
          <a:bodyPr wrap="square" rtlCol="0">
            <a:spAutoFit/>
          </a:bodyPr>
          <a:lstStyle/>
          <a:p>
            <a:pPr algn="ctr"/>
            <a:r>
              <a:rPr lang="en-GB" sz="1600" dirty="0">
                <a:latin typeface="Avenir Next LT Pro" panose="020B0504020202020204" pitchFamily="34" charset="0"/>
              </a:rPr>
              <a:t>Monitor Heart Health</a:t>
            </a:r>
          </a:p>
        </p:txBody>
      </p:sp>
      <p:cxnSp>
        <p:nvCxnSpPr>
          <p:cNvPr id="12" name="Straight Connector 11">
            <a:extLst>
              <a:ext uri="{FF2B5EF4-FFF2-40B4-BE49-F238E27FC236}">
                <a16:creationId xmlns:a16="http://schemas.microsoft.com/office/drawing/2014/main" id="{E3F8C044-6FB1-D37D-B31A-4E0FDA90FF4B}"/>
              </a:ext>
            </a:extLst>
          </p:cNvPr>
          <p:cNvCxnSpPr>
            <a:cxnSpLocks/>
          </p:cNvCxnSpPr>
          <p:nvPr/>
        </p:nvCxnSpPr>
        <p:spPr>
          <a:xfrm>
            <a:off x="211168" y="1852509"/>
            <a:ext cx="11674954"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5A04ED2-177E-278C-A8B3-16DBD298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089" y="894766"/>
            <a:ext cx="579113" cy="579113"/>
          </a:xfrm>
          <a:prstGeom prst="rect">
            <a:avLst/>
          </a:prstGeom>
        </p:spPr>
      </p:pic>
      <p:pic>
        <p:nvPicPr>
          <p:cNvPr id="16" name="Picture 15">
            <a:extLst>
              <a:ext uri="{FF2B5EF4-FFF2-40B4-BE49-F238E27FC236}">
                <a16:creationId xmlns:a16="http://schemas.microsoft.com/office/drawing/2014/main" id="{9EF225A5-5122-458B-14C2-738EA24200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0018" y="860161"/>
            <a:ext cx="579113" cy="579113"/>
          </a:xfrm>
          <a:prstGeom prst="rect">
            <a:avLst/>
          </a:prstGeom>
        </p:spPr>
      </p:pic>
      <p:pic>
        <p:nvPicPr>
          <p:cNvPr id="18" name="Picture 17">
            <a:extLst>
              <a:ext uri="{FF2B5EF4-FFF2-40B4-BE49-F238E27FC236}">
                <a16:creationId xmlns:a16="http://schemas.microsoft.com/office/drawing/2014/main" id="{1C9BD3A7-A064-511B-F8EE-11D25B2E35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7278" y="868444"/>
            <a:ext cx="579114" cy="579114"/>
          </a:xfrm>
          <a:prstGeom prst="rect">
            <a:avLst/>
          </a:prstGeom>
        </p:spPr>
      </p:pic>
      <p:cxnSp>
        <p:nvCxnSpPr>
          <p:cNvPr id="19" name="Straight Connector 18">
            <a:extLst>
              <a:ext uri="{FF2B5EF4-FFF2-40B4-BE49-F238E27FC236}">
                <a16:creationId xmlns:a16="http://schemas.microsoft.com/office/drawing/2014/main" id="{98003BD3-99EB-72E1-226E-7FF1AD0F0F26}"/>
              </a:ext>
            </a:extLst>
          </p:cNvPr>
          <p:cNvCxnSpPr>
            <a:cxnSpLocks/>
          </p:cNvCxnSpPr>
          <p:nvPr/>
        </p:nvCxnSpPr>
        <p:spPr>
          <a:xfrm>
            <a:off x="2372179"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20" name="Google Shape;1827;p80">
            <a:extLst>
              <a:ext uri="{FF2B5EF4-FFF2-40B4-BE49-F238E27FC236}">
                <a16:creationId xmlns:a16="http://schemas.microsoft.com/office/drawing/2014/main" id="{5165F477-82D6-753B-167F-8C4A5A728C23}"/>
              </a:ext>
            </a:extLst>
          </p:cNvPr>
          <p:cNvSpPr txBox="1">
            <a:spLocks/>
          </p:cNvSpPr>
          <p:nvPr/>
        </p:nvSpPr>
        <p:spPr>
          <a:xfrm>
            <a:off x="3508459" y="3428992"/>
            <a:ext cx="2431203" cy="2958359"/>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endParaRPr kumimoji="0" lang="en-US" sz="6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endParaRPr>
          </a:p>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r>
              <a:rPr kumimoji="0" lang="en-US" sz="16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Stroke</a:t>
            </a:r>
          </a:p>
          <a:p>
            <a:pPr algn="ctr">
              <a:lnSpc>
                <a:spcPct val="150000"/>
              </a:lnSpc>
              <a:buClr>
                <a:srgbClr val="FFFFFF"/>
              </a:buClr>
              <a:defRPr/>
            </a:pPr>
            <a:r>
              <a:rPr kumimoji="0" lang="en-US" sz="16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Diabetic</a:t>
            </a:r>
          </a:p>
          <a:p>
            <a:pPr algn="ctr">
              <a:lnSpc>
                <a:spcPct val="150000"/>
              </a:lnSpc>
              <a:buClr>
                <a:srgbClr val="FFFFFF"/>
              </a:buClr>
              <a:defRPr/>
            </a:pPr>
            <a:r>
              <a:rPr lang="en-US" sz="1600" kern="0">
                <a:solidFill>
                  <a:schemeClr val="tx1"/>
                </a:solidFill>
                <a:latin typeface="Arial" panose="020B0604020202020204" pitchFamily="34" charset="0"/>
                <a:cs typeface="Arial" panose="020B0604020202020204" pitchFamily="34" charset="0"/>
              </a:rPr>
              <a:t>Asthma</a:t>
            </a:r>
          </a:p>
          <a:p>
            <a:pPr algn="ctr">
              <a:lnSpc>
                <a:spcPct val="150000"/>
              </a:lnSpc>
              <a:buClr>
                <a:srgbClr val="FFFFFF"/>
              </a:buClr>
              <a:defRPr/>
            </a:pPr>
            <a:r>
              <a:rPr kumimoji="0" lang="en-US" sz="16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Kidney Disease</a:t>
            </a:r>
          </a:p>
          <a:p>
            <a:pPr algn="ctr">
              <a:lnSpc>
                <a:spcPct val="150000"/>
              </a:lnSpc>
              <a:buClr>
                <a:srgbClr val="FFFFFF"/>
              </a:buClr>
              <a:defRPr/>
            </a:pPr>
            <a:r>
              <a:rPr lang="en-SG" sz="1600" kern="0">
                <a:solidFill>
                  <a:schemeClr val="tx1"/>
                </a:solidFill>
                <a:latin typeface="Arial" panose="020B0604020202020204" pitchFamily="34" charset="0"/>
                <a:cs typeface="Arial" panose="020B0604020202020204" pitchFamily="34" charset="0"/>
              </a:rPr>
              <a:t>Skin Cancer</a:t>
            </a:r>
          </a:p>
          <a:p>
            <a:pPr algn="ctr">
              <a:lnSpc>
                <a:spcPct val="150000"/>
              </a:lnSpc>
              <a:buClr>
                <a:srgbClr val="FFFFFF"/>
              </a:buClr>
              <a:defRPr/>
            </a:pPr>
            <a:endParaRPr lang="en-SG" sz="300" kern="0">
              <a:solidFill>
                <a:schemeClr val="tx1"/>
              </a:solidFill>
              <a:latin typeface="Arial" panose="020B0604020202020204" pitchFamily="34" charset="0"/>
              <a:cs typeface="Arial" panose="020B0604020202020204" pitchFamily="34" charset="0"/>
            </a:endParaRPr>
          </a:p>
          <a:p>
            <a:pPr algn="ctr">
              <a:buClr>
                <a:srgbClr val="FFFFFF"/>
              </a:buClr>
              <a:defRPr/>
            </a:pPr>
            <a:r>
              <a:rPr lang="en-SG" sz="1100" b="0" i="1" kern="0">
                <a:solidFill>
                  <a:schemeClr val="bg2">
                    <a:lumMod val="25000"/>
                  </a:schemeClr>
                </a:solidFill>
                <a:latin typeface="Arial" panose="020B0604020202020204" pitchFamily="34" charset="0"/>
                <a:cs typeface="Arial" panose="020B0604020202020204" pitchFamily="34" charset="0"/>
              </a:rPr>
              <a:t>* (Ever told) (you had) a disease above? </a:t>
            </a:r>
            <a:endParaRPr lang="en" sz="1100" b="0" i="1" kern="0">
              <a:solidFill>
                <a:schemeClr val="bg2">
                  <a:lumMod val="25000"/>
                </a:schemeClr>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endParaRPr kumimoji="0" lang="en" sz="16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endParaRPr>
          </a:p>
        </p:txBody>
      </p:sp>
      <p:sp>
        <p:nvSpPr>
          <p:cNvPr id="21" name="Google Shape;1827;p80">
            <a:extLst>
              <a:ext uri="{FF2B5EF4-FFF2-40B4-BE49-F238E27FC236}">
                <a16:creationId xmlns:a16="http://schemas.microsoft.com/office/drawing/2014/main" id="{8A7BB270-C423-1AE3-D75B-775A63059D31}"/>
              </a:ext>
            </a:extLst>
          </p:cNvPr>
          <p:cNvSpPr txBox="1">
            <a:spLocks/>
          </p:cNvSpPr>
          <p:nvPr/>
        </p:nvSpPr>
        <p:spPr>
          <a:xfrm>
            <a:off x="6220119" y="3428993"/>
            <a:ext cx="2431203" cy="2958344"/>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r>
              <a:rPr lang="en-US" sz="1600" kern="0">
                <a:solidFill>
                  <a:schemeClr val="tx1"/>
                </a:solidFill>
                <a:latin typeface="Arial" panose="020B0604020202020204" pitchFamily="34" charset="0"/>
                <a:cs typeface="Arial" panose="020B0604020202020204" pitchFamily="34" charset="0"/>
              </a:rPr>
              <a:t>Smoking</a:t>
            </a:r>
          </a:p>
          <a:p>
            <a:pPr algn="ctr">
              <a:buClr>
                <a:srgbClr val="FFFFFF"/>
              </a:buClr>
              <a:defRPr/>
            </a:pPr>
            <a:r>
              <a:rPr lang="en-US" sz="1100" b="0" i="1" kern="0">
                <a:solidFill>
                  <a:schemeClr val="bg2">
                    <a:lumMod val="25000"/>
                  </a:schemeClr>
                </a:solidFill>
                <a:latin typeface="Arial" panose="020B0604020202020204" pitchFamily="34" charset="0"/>
                <a:cs typeface="Arial" panose="020B0604020202020204" pitchFamily="34" charset="0"/>
              </a:rPr>
              <a:t>have you smoked at least 100 cigarettes in your entire life? </a:t>
            </a:r>
          </a:p>
          <a:p>
            <a:pPr algn="ctr">
              <a:lnSpc>
                <a:spcPct val="150000"/>
              </a:lnSpc>
              <a:buClr>
                <a:srgbClr val="FFFFFF"/>
              </a:buClr>
              <a:defRPr/>
            </a:pPr>
            <a:r>
              <a:rPr kumimoji="0" lang="en-US" sz="16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Alcohol Drinking </a:t>
            </a:r>
          </a:p>
          <a:p>
            <a:pPr algn="ctr">
              <a:buClr>
                <a:srgbClr val="FFFFFF"/>
              </a:buClr>
              <a:defRPr/>
            </a:pPr>
            <a:r>
              <a:rPr lang="en-US" sz="1100" b="0" i="1" kern="0">
                <a:solidFill>
                  <a:schemeClr val="bg2">
                    <a:lumMod val="25000"/>
                  </a:schemeClr>
                </a:solidFill>
                <a:latin typeface="Arial" panose="020B0604020202020204" pitchFamily="34" charset="0"/>
                <a:cs typeface="Arial" panose="020B0604020202020204" pitchFamily="34" charset="0"/>
              </a:rPr>
              <a:t>adult men &gt; 14 drinks / week adult women &gt; 7 drinks / week </a:t>
            </a:r>
          </a:p>
          <a:p>
            <a:pPr algn="ctr">
              <a:lnSpc>
                <a:spcPct val="150000"/>
              </a:lnSpc>
              <a:buClr>
                <a:srgbClr val="FFFFFF"/>
              </a:buClr>
              <a:defRPr/>
            </a:pPr>
            <a:r>
              <a:rPr lang="en-US" sz="1600" kern="0">
                <a:solidFill>
                  <a:schemeClr val="tx1"/>
                </a:solidFill>
                <a:latin typeface="Arial" panose="020B0604020202020204" pitchFamily="34" charset="0"/>
                <a:cs typeface="Arial" panose="020B0604020202020204" pitchFamily="34" charset="0"/>
              </a:rPr>
              <a:t>Physical Activity</a:t>
            </a:r>
          </a:p>
          <a:p>
            <a:pPr algn="ctr">
              <a:buClr>
                <a:srgbClr val="FFFFFF"/>
              </a:buClr>
              <a:defRPr/>
            </a:pPr>
            <a:r>
              <a:rPr lang="en-US" sz="1100" b="0" i="1" kern="0">
                <a:solidFill>
                  <a:schemeClr val="bg2">
                    <a:lumMod val="25000"/>
                  </a:schemeClr>
                </a:solidFill>
                <a:latin typeface="Arial" panose="020B0604020202020204" pitchFamily="34" charset="0"/>
                <a:cs typeface="Arial" panose="020B0604020202020204" pitchFamily="34" charset="0"/>
              </a:rPr>
              <a:t>whether exercise during the past 30 days other than regular job</a:t>
            </a:r>
            <a:r>
              <a:rPr lang="en-SG" sz="1100" b="0" i="1" kern="0">
                <a:solidFill>
                  <a:schemeClr val="bg2">
                    <a:lumMod val="25000"/>
                  </a:schemeClr>
                </a:solidFill>
                <a:latin typeface="Arial" panose="020B0604020202020204" pitchFamily="34" charset="0"/>
                <a:cs typeface="Arial" panose="020B0604020202020204" pitchFamily="34" charset="0"/>
              </a:rPr>
              <a:t> </a:t>
            </a:r>
            <a:endParaRPr lang="en-US" sz="1100" b="0" i="1" kern="0">
              <a:solidFill>
                <a:schemeClr val="bg2">
                  <a:lumMod val="25000"/>
                </a:schemeClr>
              </a:solidFill>
              <a:latin typeface="Arial" panose="020B0604020202020204" pitchFamily="34" charset="0"/>
              <a:cs typeface="Arial" panose="020B0604020202020204" pitchFamily="34" charset="0"/>
            </a:endParaRPr>
          </a:p>
          <a:p>
            <a:pPr algn="ctr">
              <a:lnSpc>
                <a:spcPct val="150000"/>
              </a:lnSpc>
              <a:buClr>
                <a:srgbClr val="FFFFFF"/>
              </a:buClr>
              <a:defRPr/>
            </a:pPr>
            <a:r>
              <a:rPr kumimoji="0" lang="en-US" sz="16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Sleep Time</a:t>
            </a:r>
          </a:p>
          <a:p>
            <a:pPr algn="ctr">
              <a:buClr>
                <a:srgbClr val="FFFFFF"/>
              </a:buClr>
              <a:defRPr/>
            </a:pPr>
            <a:r>
              <a:rPr lang="en-US" sz="1100" b="0" i="1" kern="0">
                <a:solidFill>
                  <a:schemeClr val="bg2">
                    <a:lumMod val="25000"/>
                  </a:schemeClr>
                </a:solidFill>
                <a:latin typeface="Arial" panose="020B0604020202020204" pitchFamily="34" charset="0"/>
                <a:cs typeface="Arial" panose="020B0604020202020204" pitchFamily="34" charset="0"/>
              </a:rPr>
              <a:t>how many hours of sleep get in a 24-hour period</a:t>
            </a:r>
            <a:r>
              <a:rPr lang="en-SG" sz="1100" b="0" i="1" kern="0">
                <a:solidFill>
                  <a:schemeClr val="bg2">
                    <a:lumMod val="25000"/>
                  </a:schemeClr>
                </a:solidFill>
                <a:latin typeface="Arial" panose="020B0604020202020204" pitchFamily="34" charset="0"/>
                <a:cs typeface="Arial" panose="020B0604020202020204" pitchFamily="34" charset="0"/>
              </a:rPr>
              <a:t> on average</a:t>
            </a:r>
            <a:endParaRPr lang="en" sz="1100" b="0" i="1" kern="0">
              <a:solidFill>
                <a:schemeClr val="bg2">
                  <a:lumMod val="25000"/>
                </a:schemeClr>
              </a:solidFill>
              <a:latin typeface="Arial" panose="020B0604020202020204" pitchFamily="34" charset="0"/>
              <a:cs typeface="Arial" panose="020B0604020202020204" pitchFamily="34" charset="0"/>
            </a:endParaRPr>
          </a:p>
        </p:txBody>
      </p:sp>
      <p:sp>
        <p:nvSpPr>
          <p:cNvPr id="22" name="Google Shape;1827;p80">
            <a:extLst>
              <a:ext uri="{FF2B5EF4-FFF2-40B4-BE49-F238E27FC236}">
                <a16:creationId xmlns:a16="http://schemas.microsoft.com/office/drawing/2014/main" id="{8DFA6C97-178C-4E01-8C23-16EE44A8338C}"/>
              </a:ext>
            </a:extLst>
          </p:cNvPr>
          <p:cNvSpPr txBox="1">
            <a:spLocks/>
          </p:cNvSpPr>
          <p:nvPr/>
        </p:nvSpPr>
        <p:spPr>
          <a:xfrm>
            <a:off x="8891438" y="3428977"/>
            <a:ext cx="2538562" cy="2958344"/>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r>
              <a:rPr lang="en-US" sz="1600" kern="0" dirty="0">
                <a:solidFill>
                  <a:prstClr val="black"/>
                </a:solidFill>
                <a:latin typeface="Arial" panose="020B0604020202020204" pitchFamily="34" charset="0"/>
                <a:ea typeface="+mn-ea"/>
                <a:cs typeface="Arial" panose="020B0604020202020204" pitchFamily="34" charset="0"/>
              </a:rPr>
              <a:t>Difficulty in Walking</a:t>
            </a:r>
            <a:endParaRPr kumimoji="0" lang="en-US" sz="160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
                <a:srgbClr val="FFFFFF"/>
              </a:buClr>
              <a:buSzTx/>
              <a:buFontTx/>
              <a:buNone/>
              <a:tabLst/>
              <a:defRPr/>
            </a:pPr>
            <a:r>
              <a:rPr kumimoji="0" lang="en-US" sz="160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Montserrat"/>
              </a:rPr>
              <a:t>General Health</a:t>
            </a:r>
          </a:p>
          <a:p>
            <a:pPr algn="ctr">
              <a:buClr>
                <a:srgbClr val="FFFFFF"/>
              </a:buClr>
              <a:buSzTx/>
              <a:defRPr/>
            </a:pPr>
            <a:r>
              <a:rPr kumimoji="0" lang="en-US" sz="1100" b="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Rate it with </a:t>
            </a:r>
            <a:r>
              <a:rPr kumimoji="0" lang="en-US" sz="110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Very Good </a:t>
            </a:r>
            <a:r>
              <a:rPr kumimoji="0" lang="en-US" sz="1100" b="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 </a:t>
            </a:r>
            <a:r>
              <a:rPr kumimoji="0" lang="en-US" sz="110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Good</a:t>
            </a:r>
            <a:r>
              <a:rPr kumimoji="0" lang="en-US" sz="1100" b="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 / </a:t>
            </a:r>
            <a:r>
              <a:rPr kumimoji="0" lang="en-US" sz="110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Excellent</a:t>
            </a:r>
            <a:r>
              <a:rPr kumimoji="0" lang="en-US" sz="1100" b="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 / </a:t>
            </a:r>
            <a:r>
              <a:rPr kumimoji="0" lang="en-US" sz="110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Fair</a:t>
            </a:r>
            <a:r>
              <a:rPr kumimoji="0" lang="en-US" sz="1100" b="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 / </a:t>
            </a:r>
            <a:r>
              <a:rPr kumimoji="0" lang="en-US" sz="110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Poor</a:t>
            </a:r>
            <a:r>
              <a:rPr kumimoji="0" lang="en-US" sz="1100" b="0" i="1" u="none" strike="noStrike" kern="0" cap="none" spc="0" normalizeH="0" baseline="0" noProof="0" dirty="0">
                <a:ln>
                  <a:noFill/>
                </a:ln>
                <a:solidFill>
                  <a:schemeClr val="bg2">
                    <a:lumMod val="25000"/>
                  </a:scheme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50000"/>
              </a:lnSpc>
              <a:spcBef>
                <a:spcPts val="0"/>
              </a:spcBef>
              <a:spcAft>
                <a:spcPts val="0"/>
              </a:spcAft>
              <a:buClr>
                <a:srgbClr val="FFFFFF"/>
              </a:buClr>
              <a:buSzTx/>
              <a:buFontTx/>
              <a:buNone/>
              <a:tabLst/>
              <a:defRPr/>
            </a:pPr>
            <a:r>
              <a:rPr kumimoji="0" lang="en-US" sz="160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Physical Health</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1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many days during the past 30 was physical health </a:t>
            </a:r>
            <a:r>
              <a:rPr kumimoji="0" lang="en-US" sz="110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good?</a:t>
            </a:r>
            <a:endParaRPr kumimoji="0" lang="en-US" sz="11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
                <a:srgbClr val="FFFFFF"/>
              </a:buClr>
              <a:buSzTx/>
              <a:buFontTx/>
              <a:buNone/>
              <a:tabLst/>
              <a:defRPr/>
            </a:pPr>
            <a:r>
              <a:rPr kumimoji="0" lang="en-US" sz="160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Montserrat"/>
              </a:rPr>
              <a:t>Mental Health</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1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many days during the past 30 was mental health </a:t>
            </a:r>
            <a:r>
              <a:rPr kumimoji="0" lang="en-US" sz="110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good?</a:t>
            </a:r>
            <a:endParaRPr kumimoji="0" lang="en-US" sz="11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Google Shape;1827;p80">
            <a:extLst>
              <a:ext uri="{FF2B5EF4-FFF2-40B4-BE49-F238E27FC236}">
                <a16:creationId xmlns:a16="http://schemas.microsoft.com/office/drawing/2014/main" id="{0585EEB6-F5EE-0483-CE66-2261994C3C2D}"/>
              </a:ext>
            </a:extLst>
          </p:cNvPr>
          <p:cNvSpPr txBox="1">
            <a:spLocks/>
          </p:cNvSpPr>
          <p:nvPr/>
        </p:nvSpPr>
        <p:spPr>
          <a:xfrm>
            <a:off x="796799" y="3428979"/>
            <a:ext cx="2431203" cy="2958359"/>
          </a:xfrm>
          <a:prstGeom prst="rect">
            <a:avLst/>
          </a:prstGeom>
          <a:solidFill>
            <a:schemeClr val="bg1">
              <a:lumMod val="9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endParaRPr kumimoji="0" lang="en-US" sz="18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endParaRPr>
          </a:p>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endParaRPr lang="en-US" sz="1800" kern="0" noProof="0">
              <a:solidFill>
                <a:schemeClr val="tx1"/>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r>
              <a:rPr kumimoji="0" lang="en-US" sz="18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Age</a:t>
            </a:r>
          </a:p>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r>
              <a:rPr kumimoji="0" lang="en-US" sz="18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Gender</a:t>
            </a:r>
          </a:p>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r>
              <a:rPr lang="en-US" sz="1800" kern="0">
                <a:solidFill>
                  <a:schemeClr val="tx1"/>
                </a:solidFill>
                <a:latin typeface="Arial" panose="020B0604020202020204" pitchFamily="34" charset="0"/>
                <a:cs typeface="Arial" panose="020B0604020202020204" pitchFamily="34" charset="0"/>
              </a:rPr>
              <a:t>Race</a:t>
            </a:r>
          </a:p>
          <a:p>
            <a:pPr marL="0" marR="0" lvl="0" indent="0" algn="ctr" defTabSz="914400" rtl="0" eaLnBrk="1" fontAlgn="auto" latinLnBrk="0" hangingPunct="1">
              <a:lnSpc>
                <a:spcPct val="150000"/>
              </a:lnSpc>
              <a:spcBef>
                <a:spcPts val="0"/>
              </a:spcBef>
              <a:spcAft>
                <a:spcPts val="0"/>
              </a:spcAft>
              <a:buClr>
                <a:srgbClr val="FFFFFF"/>
              </a:buClr>
              <a:buSzPts val="9600"/>
              <a:buFont typeface="Montserrat SemiBold"/>
              <a:buNone/>
              <a:tabLst/>
              <a:defRPr/>
            </a:pPr>
            <a:r>
              <a:rPr kumimoji="0" lang="en-US" sz="18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BMI</a:t>
            </a:r>
            <a:endParaRPr kumimoji="0" lang="en" sz="18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endParaRPr>
          </a:p>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endParaRPr lang="en" sz="1600" b="0" kern="0">
              <a:solidFill>
                <a:schemeClr val="tx1"/>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endParaRPr kumimoji="0" lang="en" sz="16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endParaRPr>
          </a:p>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endParaRPr lang="en" sz="1600" b="0" kern="0">
              <a:solidFill>
                <a:schemeClr val="tx1"/>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endParaRPr kumimoji="0" lang="en" sz="16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endParaRPr>
          </a:p>
        </p:txBody>
      </p:sp>
      <p:sp>
        <p:nvSpPr>
          <p:cNvPr id="24" name="Google Shape;1827;p80">
            <a:extLst>
              <a:ext uri="{FF2B5EF4-FFF2-40B4-BE49-F238E27FC236}">
                <a16:creationId xmlns:a16="http://schemas.microsoft.com/office/drawing/2014/main" id="{87F19FF2-0ADC-D52C-019F-DB57B9AFD618}"/>
              </a:ext>
            </a:extLst>
          </p:cNvPr>
          <p:cNvSpPr txBox="1">
            <a:spLocks/>
          </p:cNvSpPr>
          <p:nvPr/>
        </p:nvSpPr>
        <p:spPr>
          <a:xfrm>
            <a:off x="796799" y="2813550"/>
            <a:ext cx="2431203" cy="615443"/>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FFFFFF"/>
              </a:buClr>
              <a:buSzPts val="9600"/>
              <a:buFont typeface="Montserrat SemiBold"/>
              <a:buNone/>
              <a:tabLst/>
              <a:defRPr/>
            </a:pPr>
            <a:r>
              <a:rPr kumimoji="0" lang="en" sz="160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Demographical Variables</a:t>
            </a:r>
          </a:p>
        </p:txBody>
      </p:sp>
      <p:sp>
        <p:nvSpPr>
          <p:cNvPr id="25" name="Google Shape;1827;p80">
            <a:extLst>
              <a:ext uri="{FF2B5EF4-FFF2-40B4-BE49-F238E27FC236}">
                <a16:creationId xmlns:a16="http://schemas.microsoft.com/office/drawing/2014/main" id="{0C813D4D-7B9F-41A1-6B42-3A535019F442}"/>
              </a:ext>
            </a:extLst>
          </p:cNvPr>
          <p:cNvSpPr txBox="1">
            <a:spLocks/>
          </p:cNvSpPr>
          <p:nvPr/>
        </p:nvSpPr>
        <p:spPr>
          <a:xfrm>
            <a:off x="3508458" y="2813550"/>
            <a:ext cx="2431203" cy="615444"/>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lang="en" sz="1600" kern="0">
                <a:solidFill>
                  <a:schemeClr val="tx1"/>
                </a:solidFill>
                <a:latin typeface="Arial" panose="020B0604020202020204" pitchFamily="34" charset="0"/>
                <a:cs typeface="Arial" panose="020B0604020202020204" pitchFamily="34" charset="0"/>
              </a:rPr>
              <a:t>Medical History</a:t>
            </a:r>
          </a:p>
        </p:txBody>
      </p:sp>
      <p:sp>
        <p:nvSpPr>
          <p:cNvPr id="26" name="Google Shape;1827;p80">
            <a:extLst>
              <a:ext uri="{FF2B5EF4-FFF2-40B4-BE49-F238E27FC236}">
                <a16:creationId xmlns:a16="http://schemas.microsoft.com/office/drawing/2014/main" id="{F0E1ADDA-4BFB-3313-77F4-55CC7CC6158B}"/>
              </a:ext>
            </a:extLst>
          </p:cNvPr>
          <p:cNvSpPr txBox="1">
            <a:spLocks/>
          </p:cNvSpPr>
          <p:nvPr/>
        </p:nvSpPr>
        <p:spPr>
          <a:xfrm>
            <a:off x="6220117" y="2813550"/>
            <a:ext cx="2431203" cy="615446"/>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lang="en" sz="1600" kern="0">
                <a:solidFill>
                  <a:schemeClr val="tx1"/>
                </a:solidFill>
                <a:latin typeface="Arial" panose="020B0604020202020204" pitchFamily="34" charset="0"/>
                <a:cs typeface="Arial" panose="020B0604020202020204" pitchFamily="34" charset="0"/>
              </a:rPr>
              <a:t>Lifestyle</a:t>
            </a:r>
          </a:p>
        </p:txBody>
      </p:sp>
      <p:sp>
        <p:nvSpPr>
          <p:cNvPr id="27" name="Google Shape;1827;p80">
            <a:extLst>
              <a:ext uri="{FF2B5EF4-FFF2-40B4-BE49-F238E27FC236}">
                <a16:creationId xmlns:a16="http://schemas.microsoft.com/office/drawing/2014/main" id="{9BF0F97B-4E4A-ACFF-2A6A-12EE0DD85565}"/>
              </a:ext>
            </a:extLst>
          </p:cNvPr>
          <p:cNvSpPr txBox="1">
            <a:spLocks/>
          </p:cNvSpPr>
          <p:nvPr/>
        </p:nvSpPr>
        <p:spPr>
          <a:xfrm>
            <a:off x="8891435" y="2813550"/>
            <a:ext cx="2538562" cy="615442"/>
          </a:xfrm>
          <a:prstGeom prst="rect">
            <a:avLst/>
          </a:prstGeom>
          <a:solidFill>
            <a:schemeClr val="bg1">
              <a:lumMod val="85000"/>
            </a:schemeClr>
          </a:solidFill>
          <a:ln w="9525" cap="flat" cmpd="sng">
            <a:solidFill>
              <a:srgbClr val="FFFFFF"/>
            </a:solidFill>
            <a:prstDash val="solid"/>
            <a:round/>
            <a:headEnd type="none" w="sm" len="sm"/>
            <a:tailEnd type="none" w="sm" len="sm"/>
          </a:ln>
        </p:spPr>
        <p:txBody>
          <a:bodyPr spcFirstLastPara="1" wrap="square" lIns="2286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9600"/>
              <a:buFont typeface="Montserrat SemiBold"/>
              <a:buNone/>
              <a:defRPr sz="11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pPr algn="ctr">
              <a:buClr>
                <a:srgbClr val="FFFFFF"/>
              </a:buClr>
              <a:defRPr/>
            </a:pPr>
            <a:r>
              <a:rPr lang="en" sz="1600" kern="0" dirty="0">
                <a:solidFill>
                  <a:schemeClr val="tx1"/>
                </a:solidFill>
                <a:latin typeface="Arial" panose="020B0604020202020204" pitchFamily="34" charset="0"/>
                <a:cs typeface="Arial" panose="020B0604020202020204" pitchFamily="34" charset="0"/>
              </a:rPr>
              <a:t>Recent Health Condition</a:t>
            </a:r>
          </a:p>
        </p:txBody>
      </p:sp>
      <p:pic>
        <p:nvPicPr>
          <p:cNvPr id="41" name="Picture 40">
            <a:extLst>
              <a:ext uri="{FF2B5EF4-FFF2-40B4-BE49-F238E27FC236}">
                <a16:creationId xmlns:a16="http://schemas.microsoft.com/office/drawing/2014/main" id="{A1EC713C-77DC-BA90-68AA-1047861BD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4458" y="1975951"/>
            <a:ext cx="651444" cy="651444"/>
          </a:xfrm>
          <a:prstGeom prst="rect">
            <a:avLst/>
          </a:prstGeom>
        </p:spPr>
      </p:pic>
      <p:pic>
        <p:nvPicPr>
          <p:cNvPr id="43" name="Picture 42">
            <a:extLst>
              <a:ext uri="{FF2B5EF4-FFF2-40B4-BE49-F238E27FC236}">
                <a16:creationId xmlns:a16="http://schemas.microsoft.com/office/drawing/2014/main" id="{D0F98479-FD4B-8D50-906B-F88AB60C65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0797" y="1998712"/>
            <a:ext cx="651444" cy="651444"/>
          </a:xfrm>
          <a:prstGeom prst="rect">
            <a:avLst/>
          </a:prstGeom>
        </p:spPr>
      </p:pic>
      <p:pic>
        <p:nvPicPr>
          <p:cNvPr id="45" name="Picture 44">
            <a:extLst>
              <a:ext uri="{FF2B5EF4-FFF2-40B4-BE49-F238E27FC236}">
                <a16:creationId xmlns:a16="http://schemas.microsoft.com/office/drawing/2014/main" id="{3E954F78-3D53-D073-8D7C-6064F4BF0C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13" y="1998712"/>
            <a:ext cx="651444" cy="651444"/>
          </a:xfrm>
          <a:prstGeom prst="rect">
            <a:avLst/>
          </a:prstGeom>
        </p:spPr>
      </p:pic>
      <p:pic>
        <p:nvPicPr>
          <p:cNvPr id="47" name="Picture 46">
            <a:extLst>
              <a:ext uri="{FF2B5EF4-FFF2-40B4-BE49-F238E27FC236}">
                <a16:creationId xmlns:a16="http://schemas.microsoft.com/office/drawing/2014/main" id="{F25F00A8-243C-3A5A-369C-4722561795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0212" y="2013804"/>
            <a:ext cx="651444" cy="651444"/>
          </a:xfrm>
          <a:prstGeom prst="rect">
            <a:avLst/>
          </a:prstGeom>
        </p:spPr>
      </p:pic>
      <p:sp>
        <p:nvSpPr>
          <p:cNvPr id="4" name="Slide Number Placeholder 1">
            <a:extLst>
              <a:ext uri="{FF2B5EF4-FFF2-40B4-BE49-F238E27FC236}">
                <a16:creationId xmlns:a16="http://schemas.microsoft.com/office/drawing/2014/main" id="{72A1A55A-821C-332F-9D62-11616845ADDC}"/>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Jiang Lei</a:t>
            </a:r>
          </a:p>
        </p:txBody>
      </p:sp>
    </p:spTree>
    <p:extLst>
      <p:ext uri="{BB962C8B-B14F-4D97-AF65-F5344CB8AC3E}">
        <p14:creationId xmlns:p14="http://schemas.microsoft.com/office/powerpoint/2010/main" val="2864373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851F20-D7F9-D53B-B0D1-421B6B0FF80A}"/>
              </a:ext>
            </a:extLst>
          </p:cNvPr>
          <p:cNvSpPr txBox="1"/>
          <p:nvPr/>
        </p:nvSpPr>
        <p:spPr>
          <a:xfrm>
            <a:off x="399367" y="224454"/>
            <a:ext cx="10020300" cy="461665"/>
          </a:xfrm>
          <a:prstGeom prst="rect">
            <a:avLst/>
          </a:prstGeom>
          <a:noFill/>
        </p:spPr>
        <p:txBody>
          <a:bodyPr wrap="square" rtlCol="0">
            <a:spAutoFit/>
          </a:bodyPr>
          <a:lstStyle/>
          <a:p>
            <a:r>
              <a:rPr lang="en-US" sz="2400" b="1" dirty="0">
                <a:latin typeface="Avenir Next LT Pro" panose="020B0504020202020204" pitchFamily="34" charset="77"/>
                <a:cs typeface="Arial"/>
              </a:rPr>
              <a:t>Stage 1: </a:t>
            </a:r>
            <a:r>
              <a:rPr lang="en-US" sz="2400" b="1" i="1" dirty="0">
                <a:solidFill>
                  <a:srgbClr val="372DA0"/>
                </a:solidFill>
                <a:latin typeface="Avenir Next LT Pro" panose="020B0504020202020204" pitchFamily="34" charset="77"/>
                <a:cs typeface="Arial"/>
              </a:rPr>
              <a:t>Individual Empowerment – </a:t>
            </a:r>
            <a:r>
              <a:rPr lang="en-US" sz="2400" b="1" dirty="0">
                <a:latin typeface="Avenir Next LT Pro" panose="020B0504020202020204" pitchFamily="34" charset="77"/>
                <a:cs typeface="Arial"/>
              </a:rPr>
              <a:t>Data Exploration </a:t>
            </a:r>
            <a:endParaRPr lang="en-US" sz="2400" b="1" dirty="0">
              <a:latin typeface="Avenir Next LT Pro" panose="020B0504020202020204" pitchFamily="34" charset="77"/>
            </a:endParaRPr>
          </a:p>
        </p:txBody>
      </p:sp>
      <p:cxnSp>
        <p:nvCxnSpPr>
          <p:cNvPr id="12" name="Straight Connector 11">
            <a:extLst>
              <a:ext uri="{FF2B5EF4-FFF2-40B4-BE49-F238E27FC236}">
                <a16:creationId xmlns:a16="http://schemas.microsoft.com/office/drawing/2014/main" id="{6187373C-D00B-7D9A-7EED-EAB3210CBB89}"/>
              </a:ext>
            </a:extLst>
          </p:cNvPr>
          <p:cNvCxnSpPr/>
          <p:nvPr/>
        </p:nvCxnSpPr>
        <p:spPr>
          <a:xfrm>
            <a:off x="1747802" y="987171"/>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2430EE-849E-F500-7951-F015D8C24FF8}"/>
              </a:ext>
            </a:extLst>
          </p:cNvPr>
          <p:cNvCxnSpPr/>
          <p:nvPr/>
        </p:nvCxnSpPr>
        <p:spPr>
          <a:xfrm>
            <a:off x="3097098" y="980962"/>
            <a:ext cx="0" cy="4488422"/>
          </a:xfrm>
          <a:prstGeom prst="line">
            <a:avLst/>
          </a:prstGeom>
          <a:ln w="50800" cap="rnd" cmpd="sng">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8A6C499-F6C7-51D7-6C25-47C045994382}"/>
              </a:ext>
            </a:extLst>
          </p:cNvPr>
          <p:cNvSpPr/>
          <p:nvPr/>
        </p:nvSpPr>
        <p:spPr>
          <a:xfrm>
            <a:off x="625801" y="712781"/>
            <a:ext cx="3675352" cy="333857"/>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venir Next LT Pro" panose="020B0504020202020204" pitchFamily="34" charset="0"/>
                <a:cs typeface="Arial" panose="020B0604020202020204" pitchFamily="34" charset="0"/>
              </a:rPr>
              <a:t>Distribution of Heart Disease</a:t>
            </a:r>
            <a:endParaRPr lang="en-SG" sz="1600" b="1">
              <a:solidFill>
                <a:schemeClr val="bg1"/>
              </a:solidFill>
              <a:latin typeface="Avenir Next LT Pro" panose="020B05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2B8F0CBF-3384-F3C5-1AE9-4DA3E3C2A611}"/>
              </a:ext>
            </a:extLst>
          </p:cNvPr>
          <p:cNvSpPr/>
          <p:nvPr/>
        </p:nvSpPr>
        <p:spPr>
          <a:xfrm>
            <a:off x="4629150" y="711314"/>
            <a:ext cx="7376996" cy="333857"/>
          </a:xfrm>
          <a:prstGeom prst="rect">
            <a:avLst/>
          </a:prstGeom>
          <a:solidFill>
            <a:srgbClr val="0040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latin typeface="Avenir Next LT Pro" panose="020B0504020202020204" pitchFamily="34" charset="0"/>
                <a:cs typeface="Arial" panose="020B0604020202020204" pitchFamily="34" charset="0"/>
              </a:rPr>
              <a:t>Demographical Variable(s)</a:t>
            </a:r>
          </a:p>
        </p:txBody>
      </p:sp>
      <p:sp>
        <p:nvSpPr>
          <p:cNvPr id="32" name="TextBox 31">
            <a:extLst>
              <a:ext uri="{FF2B5EF4-FFF2-40B4-BE49-F238E27FC236}">
                <a16:creationId xmlns:a16="http://schemas.microsoft.com/office/drawing/2014/main" id="{625645D7-D2BA-4814-CFE5-F3F648F16BAE}"/>
              </a:ext>
            </a:extLst>
          </p:cNvPr>
          <p:cNvSpPr txBox="1"/>
          <p:nvPr/>
        </p:nvSpPr>
        <p:spPr>
          <a:xfrm>
            <a:off x="4618334" y="3222859"/>
            <a:ext cx="3699310" cy="721342"/>
          </a:xfrm>
          <a:prstGeom prst="rect">
            <a:avLst/>
          </a:prstGeom>
          <a:solidFill>
            <a:schemeClr val="accent3">
              <a:lumMod val="20000"/>
              <a:lumOff val="80000"/>
            </a:schemeClr>
          </a:solidFill>
        </p:spPr>
        <p:txBody>
          <a:bodyPr wrap="square" rtlCol="0">
            <a:noAutofit/>
          </a:bodyPr>
          <a:lstStyle/>
          <a:p>
            <a:pPr algn="ctr"/>
            <a:r>
              <a:rPr lang="en-US" sz="1400" b="1">
                <a:solidFill>
                  <a:srgbClr val="00408D"/>
                </a:solidFill>
                <a:latin typeface="Avenir Next LT Pro" panose="020B0504020202020204" pitchFamily="34" charset="0"/>
                <a:cs typeface="Arial" panose="020B0604020202020204" pitchFamily="34" charset="0"/>
              </a:rPr>
              <a:t>Age VS Heart Disease </a:t>
            </a:r>
          </a:p>
          <a:p>
            <a:pPr algn="ctr"/>
            <a:r>
              <a:rPr lang="en-US" sz="1200">
                <a:latin typeface="Avenir Next LT Pro" panose="020B0504020202020204" pitchFamily="34" charset="0"/>
                <a:cs typeface="Arial" panose="020B0604020202020204" pitchFamily="34" charset="0"/>
              </a:rPr>
              <a:t>age increases, % of HD patients increases</a:t>
            </a:r>
          </a:p>
          <a:p>
            <a:pPr algn="ctr"/>
            <a:r>
              <a:rPr lang="en-US" sz="1200">
                <a:latin typeface="Avenir Next LT Pro" panose="020B0504020202020204" pitchFamily="34" charset="0"/>
                <a:cs typeface="Arial" panose="020B0604020202020204" pitchFamily="34" charset="0"/>
              </a:rPr>
              <a:t>&gt; 10% HD patients among 65+ people</a:t>
            </a:r>
          </a:p>
        </p:txBody>
      </p:sp>
      <p:pic>
        <p:nvPicPr>
          <p:cNvPr id="37" name="Picture 36" descr="Chart, bar chart&#10;&#10;Description automatically generated">
            <a:extLst>
              <a:ext uri="{FF2B5EF4-FFF2-40B4-BE49-F238E27FC236}">
                <a16:creationId xmlns:a16="http://schemas.microsoft.com/office/drawing/2014/main" id="{EEF226A1-BFCA-30FE-083E-9DA16467B5FA}"/>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25800" y="1131283"/>
            <a:ext cx="3675343" cy="2248523"/>
          </a:xfrm>
          <a:prstGeom prst="rect">
            <a:avLst/>
          </a:prstGeom>
          <a:noFill/>
          <a:ln>
            <a:solidFill>
              <a:schemeClr val="bg2"/>
            </a:solidFill>
          </a:ln>
        </p:spPr>
      </p:pic>
      <p:sp>
        <p:nvSpPr>
          <p:cNvPr id="39" name="Rectangle 38">
            <a:extLst>
              <a:ext uri="{FF2B5EF4-FFF2-40B4-BE49-F238E27FC236}">
                <a16:creationId xmlns:a16="http://schemas.microsoft.com/office/drawing/2014/main" id="{68EF5B79-2203-0D8F-B84A-562206CDE320}"/>
              </a:ext>
            </a:extLst>
          </p:cNvPr>
          <p:cNvSpPr/>
          <p:nvPr/>
        </p:nvSpPr>
        <p:spPr>
          <a:xfrm>
            <a:off x="625789" y="3520586"/>
            <a:ext cx="3675352" cy="1349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Unbalanced Predictor Variable</a:t>
            </a:r>
          </a:p>
          <a:p>
            <a:pPr algn="ctr"/>
            <a:r>
              <a:rPr lang="en-US" sz="1200">
                <a:solidFill>
                  <a:schemeClr val="tx1"/>
                </a:solidFill>
                <a:latin typeface="Arial" panose="020B0604020202020204" pitchFamily="34" charset="0"/>
                <a:cs typeface="Arial" panose="020B0604020202020204" pitchFamily="34" charset="0"/>
              </a:rPr>
              <a:t>91% of rows – Low risk </a:t>
            </a:r>
          </a:p>
          <a:p>
            <a:pPr algn="ctr"/>
            <a:r>
              <a:rPr lang="en-US" sz="1200">
                <a:solidFill>
                  <a:schemeClr val="tx1"/>
                </a:solidFill>
                <a:latin typeface="Arial" panose="020B0604020202020204" pitchFamily="34" charset="0"/>
                <a:cs typeface="Arial" panose="020B0604020202020204" pitchFamily="34" charset="0"/>
              </a:rPr>
              <a:t>9% of rows – High risk</a:t>
            </a:r>
          </a:p>
          <a:p>
            <a:pPr algn="ctr"/>
            <a:endParaRPr lang="en-US" sz="900">
              <a:solidFill>
                <a:schemeClr val="tx1"/>
              </a:solidFill>
              <a:latin typeface="Arial" panose="020B0604020202020204" pitchFamily="34" charset="0"/>
              <a:cs typeface="Arial" panose="020B0604020202020204" pitchFamily="34" charset="0"/>
            </a:endParaRPr>
          </a:p>
          <a:p>
            <a:pPr marL="171450" indent="-171450" algn="ctr">
              <a:buFontTx/>
              <a:buChar char="-"/>
            </a:pPr>
            <a:r>
              <a:rPr lang="en-US" sz="1400" b="1">
                <a:solidFill>
                  <a:schemeClr val="tx1"/>
                </a:solidFill>
                <a:latin typeface="Arial" panose="020B0604020202020204" pitchFamily="34" charset="0"/>
                <a:cs typeface="Arial" panose="020B0604020202020204" pitchFamily="34" charset="0"/>
              </a:rPr>
              <a:t>Algorithm-based </a:t>
            </a:r>
            <a:r>
              <a:rPr lang="en-US" sz="1400" b="1">
                <a:solidFill>
                  <a:schemeClr val="accent1"/>
                </a:solidFill>
                <a:latin typeface="Arial" panose="020B0604020202020204" pitchFamily="34" charset="0"/>
                <a:cs typeface="Arial" panose="020B0604020202020204" pitchFamily="34" charset="0"/>
              </a:rPr>
              <a:t>Sampling</a:t>
            </a:r>
            <a:r>
              <a:rPr lang="en-US" sz="1400" b="1">
                <a:solidFill>
                  <a:schemeClr val="tx1"/>
                </a:solidFill>
                <a:latin typeface="Arial" panose="020B0604020202020204" pitchFamily="34" charset="0"/>
                <a:cs typeface="Arial" panose="020B0604020202020204" pitchFamily="34" charset="0"/>
              </a:rPr>
              <a:t> Required</a:t>
            </a:r>
          </a:p>
          <a:p>
            <a:pPr marL="171450" indent="-171450" algn="ctr">
              <a:buFontTx/>
              <a:buChar char="-"/>
            </a:pPr>
            <a:r>
              <a:rPr lang="en-US" sz="1400" b="1">
                <a:solidFill>
                  <a:schemeClr val="tx1"/>
                </a:solidFill>
                <a:latin typeface="Arial" panose="020B0604020202020204" pitchFamily="34" charset="0"/>
                <a:cs typeface="Arial" panose="020B0604020202020204" pitchFamily="34" charset="0"/>
              </a:rPr>
              <a:t>Be Alert of </a:t>
            </a:r>
            <a:r>
              <a:rPr lang="en-US" sz="1400" b="1">
                <a:solidFill>
                  <a:schemeClr val="accent1"/>
                </a:solidFill>
                <a:latin typeface="Arial" panose="020B0604020202020204" pitchFamily="34" charset="0"/>
                <a:cs typeface="Arial" panose="020B0604020202020204" pitchFamily="34" charset="0"/>
              </a:rPr>
              <a:t>Overfitting</a:t>
            </a:r>
            <a:r>
              <a:rPr lang="en-US" sz="1400" b="1">
                <a:solidFill>
                  <a:schemeClr val="tx1"/>
                </a:solidFill>
                <a:latin typeface="Arial" panose="020B0604020202020204" pitchFamily="34" charset="0"/>
                <a:cs typeface="Arial" panose="020B0604020202020204" pitchFamily="34" charset="0"/>
              </a:rPr>
              <a:t> of Models</a:t>
            </a:r>
            <a:endParaRPr lang="en-US" sz="1400" b="1">
              <a:solidFill>
                <a:srgbClr val="372DA0"/>
              </a:solidFill>
              <a:latin typeface="Arial" panose="020B0604020202020204" pitchFamily="34" charset="0"/>
              <a:cs typeface="Arial" panose="020B0604020202020204" pitchFamily="34" charset="0"/>
            </a:endParaRPr>
          </a:p>
        </p:txBody>
      </p:sp>
      <p:pic>
        <p:nvPicPr>
          <p:cNvPr id="40" name="Picture 39" descr="Chart, bar chart&#10;&#10;Description automatically generated">
            <a:extLst>
              <a:ext uri="{FF2B5EF4-FFF2-40B4-BE49-F238E27FC236}">
                <a16:creationId xmlns:a16="http://schemas.microsoft.com/office/drawing/2014/main" id="{C3EDACF3-BAE6-11E9-EE73-0CC3B4ED71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152" y="1212746"/>
            <a:ext cx="3671617" cy="2016000"/>
          </a:xfrm>
          <a:prstGeom prst="rect">
            <a:avLst/>
          </a:prstGeom>
          <a:ln>
            <a:solidFill>
              <a:schemeClr val="bg2"/>
            </a:solidFill>
          </a:ln>
        </p:spPr>
      </p:pic>
      <p:cxnSp>
        <p:nvCxnSpPr>
          <p:cNvPr id="46" name="Straight Connector 45">
            <a:extLst>
              <a:ext uri="{FF2B5EF4-FFF2-40B4-BE49-F238E27FC236}">
                <a16:creationId xmlns:a16="http://schemas.microsoft.com/office/drawing/2014/main" id="{45DF6582-70CB-066D-56FB-06BF2F33BC22}"/>
              </a:ext>
            </a:extLst>
          </p:cNvPr>
          <p:cNvCxnSpPr>
            <a:cxnSpLocks/>
          </p:cNvCxnSpPr>
          <p:nvPr/>
        </p:nvCxnSpPr>
        <p:spPr>
          <a:xfrm>
            <a:off x="2372179"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9" name="Slide Number Placeholder 1">
            <a:extLst>
              <a:ext uri="{FF2B5EF4-FFF2-40B4-BE49-F238E27FC236}">
                <a16:creationId xmlns:a16="http://schemas.microsoft.com/office/drawing/2014/main" id="{3A3B1A3C-B866-31F0-FACC-19171DA0C63D}"/>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Jiang Lei</a:t>
            </a:r>
          </a:p>
        </p:txBody>
      </p:sp>
      <p:grpSp>
        <p:nvGrpSpPr>
          <p:cNvPr id="1177" name="Google Shape;615;p41">
            <a:extLst>
              <a:ext uri="{FF2B5EF4-FFF2-40B4-BE49-F238E27FC236}">
                <a16:creationId xmlns:a16="http://schemas.microsoft.com/office/drawing/2014/main" id="{E61370E0-0198-4A6D-C780-33915494BAAD}"/>
              </a:ext>
            </a:extLst>
          </p:cNvPr>
          <p:cNvGrpSpPr/>
          <p:nvPr/>
        </p:nvGrpSpPr>
        <p:grpSpPr>
          <a:xfrm>
            <a:off x="1533420" y="5042767"/>
            <a:ext cx="1561557" cy="1269503"/>
            <a:chOff x="384950" y="238425"/>
            <a:chExt cx="6441700" cy="5236925"/>
          </a:xfrm>
        </p:grpSpPr>
        <p:sp>
          <p:nvSpPr>
            <p:cNvPr id="1178" name="Google Shape;616;p41">
              <a:extLst>
                <a:ext uri="{FF2B5EF4-FFF2-40B4-BE49-F238E27FC236}">
                  <a16:creationId xmlns:a16="http://schemas.microsoft.com/office/drawing/2014/main" id="{D9399CC4-9497-AD60-976A-EA6819457718}"/>
                </a:ext>
              </a:extLst>
            </p:cNvPr>
            <p:cNvSpPr/>
            <p:nvPr/>
          </p:nvSpPr>
          <p:spPr>
            <a:xfrm>
              <a:off x="3316275" y="2610350"/>
              <a:ext cx="429000" cy="429625"/>
            </a:xfrm>
            <a:custGeom>
              <a:avLst/>
              <a:gdLst/>
              <a:ahLst/>
              <a:cxnLst/>
              <a:rect l="l" t="t" r="r" b="b"/>
              <a:pathLst>
                <a:path w="17160" h="17185" extrusionOk="0">
                  <a:moveTo>
                    <a:pt x="0" y="17184"/>
                  </a:moveTo>
                  <a:lnTo>
                    <a:pt x="17159" y="17184"/>
                  </a:lnTo>
                  <a:lnTo>
                    <a:pt x="17159"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617;p41">
              <a:extLst>
                <a:ext uri="{FF2B5EF4-FFF2-40B4-BE49-F238E27FC236}">
                  <a16:creationId xmlns:a16="http://schemas.microsoft.com/office/drawing/2014/main" id="{7C325432-97E6-8444-9549-DD63B9684C67}"/>
                </a:ext>
              </a:extLst>
            </p:cNvPr>
            <p:cNvSpPr/>
            <p:nvPr/>
          </p:nvSpPr>
          <p:spPr>
            <a:xfrm>
              <a:off x="384950" y="238425"/>
              <a:ext cx="4866225" cy="3603475"/>
            </a:xfrm>
            <a:custGeom>
              <a:avLst/>
              <a:gdLst/>
              <a:ahLst/>
              <a:cxnLst/>
              <a:rect l="l" t="t" r="r" b="b"/>
              <a:pathLst>
                <a:path w="194649" h="144139" extrusionOk="0">
                  <a:moveTo>
                    <a:pt x="130486" y="0"/>
                  </a:moveTo>
                  <a:cubicBezTo>
                    <a:pt x="100785" y="0"/>
                    <a:pt x="88268" y="31344"/>
                    <a:pt x="88268" y="31344"/>
                  </a:cubicBezTo>
                  <a:cubicBezTo>
                    <a:pt x="88268" y="31344"/>
                    <a:pt x="73163" y="17592"/>
                    <a:pt x="53870" y="17592"/>
                  </a:cubicBezTo>
                  <a:cubicBezTo>
                    <a:pt x="48055" y="17592"/>
                    <a:pt x="41859" y="18842"/>
                    <a:pt x="35582" y="22094"/>
                  </a:cubicBezTo>
                  <a:cubicBezTo>
                    <a:pt x="1" y="40516"/>
                    <a:pt x="16593" y="127365"/>
                    <a:pt x="114186" y="144139"/>
                  </a:cubicBezTo>
                  <a:cubicBezTo>
                    <a:pt x="194648" y="86427"/>
                    <a:pt x="171667" y="1045"/>
                    <a:pt x="131603" y="15"/>
                  </a:cubicBezTo>
                  <a:cubicBezTo>
                    <a:pt x="131228" y="5"/>
                    <a:pt x="130856" y="0"/>
                    <a:pt x="1304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618;p41">
              <a:extLst>
                <a:ext uri="{FF2B5EF4-FFF2-40B4-BE49-F238E27FC236}">
                  <a16:creationId xmlns:a16="http://schemas.microsoft.com/office/drawing/2014/main" id="{B13953B6-C6A8-8407-1852-43699C121F93}"/>
                </a:ext>
              </a:extLst>
            </p:cNvPr>
            <p:cNvSpPr/>
            <p:nvPr/>
          </p:nvSpPr>
          <p:spPr>
            <a:xfrm>
              <a:off x="2171675" y="1589050"/>
              <a:ext cx="1417050" cy="1288975"/>
            </a:xfrm>
            <a:custGeom>
              <a:avLst/>
              <a:gdLst/>
              <a:ahLst/>
              <a:cxnLst/>
              <a:rect l="l" t="t" r="r" b="b"/>
              <a:pathLst>
                <a:path w="56682" h="51559" extrusionOk="0">
                  <a:moveTo>
                    <a:pt x="28367" y="1"/>
                  </a:moveTo>
                  <a:cubicBezTo>
                    <a:pt x="26421" y="1"/>
                    <a:pt x="24444" y="223"/>
                    <a:pt x="22467" y="686"/>
                  </a:cubicBezTo>
                  <a:cubicBezTo>
                    <a:pt x="8606" y="3932"/>
                    <a:pt x="1" y="17793"/>
                    <a:pt x="3247" y="31654"/>
                  </a:cubicBezTo>
                  <a:cubicBezTo>
                    <a:pt x="6030" y="43538"/>
                    <a:pt x="16617" y="51559"/>
                    <a:pt x="28316" y="51559"/>
                  </a:cubicBezTo>
                  <a:cubicBezTo>
                    <a:pt x="30262" y="51559"/>
                    <a:pt x="32239" y="51337"/>
                    <a:pt x="34215" y="50874"/>
                  </a:cubicBezTo>
                  <a:cubicBezTo>
                    <a:pt x="48076" y="47655"/>
                    <a:pt x="56682" y="33767"/>
                    <a:pt x="53435" y="19906"/>
                  </a:cubicBezTo>
                  <a:cubicBezTo>
                    <a:pt x="50652" y="8021"/>
                    <a:pt x="40066" y="1"/>
                    <a:pt x="28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619;p41">
              <a:extLst>
                <a:ext uri="{FF2B5EF4-FFF2-40B4-BE49-F238E27FC236}">
                  <a16:creationId xmlns:a16="http://schemas.microsoft.com/office/drawing/2014/main" id="{043E81C3-7F66-FC5B-0FC0-F7B6F6BC29B2}"/>
                </a:ext>
              </a:extLst>
            </p:cNvPr>
            <p:cNvSpPr/>
            <p:nvPr/>
          </p:nvSpPr>
          <p:spPr>
            <a:xfrm>
              <a:off x="2637400" y="1797500"/>
              <a:ext cx="485675" cy="872750"/>
            </a:xfrm>
            <a:custGeom>
              <a:avLst/>
              <a:gdLst/>
              <a:ahLst/>
              <a:cxnLst/>
              <a:rect l="l" t="t" r="r" b="b"/>
              <a:pathLst>
                <a:path w="19427" h="34910" extrusionOk="0">
                  <a:moveTo>
                    <a:pt x="11903" y="1"/>
                  </a:moveTo>
                  <a:lnTo>
                    <a:pt x="0" y="2783"/>
                  </a:lnTo>
                  <a:lnTo>
                    <a:pt x="7523" y="34910"/>
                  </a:lnTo>
                  <a:lnTo>
                    <a:pt x="19426" y="32127"/>
                  </a:lnTo>
                  <a:lnTo>
                    <a:pt x="11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620;p41">
              <a:extLst>
                <a:ext uri="{FF2B5EF4-FFF2-40B4-BE49-F238E27FC236}">
                  <a16:creationId xmlns:a16="http://schemas.microsoft.com/office/drawing/2014/main" id="{A2A34DE1-2248-1FCD-8AF3-9087CA98667C}"/>
                </a:ext>
              </a:extLst>
            </p:cNvPr>
            <p:cNvSpPr/>
            <p:nvPr/>
          </p:nvSpPr>
          <p:spPr>
            <a:xfrm>
              <a:off x="2444150" y="1990725"/>
              <a:ext cx="872775" cy="485675"/>
            </a:xfrm>
            <a:custGeom>
              <a:avLst/>
              <a:gdLst/>
              <a:ahLst/>
              <a:cxnLst/>
              <a:rect l="l" t="t" r="r" b="b"/>
              <a:pathLst>
                <a:path w="34911" h="19427" extrusionOk="0">
                  <a:moveTo>
                    <a:pt x="32128" y="1"/>
                  </a:moveTo>
                  <a:lnTo>
                    <a:pt x="1" y="7524"/>
                  </a:lnTo>
                  <a:lnTo>
                    <a:pt x="2783" y="19427"/>
                  </a:lnTo>
                  <a:lnTo>
                    <a:pt x="34910" y="11904"/>
                  </a:lnTo>
                  <a:lnTo>
                    <a:pt x="321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621;p41">
              <a:extLst>
                <a:ext uri="{FF2B5EF4-FFF2-40B4-BE49-F238E27FC236}">
                  <a16:creationId xmlns:a16="http://schemas.microsoft.com/office/drawing/2014/main" id="{B00405AA-2324-3162-D106-140F0A5F845F}"/>
                </a:ext>
              </a:extLst>
            </p:cNvPr>
            <p:cNvSpPr/>
            <p:nvPr/>
          </p:nvSpPr>
          <p:spPr>
            <a:xfrm>
              <a:off x="4556150" y="2472225"/>
              <a:ext cx="2039225" cy="1524875"/>
            </a:xfrm>
            <a:custGeom>
              <a:avLst/>
              <a:gdLst/>
              <a:ahLst/>
              <a:cxnLst/>
              <a:rect l="l" t="t" r="r" b="b"/>
              <a:pathLst>
                <a:path w="81569" h="60995" extrusionOk="0">
                  <a:moveTo>
                    <a:pt x="25970" y="1"/>
                  </a:moveTo>
                  <a:cubicBezTo>
                    <a:pt x="25400" y="1"/>
                    <a:pt x="24816" y="29"/>
                    <a:pt x="24218" y="89"/>
                  </a:cubicBezTo>
                  <a:cubicBezTo>
                    <a:pt x="7162" y="1764"/>
                    <a:pt x="0" y="38864"/>
                    <a:pt x="36070" y="60995"/>
                  </a:cubicBezTo>
                  <a:cubicBezTo>
                    <a:pt x="77164" y="50819"/>
                    <a:pt x="81569" y="13307"/>
                    <a:pt x="65828" y="6530"/>
                  </a:cubicBezTo>
                  <a:cubicBezTo>
                    <a:pt x="63516" y="5540"/>
                    <a:pt x="61270" y="5141"/>
                    <a:pt x="59151" y="5141"/>
                  </a:cubicBezTo>
                  <a:cubicBezTo>
                    <a:pt x="50289" y="5141"/>
                    <a:pt x="43644" y="12121"/>
                    <a:pt x="43644" y="12121"/>
                  </a:cubicBezTo>
                  <a:cubicBezTo>
                    <a:pt x="43644" y="12121"/>
                    <a:pt x="37761" y="1"/>
                    <a:pt x="25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622;p41">
              <a:extLst>
                <a:ext uri="{FF2B5EF4-FFF2-40B4-BE49-F238E27FC236}">
                  <a16:creationId xmlns:a16="http://schemas.microsoft.com/office/drawing/2014/main" id="{5E7721C4-D6C5-569D-C375-720EC634933C}"/>
                </a:ext>
              </a:extLst>
            </p:cNvPr>
            <p:cNvSpPr/>
            <p:nvPr/>
          </p:nvSpPr>
          <p:spPr>
            <a:xfrm>
              <a:off x="3556500" y="370425"/>
              <a:ext cx="3270150" cy="3339425"/>
            </a:xfrm>
            <a:custGeom>
              <a:avLst/>
              <a:gdLst/>
              <a:ahLst/>
              <a:cxnLst/>
              <a:rect l="l" t="t" r="r" b="b"/>
              <a:pathLst>
                <a:path w="130806" h="133577" extrusionOk="0">
                  <a:moveTo>
                    <a:pt x="33442" y="5632"/>
                  </a:moveTo>
                  <a:cubicBezTo>
                    <a:pt x="39883" y="5632"/>
                    <a:pt x="46248" y="7823"/>
                    <a:pt x="52404" y="12176"/>
                  </a:cubicBezTo>
                  <a:cubicBezTo>
                    <a:pt x="58948" y="16840"/>
                    <a:pt x="62788" y="22302"/>
                    <a:pt x="62840" y="22354"/>
                  </a:cubicBezTo>
                  <a:cubicBezTo>
                    <a:pt x="63355" y="23100"/>
                    <a:pt x="64231" y="23564"/>
                    <a:pt x="65158" y="23564"/>
                  </a:cubicBezTo>
                  <a:cubicBezTo>
                    <a:pt x="66086" y="23564"/>
                    <a:pt x="66962" y="23100"/>
                    <a:pt x="67477" y="22354"/>
                  </a:cubicBezTo>
                  <a:cubicBezTo>
                    <a:pt x="67529" y="22302"/>
                    <a:pt x="71367" y="16840"/>
                    <a:pt x="77911" y="12176"/>
                  </a:cubicBezTo>
                  <a:cubicBezTo>
                    <a:pt x="84067" y="7824"/>
                    <a:pt x="90411" y="5634"/>
                    <a:pt x="96855" y="5634"/>
                  </a:cubicBezTo>
                  <a:cubicBezTo>
                    <a:pt x="99338" y="5634"/>
                    <a:pt x="101836" y="5959"/>
                    <a:pt x="104344" y="6611"/>
                  </a:cubicBezTo>
                  <a:cubicBezTo>
                    <a:pt x="114392" y="9187"/>
                    <a:pt x="121479" y="19493"/>
                    <a:pt x="122843" y="33457"/>
                  </a:cubicBezTo>
                  <a:cubicBezTo>
                    <a:pt x="124982" y="55717"/>
                    <a:pt x="112486" y="88901"/>
                    <a:pt x="70181" y="109075"/>
                  </a:cubicBezTo>
                  <a:lnTo>
                    <a:pt x="64901" y="111240"/>
                  </a:lnTo>
                  <a:cubicBezTo>
                    <a:pt x="19814" y="91838"/>
                    <a:pt x="5695" y="57960"/>
                    <a:pt x="7369" y="34642"/>
                  </a:cubicBezTo>
                  <a:cubicBezTo>
                    <a:pt x="8426" y="20035"/>
                    <a:pt x="15562" y="9290"/>
                    <a:pt x="25970" y="6611"/>
                  </a:cubicBezTo>
                  <a:cubicBezTo>
                    <a:pt x="28471" y="5968"/>
                    <a:pt x="30969" y="5632"/>
                    <a:pt x="33442" y="5632"/>
                  </a:cubicBezTo>
                  <a:close/>
                  <a:moveTo>
                    <a:pt x="33343" y="0"/>
                  </a:moveTo>
                  <a:cubicBezTo>
                    <a:pt x="30417" y="0"/>
                    <a:pt x="27480" y="373"/>
                    <a:pt x="24554" y="1124"/>
                  </a:cubicBezTo>
                  <a:cubicBezTo>
                    <a:pt x="11724" y="4447"/>
                    <a:pt x="2964" y="17123"/>
                    <a:pt x="1752" y="34230"/>
                  </a:cubicBezTo>
                  <a:cubicBezTo>
                    <a:pt x="0" y="58526"/>
                    <a:pt x="13810" y="93308"/>
                    <a:pt x="57738" y="114201"/>
                  </a:cubicBezTo>
                  <a:lnTo>
                    <a:pt x="36070" y="123116"/>
                  </a:lnTo>
                  <a:cubicBezTo>
                    <a:pt x="34602" y="123709"/>
                    <a:pt x="33933" y="125358"/>
                    <a:pt x="34524" y="126801"/>
                  </a:cubicBezTo>
                  <a:cubicBezTo>
                    <a:pt x="34974" y="127894"/>
                    <a:pt x="36030" y="128558"/>
                    <a:pt x="37142" y="128558"/>
                  </a:cubicBezTo>
                  <a:cubicBezTo>
                    <a:pt x="37498" y="128558"/>
                    <a:pt x="37860" y="128490"/>
                    <a:pt x="38209" y="128347"/>
                  </a:cubicBezTo>
                  <a:lnTo>
                    <a:pt x="64874" y="117371"/>
                  </a:lnTo>
                  <a:cubicBezTo>
                    <a:pt x="70054" y="119587"/>
                    <a:pt x="96924" y="130923"/>
                    <a:pt x="105350" y="133448"/>
                  </a:cubicBezTo>
                  <a:cubicBezTo>
                    <a:pt x="105633" y="133524"/>
                    <a:pt x="105890" y="133576"/>
                    <a:pt x="106175" y="133576"/>
                  </a:cubicBezTo>
                  <a:cubicBezTo>
                    <a:pt x="107385" y="133576"/>
                    <a:pt x="108518" y="132778"/>
                    <a:pt x="108879" y="131566"/>
                  </a:cubicBezTo>
                  <a:cubicBezTo>
                    <a:pt x="109318" y="130072"/>
                    <a:pt x="108467" y="128475"/>
                    <a:pt x="106972" y="128038"/>
                  </a:cubicBezTo>
                  <a:cubicBezTo>
                    <a:pt x="100507" y="126104"/>
                    <a:pt x="81930" y="118402"/>
                    <a:pt x="72243" y="114356"/>
                  </a:cubicBezTo>
                  <a:lnTo>
                    <a:pt x="72397" y="114280"/>
                  </a:lnTo>
                  <a:cubicBezTo>
                    <a:pt x="72449" y="114280"/>
                    <a:pt x="72500" y="114253"/>
                    <a:pt x="72552" y="114228"/>
                  </a:cubicBezTo>
                  <a:cubicBezTo>
                    <a:pt x="117536" y="92766"/>
                    <a:pt x="130805" y="57005"/>
                    <a:pt x="128460" y="32917"/>
                  </a:cubicBezTo>
                  <a:cubicBezTo>
                    <a:pt x="126889" y="16504"/>
                    <a:pt x="118181" y="4319"/>
                    <a:pt x="105762" y="1124"/>
                  </a:cubicBezTo>
                  <a:cubicBezTo>
                    <a:pt x="102844" y="373"/>
                    <a:pt x="99910" y="0"/>
                    <a:pt x="96985" y="0"/>
                  </a:cubicBezTo>
                  <a:cubicBezTo>
                    <a:pt x="89271" y="0"/>
                    <a:pt x="81621" y="2594"/>
                    <a:pt x="74485" y="7693"/>
                  </a:cubicBezTo>
                  <a:cubicBezTo>
                    <a:pt x="70284" y="10682"/>
                    <a:pt x="67117" y="13928"/>
                    <a:pt x="65158" y="16195"/>
                  </a:cubicBezTo>
                  <a:cubicBezTo>
                    <a:pt x="63200" y="13928"/>
                    <a:pt x="60030" y="10682"/>
                    <a:pt x="55832" y="7693"/>
                  </a:cubicBezTo>
                  <a:cubicBezTo>
                    <a:pt x="48696" y="2594"/>
                    <a:pt x="41059" y="0"/>
                    <a:pt x="33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623;p41">
              <a:extLst>
                <a:ext uri="{FF2B5EF4-FFF2-40B4-BE49-F238E27FC236}">
                  <a16:creationId xmlns:a16="http://schemas.microsoft.com/office/drawing/2014/main" id="{2A3BAFA6-E602-C06E-9431-B1E2DB19A434}"/>
                </a:ext>
              </a:extLst>
            </p:cNvPr>
            <p:cNvSpPr/>
            <p:nvPr/>
          </p:nvSpPr>
          <p:spPr>
            <a:xfrm>
              <a:off x="4845975" y="774675"/>
              <a:ext cx="678925" cy="908825"/>
            </a:xfrm>
            <a:custGeom>
              <a:avLst/>
              <a:gdLst/>
              <a:ahLst/>
              <a:cxnLst/>
              <a:rect l="l" t="t" r="r" b="b"/>
              <a:pathLst>
                <a:path w="27157" h="36353" extrusionOk="0">
                  <a:moveTo>
                    <a:pt x="13579" y="7754"/>
                  </a:moveTo>
                  <a:cubicBezTo>
                    <a:pt x="17238" y="13216"/>
                    <a:pt x="21385" y="20585"/>
                    <a:pt x="21257" y="24140"/>
                  </a:cubicBezTo>
                  <a:lnTo>
                    <a:pt x="21257" y="24243"/>
                  </a:lnTo>
                  <a:cubicBezTo>
                    <a:pt x="21257" y="27799"/>
                    <a:pt x="17805" y="30684"/>
                    <a:pt x="13579" y="30684"/>
                  </a:cubicBezTo>
                  <a:cubicBezTo>
                    <a:pt x="9354" y="30684"/>
                    <a:pt x="5902" y="27799"/>
                    <a:pt x="5902" y="24243"/>
                  </a:cubicBezTo>
                  <a:lnTo>
                    <a:pt x="5902" y="24140"/>
                  </a:lnTo>
                  <a:cubicBezTo>
                    <a:pt x="5772" y="20585"/>
                    <a:pt x="9921" y="13216"/>
                    <a:pt x="13579" y="7754"/>
                  </a:cubicBezTo>
                  <a:close/>
                  <a:moveTo>
                    <a:pt x="13579" y="0"/>
                  </a:moveTo>
                  <a:cubicBezTo>
                    <a:pt x="12677" y="0"/>
                    <a:pt x="11852" y="437"/>
                    <a:pt x="11312" y="1159"/>
                  </a:cubicBezTo>
                  <a:cubicBezTo>
                    <a:pt x="10152" y="2705"/>
                    <a:pt x="1" y="16592"/>
                    <a:pt x="258" y="24295"/>
                  </a:cubicBezTo>
                  <a:cubicBezTo>
                    <a:pt x="285" y="30942"/>
                    <a:pt x="6262" y="36352"/>
                    <a:pt x="13579" y="36352"/>
                  </a:cubicBezTo>
                  <a:cubicBezTo>
                    <a:pt x="20896" y="36352"/>
                    <a:pt x="26874" y="30942"/>
                    <a:pt x="26898" y="24295"/>
                  </a:cubicBezTo>
                  <a:cubicBezTo>
                    <a:pt x="27156" y="16592"/>
                    <a:pt x="17005" y="2705"/>
                    <a:pt x="15847" y="1134"/>
                  </a:cubicBezTo>
                  <a:cubicBezTo>
                    <a:pt x="15305" y="437"/>
                    <a:pt x="14480" y="0"/>
                    <a:pt x="13579" y="0"/>
                  </a:cubicBez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624;p41">
              <a:extLst>
                <a:ext uri="{FF2B5EF4-FFF2-40B4-BE49-F238E27FC236}">
                  <a16:creationId xmlns:a16="http://schemas.microsoft.com/office/drawing/2014/main" id="{D0EE33B0-576F-A79F-614C-1CC4D4ACC181}"/>
                </a:ext>
              </a:extLst>
            </p:cNvPr>
            <p:cNvSpPr/>
            <p:nvPr/>
          </p:nvSpPr>
          <p:spPr>
            <a:xfrm>
              <a:off x="5807650" y="3193250"/>
              <a:ext cx="896600" cy="896000"/>
            </a:xfrm>
            <a:custGeom>
              <a:avLst/>
              <a:gdLst/>
              <a:ahLst/>
              <a:cxnLst/>
              <a:rect l="l" t="t" r="r" b="b"/>
              <a:pathLst>
                <a:path w="35864" h="35840" extrusionOk="0">
                  <a:moveTo>
                    <a:pt x="17932" y="0"/>
                  </a:moveTo>
                  <a:cubicBezTo>
                    <a:pt x="8039" y="0"/>
                    <a:pt x="0" y="8014"/>
                    <a:pt x="0" y="17932"/>
                  </a:cubicBezTo>
                  <a:cubicBezTo>
                    <a:pt x="0" y="27825"/>
                    <a:pt x="8039" y="35839"/>
                    <a:pt x="17932" y="35839"/>
                  </a:cubicBezTo>
                  <a:cubicBezTo>
                    <a:pt x="27826" y="35839"/>
                    <a:pt x="35864" y="27825"/>
                    <a:pt x="35864" y="17932"/>
                  </a:cubicBezTo>
                  <a:cubicBezTo>
                    <a:pt x="35864" y="8014"/>
                    <a:pt x="27826" y="0"/>
                    <a:pt x="179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625;p41">
              <a:extLst>
                <a:ext uri="{FF2B5EF4-FFF2-40B4-BE49-F238E27FC236}">
                  <a16:creationId xmlns:a16="http://schemas.microsoft.com/office/drawing/2014/main" id="{0D0D0C08-6F07-D872-4270-86EC5DA7021E}"/>
                </a:ext>
              </a:extLst>
            </p:cNvPr>
            <p:cNvSpPr/>
            <p:nvPr/>
          </p:nvSpPr>
          <p:spPr>
            <a:xfrm>
              <a:off x="5998925" y="3383900"/>
              <a:ext cx="514000" cy="514675"/>
            </a:xfrm>
            <a:custGeom>
              <a:avLst/>
              <a:gdLst/>
              <a:ahLst/>
              <a:cxnLst/>
              <a:rect l="l" t="t" r="r" b="b"/>
              <a:pathLst>
                <a:path w="20560" h="20587" extrusionOk="0">
                  <a:moveTo>
                    <a:pt x="10281" y="0"/>
                  </a:moveTo>
                  <a:cubicBezTo>
                    <a:pt x="4586" y="0"/>
                    <a:pt x="0" y="4613"/>
                    <a:pt x="0" y="10306"/>
                  </a:cubicBezTo>
                  <a:cubicBezTo>
                    <a:pt x="0" y="15974"/>
                    <a:pt x="4586" y="20587"/>
                    <a:pt x="10281" y="20587"/>
                  </a:cubicBezTo>
                  <a:cubicBezTo>
                    <a:pt x="15949" y="20587"/>
                    <a:pt x="20560" y="15974"/>
                    <a:pt x="20560" y="10306"/>
                  </a:cubicBezTo>
                  <a:cubicBezTo>
                    <a:pt x="20560" y="4613"/>
                    <a:pt x="15949" y="0"/>
                    <a:pt x="10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626;p41">
              <a:extLst>
                <a:ext uri="{FF2B5EF4-FFF2-40B4-BE49-F238E27FC236}">
                  <a16:creationId xmlns:a16="http://schemas.microsoft.com/office/drawing/2014/main" id="{50FAB985-E6C6-B41B-A33D-3992AD5EC1A4}"/>
                </a:ext>
              </a:extLst>
            </p:cNvPr>
            <p:cNvSpPr/>
            <p:nvPr/>
          </p:nvSpPr>
          <p:spPr>
            <a:xfrm>
              <a:off x="2037700" y="3260025"/>
              <a:ext cx="2585450" cy="1600175"/>
            </a:xfrm>
            <a:custGeom>
              <a:avLst/>
              <a:gdLst/>
              <a:ahLst/>
              <a:cxnLst/>
              <a:rect l="l" t="t" r="r" b="b"/>
              <a:pathLst>
                <a:path w="103418" h="64007" extrusionOk="0">
                  <a:moveTo>
                    <a:pt x="80308" y="5652"/>
                  </a:moveTo>
                  <a:cubicBezTo>
                    <a:pt x="88165" y="5652"/>
                    <a:pt x="93602" y="7686"/>
                    <a:pt x="95328" y="11345"/>
                  </a:cubicBezTo>
                  <a:cubicBezTo>
                    <a:pt x="97234" y="15364"/>
                    <a:pt x="94839" y="21547"/>
                    <a:pt x="88732" y="28324"/>
                  </a:cubicBezTo>
                  <a:cubicBezTo>
                    <a:pt x="81982" y="35847"/>
                    <a:pt x="71676" y="43113"/>
                    <a:pt x="59670" y="48806"/>
                  </a:cubicBezTo>
                  <a:cubicBezTo>
                    <a:pt x="47664" y="54501"/>
                    <a:pt x="35504" y="57901"/>
                    <a:pt x="25404" y="58365"/>
                  </a:cubicBezTo>
                  <a:cubicBezTo>
                    <a:pt x="24599" y="58404"/>
                    <a:pt x="23816" y="58423"/>
                    <a:pt x="23055" y="58423"/>
                  </a:cubicBezTo>
                  <a:cubicBezTo>
                    <a:pt x="15208" y="58423"/>
                    <a:pt x="9829" y="56386"/>
                    <a:pt x="8091" y="52722"/>
                  </a:cubicBezTo>
                  <a:cubicBezTo>
                    <a:pt x="6184" y="48729"/>
                    <a:pt x="8581" y="42546"/>
                    <a:pt x="14686" y="35744"/>
                  </a:cubicBezTo>
                  <a:cubicBezTo>
                    <a:pt x="21437" y="28246"/>
                    <a:pt x="31742" y="20956"/>
                    <a:pt x="43748" y="15261"/>
                  </a:cubicBezTo>
                  <a:cubicBezTo>
                    <a:pt x="55754" y="9568"/>
                    <a:pt x="67915" y="6192"/>
                    <a:pt x="78014" y="5704"/>
                  </a:cubicBezTo>
                  <a:cubicBezTo>
                    <a:pt x="78787" y="5677"/>
                    <a:pt x="79560" y="5652"/>
                    <a:pt x="80308" y="5652"/>
                  </a:cubicBezTo>
                  <a:close/>
                  <a:moveTo>
                    <a:pt x="80273" y="1"/>
                  </a:moveTo>
                  <a:cubicBezTo>
                    <a:pt x="79454" y="1"/>
                    <a:pt x="78615" y="20"/>
                    <a:pt x="77757" y="60"/>
                  </a:cubicBezTo>
                  <a:cubicBezTo>
                    <a:pt x="66936" y="576"/>
                    <a:pt x="54002" y="4158"/>
                    <a:pt x="41326" y="10160"/>
                  </a:cubicBezTo>
                  <a:cubicBezTo>
                    <a:pt x="28677" y="16164"/>
                    <a:pt x="17702" y="23918"/>
                    <a:pt x="10461" y="31983"/>
                  </a:cubicBezTo>
                  <a:cubicBezTo>
                    <a:pt x="2680" y="40664"/>
                    <a:pt x="1" y="48909"/>
                    <a:pt x="2990" y="55144"/>
                  </a:cubicBezTo>
                  <a:cubicBezTo>
                    <a:pt x="5799" y="61069"/>
                    <a:pt x="13295" y="64007"/>
                    <a:pt x="23370" y="64007"/>
                  </a:cubicBezTo>
                  <a:cubicBezTo>
                    <a:pt x="34164" y="64007"/>
                    <a:pt x="47949" y="60632"/>
                    <a:pt x="62092" y="53934"/>
                  </a:cubicBezTo>
                  <a:cubicBezTo>
                    <a:pt x="74743" y="47930"/>
                    <a:pt x="85719" y="40176"/>
                    <a:pt x="92957" y="32111"/>
                  </a:cubicBezTo>
                  <a:cubicBezTo>
                    <a:pt x="100738" y="23429"/>
                    <a:pt x="103417" y="15185"/>
                    <a:pt x="100429" y="8923"/>
                  </a:cubicBezTo>
                  <a:cubicBezTo>
                    <a:pt x="97685" y="3125"/>
                    <a:pt x="90563" y="1"/>
                    <a:pt x="80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627;p41">
              <a:extLst>
                <a:ext uri="{FF2B5EF4-FFF2-40B4-BE49-F238E27FC236}">
                  <a16:creationId xmlns:a16="http://schemas.microsoft.com/office/drawing/2014/main" id="{25D73127-44F4-BB4F-2CDE-0DCC180D9542}"/>
                </a:ext>
              </a:extLst>
            </p:cNvPr>
            <p:cNvSpPr/>
            <p:nvPr/>
          </p:nvSpPr>
          <p:spPr>
            <a:xfrm>
              <a:off x="3476000" y="3212175"/>
              <a:ext cx="1232175" cy="1172050"/>
            </a:xfrm>
            <a:custGeom>
              <a:avLst/>
              <a:gdLst/>
              <a:ahLst/>
              <a:cxnLst/>
              <a:rect l="l" t="t" r="r" b="b"/>
              <a:pathLst>
                <a:path w="49287" h="46882" extrusionOk="0">
                  <a:moveTo>
                    <a:pt x="22831" y="0"/>
                  </a:moveTo>
                  <a:cubicBezTo>
                    <a:pt x="17311" y="0"/>
                    <a:pt x="10978" y="879"/>
                    <a:pt x="4020" y="2671"/>
                  </a:cubicBezTo>
                  <a:cubicBezTo>
                    <a:pt x="1520" y="3314"/>
                    <a:pt x="1" y="5890"/>
                    <a:pt x="644" y="8391"/>
                  </a:cubicBezTo>
                  <a:cubicBezTo>
                    <a:pt x="1189" y="10524"/>
                    <a:pt x="3113" y="11939"/>
                    <a:pt x="5219" y="11939"/>
                  </a:cubicBezTo>
                  <a:cubicBezTo>
                    <a:pt x="5606" y="11939"/>
                    <a:pt x="5999" y="11891"/>
                    <a:pt x="6390" y="11791"/>
                  </a:cubicBezTo>
                  <a:cubicBezTo>
                    <a:pt x="12730" y="10162"/>
                    <a:pt x="18227" y="9464"/>
                    <a:pt x="22725" y="9464"/>
                  </a:cubicBezTo>
                  <a:cubicBezTo>
                    <a:pt x="30109" y="9464"/>
                    <a:pt x="34799" y="11346"/>
                    <a:pt x="36095" y="14083"/>
                  </a:cubicBezTo>
                  <a:cubicBezTo>
                    <a:pt x="38156" y="18438"/>
                    <a:pt x="33055" y="28177"/>
                    <a:pt x="19297" y="38380"/>
                  </a:cubicBezTo>
                  <a:cubicBezTo>
                    <a:pt x="17211" y="39926"/>
                    <a:pt x="16747" y="42863"/>
                    <a:pt x="18293" y="44949"/>
                  </a:cubicBezTo>
                  <a:cubicBezTo>
                    <a:pt x="19221" y="46212"/>
                    <a:pt x="20664" y="46882"/>
                    <a:pt x="22106" y="46882"/>
                  </a:cubicBezTo>
                  <a:cubicBezTo>
                    <a:pt x="23059" y="46882"/>
                    <a:pt x="24064" y="46573"/>
                    <a:pt x="24889" y="45954"/>
                  </a:cubicBezTo>
                  <a:cubicBezTo>
                    <a:pt x="41918" y="33355"/>
                    <a:pt x="49286" y="19933"/>
                    <a:pt x="44597" y="10039"/>
                  </a:cubicBezTo>
                  <a:cubicBezTo>
                    <a:pt x="41483" y="3435"/>
                    <a:pt x="33745" y="0"/>
                    <a:pt x="228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628;p41">
              <a:extLst>
                <a:ext uri="{FF2B5EF4-FFF2-40B4-BE49-F238E27FC236}">
                  <a16:creationId xmlns:a16="http://schemas.microsoft.com/office/drawing/2014/main" id="{6B87453E-CF31-0628-500F-05FF6B1B7E39}"/>
                </a:ext>
              </a:extLst>
            </p:cNvPr>
            <p:cNvSpPr/>
            <p:nvPr/>
          </p:nvSpPr>
          <p:spPr>
            <a:xfrm>
              <a:off x="1866375" y="4054725"/>
              <a:ext cx="619650" cy="1107575"/>
            </a:xfrm>
            <a:custGeom>
              <a:avLst/>
              <a:gdLst/>
              <a:ahLst/>
              <a:cxnLst/>
              <a:rect l="l" t="t" r="r" b="b"/>
              <a:pathLst>
                <a:path w="24786" h="44303" extrusionOk="0">
                  <a:moveTo>
                    <a:pt x="3213" y="0"/>
                  </a:moveTo>
                  <a:cubicBezTo>
                    <a:pt x="2810" y="0"/>
                    <a:pt x="2400" y="87"/>
                    <a:pt x="2010" y="271"/>
                  </a:cubicBezTo>
                  <a:cubicBezTo>
                    <a:pt x="594" y="941"/>
                    <a:pt x="1" y="2641"/>
                    <a:pt x="671" y="4033"/>
                  </a:cubicBezTo>
                  <a:lnTo>
                    <a:pt x="18990" y="42705"/>
                  </a:lnTo>
                  <a:cubicBezTo>
                    <a:pt x="19478" y="43709"/>
                    <a:pt x="20509" y="44303"/>
                    <a:pt x="21566" y="44303"/>
                  </a:cubicBezTo>
                  <a:cubicBezTo>
                    <a:pt x="21952" y="44303"/>
                    <a:pt x="22364" y="44225"/>
                    <a:pt x="22776" y="44045"/>
                  </a:cubicBezTo>
                  <a:cubicBezTo>
                    <a:pt x="24167" y="43375"/>
                    <a:pt x="24786" y="41675"/>
                    <a:pt x="24116" y="40284"/>
                  </a:cubicBezTo>
                  <a:lnTo>
                    <a:pt x="5772" y="1611"/>
                  </a:lnTo>
                  <a:cubicBezTo>
                    <a:pt x="5286" y="602"/>
                    <a:pt x="4273" y="0"/>
                    <a:pt x="3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629;p41">
              <a:extLst>
                <a:ext uri="{FF2B5EF4-FFF2-40B4-BE49-F238E27FC236}">
                  <a16:creationId xmlns:a16="http://schemas.microsoft.com/office/drawing/2014/main" id="{87960EDD-81EA-D1B3-E532-0639D217ABD6}"/>
                </a:ext>
              </a:extLst>
            </p:cNvPr>
            <p:cNvSpPr/>
            <p:nvPr/>
          </p:nvSpPr>
          <p:spPr>
            <a:xfrm>
              <a:off x="2270875" y="4973875"/>
              <a:ext cx="394875" cy="501475"/>
            </a:xfrm>
            <a:custGeom>
              <a:avLst/>
              <a:gdLst/>
              <a:ahLst/>
              <a:cxnLst/>
              <a:rect l="l" t="t" r="r" b="b"/>
              <a:pathLst>
                <a:path w="15795" h="20059" extrusionOk="0">
                  <a:moveTo>
                    <a:pt x="5353" y="0"/>
                  </a:moveTo>
                  <a:cubicBezTo>
                    <a:pt x="4680" y="0"/>
                    <a:pt x="3997" y="145"/>
                    <a:pt x="3350" y="451"/>
                  </a:cubicBezTo>
                  <a:cubicBezTo>
                    <a:pt x="1006" y="1584"/>
                    <a:pt x="0" y="4394"/>
                    <a:pt x="1109" y="6737"/>
                  </a:cubicBezTo>
                  <a:lnTo>
                    <a:pt x="6159" y="17379"/>
                  </a:lnTo>
                  <a:cubicBezTo>
                    <a:pt x="6957" y="19079"/>
                    <a:pt x="8657" y="20058"/>
                    <a:pt x="10409" y="20058"/>
                  </a:cubicBezTo>
                  <a:cubicBezTo>
                    <a:pt x="11106" y="20058"/>
                    <a:pt x="11776" y="19928"/>
                    <a:pt x="12445" y="19619"/>
                  </a:cubicBezTo>
                  <a:cubicBezTo>
                    <a:pt x="14789" y="18486"/>
                    <a:pt x="15795" y="15678"/>
                    <a:pt x="14661" y="13333"/>
                  </a:cubicBezTo>
                  <a:lnTo>
                    <a:pt x="9636" y="2693"/>
                  </a:lnTo>
                  <a:cubicBezTo>
                    <a:pt x="8816" y="995"/>
                    <a:pt x="7118" y="0"/>
                    <a:pt x="53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630;p41">
              <a:extLst>
                <a:ext uri="{FF2B5EF4-FFF2-40B4-BE49-F238E27FC236}">
                  <a16:creationId xmlns:a16="http://schemas.microsoft.com/office/drawing/2014/main" id="{F8839418-CEB1-848E-90F3-D693A0449C8C}"/>
                </a:ext>
              </a:extLst>
            </p:cNvPr>
            <p:cNvSpPr/>
            <p:nvPr/>
          </p:nvSpPr>
          <p:spPr>
            <a:xfrm>
              <a:off x="1679600" y="3726900"/>
              <a:ext cx="394200" cy="501475"/>
            </a:xfrm>
            <a:custGeom>
              <a:avLst/>
              <a:gdLst/>
              <a:ahLst/>
              <a:cxnLst/>
              <a:rect l="l" t="t" r="r" b="b"/>
              <a:pathLst>
                <a:path w="15768" h="20059" extrusionOk="0">
                  <a:moveTo>
                    <a:pt x="5352" y="0"/>
                  </a:moveTo>
                  <a:cubicBezTo>
                    <a:pt x="4680" y="0"/>
                    <a:pt x="3997" y="145"/>
                    <a:pt x="3349" y="451"/>
                  </a:cubicBezTo>
                  <a:cubicBezTo>
                    <a:pt x="1006" y="1584"/>
                    <a:pt x="0" y="4394"/>
                    <a:pt x="1109" y="6737"/>
                  </a:cubicBezTo>
                  <a:lnTo>
                    <a:pt x="6159" y="17352"/>
                  </a:lnTo>
                  <a:cubicBezTo>
                    <a:pt x="6956" y="19052"/>
                    <a:pt x="8657" y="20058"/>
                    <a:pt x="10409" y="20058"/>
                  </a:cubicBezTo>
                  <a:cubicBezTo>
                    <a:pt x="11079" y="20058"/>
                    <a:pt x="11775" y="19903"/>
                    <a:pt x="12418" y="19594"/>
                  </a:cubicBezTo>
                  <a:cubicBezTo>
                    <a:pt x="14789" y="18485"/>
                    <a:pt x="15768" y="15678"/>
                    <a:pt x="14661" y="13333"/>
                  </a:cubicBezTo>
                  <a:lnTo>
                    <a:pt x="9611" y="2693"/>
                  </a:lnTo>
                  <a:cubicBezTo>
                    <a:pt x="8808" y="995"/>
                    <a:pt x="7116" y="0"/>
                    <a:pt x="5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2">
            <a:extLst>
              <a:ext uri="{FF2B5EF4-FFF2-40B4-BE49-F238E27FC236}">
                <a16:creationId xmlns:a16="http://schemas.microsoft.com/office/drawing/2014/main" id="{277E5C43-15A5-1051-EFBB-E1FF0D9F10BD}"/>
              </a:ext>
            </a:extLst>
          </p:cNvPr>
          <p:cNvSpPr>
            <a:spLocks noChangeArrowheads="1"/>
          </p:cNvSpPr>
          <p:nvPr/>
        </p:nvSpPr>
        <p:spPr bwMode="auto">
          <a:xfrm>
            <a:off x="8757039" y="12127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31" descr="Chart, bar chart, waterfall chart&#10;&#10;Description automatically generated">
            <a:extLst>
              <a:ext uri="{FF2B5EF4-FFF2-40B4-BE49-F238E27FC236}">
                <a16:creationId xmlns:a16="http://schemas.microsoft.com/office/drawing/2014/main" id="{7DA56B73-89F3-637A-D2C0-592952D923E8}"/>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8628768" y="4116708"/>
            <a:ext cx="3202132" cy="160519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01E60327-CF99-EA92-DC44-20900D18ACA7}"/>
              </a:ext>
            </a:extLst>
          </p:cNvPr>
          <p:cNvSpPr>
            <a:spLocks noChangeArrowheads="1"/>
          </p:cNvSpPr>
          <p:nvPr/>
        </p:nvSpPr>
        <p:spPr bwMode="auto">
          <a:xfrm>
            <a:off x="8775585" y="27406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5" name="Picture 33" descr="Chart, bar chart, waterfall chart&#10;&#10;Description automatically generated">
            <a:extLst>
              <a:ext uri="{FF2B5EF4-FFF2-40B4-BE49-F238E27FC236}">
                <a16:creationId xmlns:a16="http://schemas.microsoft.com/office/drawing/2014/main" id="{4964A524-0F20-2959-0A24-7D1D5A0EC30C}"/>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4629149" y="4116709"/>
            <a:ext cx="3671611" cy="16423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10;&#10;Description automatically generated">
            <a:extLst>
              <a:ext uri="{FF2B5EF4-FFF2-40B4-BE49-F238E27FC236}">
                <a16:creationId xmlns:a16="http://schemas.microsoft.com/office/drawing/2014/main" id="{E99AA08C-25C6-B118-F7BA-F66FF6358E7F}"/>
              </a:ext>
            </a:extLst>
          </p:cNvPr>
          <p:cNvPicPr>
            <a:picLocks noChangeAspect="1"/>
          </p:cNvPicPr>
          <p:nvPr/>
        </p:nvPicPr>
        <p:blipFill rotWithShape="1">
          <a:blip r:embed="rId9">
            <a:extLst>
              <a:ext uri="{28A0092B-C50C-407E-A947-70E740481C1C}">
                <a14:useLocalDpi xmlns:a14="http://schemas.microsoft.com/office/drawing/2010/main" val="0"/>
              </a:ext>
            </a:extLst>
          </a:blip>
          <a:srcRect b="49702"/>
          <a:stretch/>
        </p:blipFill>
        <p:spPr bwMode="auto">
          <a:xfrm>
            <a:off x="8628778" y="1206859"/>
            <a:ext cx="3202132" cy="2016000"/>
          </a:xfrm>
          <a:prstGeom prst="rect">
            <a:avLst/>
          </a:prstGeom>
          <a:ln>
            <a:solidFill>
              <a:schemeClr val="bg2"/>
            </a:solid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1A74C9F6-5B9D-5F9C-3A23-D6D42A5B6E80}"/>
              </a:ext>
            </a:extLst>
          </p:cNvPr>
          <p:cNvSpPr txBox="1"/>
          <p:nvPr/>
        </p:nvSpPr>
        <p:spPr>
          <a:xfrm>
            <a:off x="8628778" y="3231382"/>
            <a:ext cx="3202132" cy="721342"/>
          </a:xfrm>
          <a:prstGeom prst="rect">
            <a:avLst/>
          </a:prstGeom>
          <a:solidFill>
            <a:schemeClr val="accent3">
              <a:lumMod val="20000"/>
              <a:lumOff val="80000"/>
            </a:schemeClr>
          </a:solidFill>
        </p:spPr>
        <p:txBody>
          <a:bodyPr wrap="square" rtlCol="0">
            <a:noAutofit/>
          </a:bodyPr>
          <a:lstStyle/>
          <a:p>
            <a:pPr algn="ctr"/>
            <a:r>
              <a:rPr lang="en-US" sz="1400" b="1">
                <a:solidFill>
                  <a:schemeClr val="tx1">
                    <a:lumMod val="65000"/>
                    <a:lumOff val="35000"/>
                  </a:schemeClr>
                </a:solidFill>
                <a:latin typeface="Avenir Next LT Pro" panose="020B0504020202020204" pitchFamily="34" charset="0"/>
                <a:cs typeface="Arial" panose="020B0604020202020204" pitchFamily="34" charset="0"/>
              </a:rPr>
              <a:t>BMI VS Heart Disease</a:t>
            </a:r>
          </a:p>
          <a:p>
            <a:pPr algn="ctr"/>
            <a:r>
              <a:rPr lang="en-US" sz="1200">
                <a:latin typeface="Avenir Next LT Pro" panose="020B0504020202020204" pitchFamily="34" charset="0"/>
                <a:cs typeface="Arial" panose="020B0604020202020204" pitchFamily="34" charset="0"/>
              </a:rPr>
              <a:t>The distribution of BMI was very similar in cardiac patients and non-patients. </a:t>
            </a:r>
          </a:p>
        </p:txBody>
      </p:sp>
      <p:sp>
        <p:nvSpPr>
          <p:cNvPr id="11" name="TextBox 10">
            <a:extLst>
              <a:ext uri="{FF2B5EF4-FFF2-40B4-BE49-F238E27FC236}">
                <a16:creationId xmlns:a16="http://schemas.microsoft.com/office/drawing/2014/main" id="{96AC277D-6595-6F54-BC07-EA957D4FD7B9}"/>
              </a:ext>
            </a:extLst>
          </p:cNvPr>
          <p:cNvSpPr txBox="1"/>
          <p:nvPr/>
        </p:nvSpPr>
        <p:spPr>
          <a:xfrm>
            <a:off x="4629148" y="5741465"/>
            <a:ext cx="7201751" cy="494917"/>
          </a:xfrm>
          <a:prstGeom prst="rect">
            <a:avLst/>
          </a:prstGeom>
          <a:solidFill>
            <a:schemeClr val="accent3">
              <a:lumMod val="20000"/>
              <a:lumOff val="80000"/>
            </a:schemeClr>
          </a:solidFill>
        </p:spPr>
        <p:txBody>
          <a:bodyPr wrap="square" rtlCol="0">
            <a:noAutofit/>
          </a:bodyPr>
          <a:lstStyle/>
          <a:p>
            <a:pPr algn="ctr"/>
            <a:r>
              <a:rPr lang="en-US" sz="1400" b="1">
                <a:solidFill>
                  <a:schemeClr val="tx1">
                    <a:lumMod val="65000"/>
                    <a:lumOff val="35000"/>
                  </a:schemeClr>
                </a:solidFill>
                <a:latin typeface="Avenir Next LT Pro" panose="020B0504020202020204" pitchFamily="34" charset="0"/>
                <a:cs typeface="Arial" panose="020B0604020202020204" pitchFamily="34" charset="0"/>
              </a:rPr>
              <a:t>Race / Gender VS Heart Disease</a:t>
            </a:r>
          </a:p>
          <a:p>
            <a:pPr algn="ctr"/>
            <a:r>
              <a:rPr lang="en-US" sz="1200">
                <a:latin typeface="Avenir Next LT Pro" panose="020B0504020202020204" pitchFamily="34" charset="0"/>
                <a:cs typeface="Arial" panose="020B0604020202020204" pitchFamily="34" charset="0"/>
              </a:rPr>
              <a:t>The proportion of people with heart disease is very similar across gender and race.</a:t>
            </a:r>
          </a:p>
        </p:txBody>
      </p:sp>
    </p:spTree>
    <p:extLst>
      <p:ext uri="{BB962C8B-B14F-4D97-AF65-F5344CB8AC3E}">
        <p14:creationId xmlns:p14="http://schemas.microsoft.com/office/powerpoint/2010/main" val="178597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851F20-D7F9-D53B-B0D1-421B6B0FF80A}"/>
              </a:ext>
            </a:extLst>
          </p:cNvPr>
          <p:cNvSpPr txBox="1"/>
          <p:nvPr/>
        </p:nvSpPr>
        <p:spPr>
          <a:xfrm>
            <a:off x="399367" y="224454"/>
            <a:ext cx="10020300" cy="461665"/>
          </a:xfrm>
          <a:prstGeom prst="rect">
            <a:avLst/>
          </a:prstGeom>
          <a:noFill/>
        </p:spPr>
        <p:txBody>
          <a:bodyPr wrap="square" rtlCol="0">
            <a:spAutoFit/>
          </a:bodyPr>
          <a:lstStyle/>
          <a:p>
            <a:r>
              <a:rPr lang="en-US" sz="2400" b="1" dirty="0">
                <a:latin typeface="Avenir Next LT Pro" panose="020B0504020202020204" pitchFamily="34" charset="77"/>
                <a:cs typeface="Arial"/>
              </a:rPr>
              <a:t>Stage 1: </a:t>
            </a:r>
            <a:r>
              <a:rPr lang="en-US" sz="2400" b="1" i="1" dirty="0">
                <a:solidFill>
                  <a:srgbClr val="372DA0"/>
                </a:solidFill>
                <a:latin typeface="Avenir Next LT Pro" panose="020B0504020202020204" pitchFamily="34" charset="77"/>
                <a:cs typeface="Arial"/>
              </a:rPr>
              <a:t>Individual Empowerment – </a:t>
            </a:r>
            <a:r>
              <a:rPr lang="en-US" sz="2400" b="1" dirty="0">
                <a:latin typeface="Avenir Next LT Pro" panose="020B0504020202020204" pitchFamily="34" charset="77"/>
                <a:cs typeface="Arial"/>
              </a:rPr>
              <a:t>Data Exploration </a:t>
            </a:r>
            <a:endParaRPr lang="en-US" sz="2400" b="1" dirty="0">
              <a:latin typeface="Avenir Next LT Pro" panose="020B0504020202020204" pitchFamily="34" charset="77"/>
            </a:endParaRPr>
          </a:p>
        </p:txBody>
      </p:sp>
      <p:sp>
        <p:nvSpPr>
          <p:cNvPr id="30" name="Rectangle 29">
            <a:extLst>
              <a:ext uri="{FF2B5EF4-FFF2-40B4-BE49-F238E27FC236}">
                <a16:creationId xmlns:a16="http://schemas.microsoft.com/office/drawing/2014/main" id="{2B8F0CBF-3384-F3C5-1AE9-4DA3E3C2A611}"/>
              </a:ext>
            </a:extLst>
          </p:cNvPr>
          <p:cNvSpPr/>
          <p:nvPr/>
        </p:nvSpPr>
        <p:spPr>
          <a:xfrm>
            <a:off x="479510" y="718045"/>
            <a:ext cx="3747971" cy="333857"/>
          </a:xfrm>
          <a:prstGeom prst="rect">
            <a:avLst/>
          </a:prstGeom>
          <a:solidFill>
            <a:srgbClr val="0040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latin typeface="Avenir Next LT Pro" panose="020B0504020202020204" pitchFamily="34" charset="0"/>
                <a:cs typeface="Arial" panose="020B0604020202020204" pitchFamily="34" charset="0"/>
              </a:rPr>
              <a:t>Lifestyle Variable(s)</a:t>
            </a:r>
          </a:p>
        </p:txBody>
      </p:sp>
      <p:pic>
        <p:nvPicPr>
          <p:cNvPr id="41" name="Picture 40">
            <a:extLst>
              <a:ext uri="{FF2B5EF4-FFF2-40B4-BE49-F238E27FC236}">
                <a16:creationId xmlns:a16="http://schemas.microsoft.com/office/drawing/2014/main" id="{DDA5A398-494F-0223-C505-18AAFAA54D42}"/>
              </a:ext>
            </a:extLst>
          </p:cNvPr>
          <p:cNvPicPr>
            <a:picLocks noChangeAspect="1"/>
          </p:cNvPicPr>
          <p:nvPr/>
        </p:nvPicPr>
        <p:blipFill rotWithShape="1">
          <a:blip r:embed="rId3">
            <a:extLst>
              <a:ext uri="{28A0092B-C50C-407E-A947-70E740481C1C}">
                <a14:useLocalDpi xmlns:a14="http://schemas.microsoft.com/office/drawing/2010/main" val="0"/>
              </a:ext>
            </a:extLst>
          </a:blip>
          <a:srcRect t="1793" b="1793"/>
          <a:stretch/>
        </p:blipFill>
        <p:spPr>
          <a:xfrm>
            <a:off x="487043" y="1070366"/>
            <a:ext cx="3729287" cy="1773791"/>
          </a:xfrm>
          <a:prstGeom prst="rect">
            <a:avLst/>
          </a:prstGeom>
          <a:ln>
            <a:solidFill>
              <a:schemeClr val="bg2"/>
            </a:solidFill>
          </a:ln>
        </p:spPr>
      </p:pic>
      <p:pic>
        <p:nvPicPr>
          <p:cNvPr id="1025" name="Picture 31">
            <a:extLst>
              <a:ext uri="{FF2B5EF4-FFF2-40B4-BE49-F238E27FC236}">
                <a16:creationId xmlns:a16="http://schemas.microsoft.com/office/drawing/2014/main" id="{73DCE0E2-9746-9F84-234C-167D6C5EF2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2663" b="4356"/>
          <a:stretch/>
        </p:blipFill>
        <p:spPr bwMode="auto">
          <a:xfrm>
            <a:off x="8541399" y="1115460"/>
            <a:ext cx="3393695" cy="158981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7CFF86A-31A5-D23D-8466-7942E498222B}"/>
              </a:ext>
            </a:extLst>
          </p:cNvPr>
          <p:cNvSpPr txBox="1"/>
          <p:nvPr/>
        </p:nvSpPr>
        <p:spPr>
          <a:xfrm>
            <a:off x="8541399" y="2767138"/>
            <a:ext cx="3464747" cy="1059346"/>
          </a:xfrm>
          <a:prstGeom prst="rect">
            <a:avLst/>
          </a:prstGeom>
          <a:solidFill>
            <a:schemeClr val="accent3">
              <a:lumMod val="20000"/>
              <a:lumOff val="80000"/>
            </a:schemeClr>
          </a:solidFill>
        </p:spPr>
        <p:txBody>
          <a:bodyPr wrap="square" rtlCol="0">
            <a:noAutofit/>
          </a:bodyPr>
          <a:lstStyle/>
          <a:p>
            <a:pPr algn="ctr"/>
            <a:r>
              <a:rPr lang="en-US" sz="1600" b="1">
                <a:solidFill>
                  <a:srgbClr val="2D2D82"/>
                </a:solidFill>
                <a:latin typeface="Avenir Next LT Pro" panose="020B0504020202020204" pitchFamily="34" charset="0"/>
                <a:cs typeface="Arial" panose="020B0604020202020204" pitchFamily="34" charset="0"/>
              </a:rPr>
              <a:t>Difficulty in Walking </a:t>
            </a:r>
          </a:p>
          <a:p>
            <a:pPr algn="ctr"/>
            <a:r>
              <a:rPr lang="en-US" sz="1600" b="1">
                <a:latin typeface="Avenir Next LT Pro" panose="020B0504020202020204" pitchFamily="34" charset="0"/>
                <a:cs typeface="Arial" panose="020B0604020202020204" pitchFamily="34" charset="0"/>
              </a:rPr>
              <a:t>VS Heart Disease </a:t>
            </a:r>
          </a:p>
          <a:p>
            <a:pPr algn="ctr"/>
            <a:r>
              <a:rPr lang="en-US" sz="1400">
                <a:latin typeface="Avenir Next LT Pro" panose="020B0504020202020204" pitchFamily="34" charset="0"/>
                <a:cs typeface="Arial" panose="020B0604020202020204" pitchFamily="34" charset="0"/>
              </a:rPr>
              <a:t>22% of HD patients with difficulty in walking, 3.5 times of non-HD patients</a:t>
            </a:r>
          </a:p>
        </p:txBody>
      </p:sp>
      <p:sp>
        <p:nvSpPr>
          <p:cNvPr id="45" name="TextBox 44">
            <a:extLst>
              <a:ext uri="{FF2B5EF4-FFF2-40B4-BE49-F238E27FC236}">
                <a16:creationId xmlns:a16="http://schemas.microsoft.com/office/drawing/2014/main" id="{E75E4FF2-C43B-CD73-4CA0-B83607223248}"/>
              </a:ext>
            </a:extLst>
          </p:cNvPr>
          <p:cNvSpPr txBox="1"/>
          <p:nvPr/>
        </p:nvSpPr>
        <p:spPr>
          <a:xfrm>
            <a:off x="4631686" y="3986215"/>
            <a:ext cx="3492064" cy="971548"/>
          </a:xfrm>
          <a:prstGeom prst="rect">
            <a:avLst/>
          </a:prstGeom>
          <a:solidFill>
            <a:schemeClr val="accent3">
              <a:lumMod val="20000"/>
              <a:lumOff val="80000"/>
            </a:schemeClr>
          </a:solidFill>
        </p:spPr>
        <p:txBody>
          <a:bodyPr wrap="square" rtlCol="0">
            <a:noAutofit/>
          </a:bodyPr>
          <a:lstStyle/>
          <a:p>
            <a:pPr algn="ctr"/>
            <a:r>
              <a:rPr lang="en-US" sz="1400">
                <a:latin typeface="Avenir Next LT Pro" panose="020B0504020202020204" pitchFamily="34" charset="0"/>
                <a:cs typeface="Arial" panose="020B0604020202020204" pitchFamily="34" charset="0"/>
              </a:rPr>
              <a:t>Similarly, </a:t>
            </a:r>
          </a:p>
          <a:p>
            <a:pPr algn="ctr"/>
            <a:r>
              <a:rPr lang="en-US" sz="1400">
                <a:latin typeface="Avenir Next LT Pro" panose="020B0504020202020204" pitchFamily="34" charset="0"/>
                <a:cs typeface="Arial" panose="020B0604020202020204" pitchFamily="34" charset="0"/>
              </a:rPr>
              <a:t>for people have been diagnosed with </a:t>
            </a:r>
            <a:r>
              <a:rPr lang="en-US" sz="1400" b="1" u="sng">
                <a:latin typeface="Avenir Next LT Pro" panose="020B0504020202020204" pitchFamily="34" charset="0"/>
                <a:cs typeface="Arial" panose="020B0604020202020204" pitchFamily="34" charset="0"/>
              </a:rPr>
              <a:t>diabetes</a:t>
            </a:r>
            <a:r>
              <a:rPr lang="en-US" sz="1400">
                <a:latin typeface="Avenir Next LT Pro" panose="020B0504020202020204" pitchFamily="34" charset="0"/>
                <a:cs typeface="Arial" panose="020B0604020202020204" pitchFamily="34" charset="0"/>
              </a:rPr>
              <a:t> or </a:t>
            </a:r>
            <a:r>
              <a:rPr lang="en-US" sz="1400" b="1" u="sng">
                <a:latin typeface="Avenir Next LT Pro" panose="020B0504020202020204" pitchFamily="34" charset="0"/>
                <a:cs typeface="Arial" panose="020B0604020202020204" pitchFamily="34" charset="0"/>
              </a:rPr>
              <a:t>kidney disease</a:t>
            </a:r>
            <a:endParaRPr lang="en-US" sz="1400">
              <a:latin typeface="Avenir Next LT Pro" panose="020B05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32D9785-02F4-E0C8-F570-59B4FEA93EE0}"/>
              </a:ext>
            </a:extLst>
          </p:cNvPr>
          <p:cNvPicPr>
            <a:picLocks noChangeAspect="1"/>
          </p:cNvPicPr>
          <p:nvPr/>
        </p:nvPicPr>
        <p:blipFill rotWithShape="1">
          <a:blip r:embed="rId5">
            <a:extLst>
              <a:ext uri="{28A0092B-C50C-407E-A947-70E740481C1C}">
                <a14:useLocalDpi xmlns:a14="http://schemas.microsoft.com/office/drawing/2010/main" val="0"/>
              </a:ext>
            </a:extLst>
          </a:blip>
          <a:srcRect t="-1" r="35145" b="3089"/>
          <a:stretch/>
        </p:blipFill>
        <p:spPr>
          <a:xfrm>
            <a:off x="4629150" y="1059597"/>
            <a:ext cx="3494600" cy="1589810"/>
          </a:xfrm>
          <a:prstGeom prst="rect">
            <a:avLst/>
          </a:prstGeom>
          <a:ln>
            <a:solidFill>
              <a:schemeClr val="bg2"/>
            </a:solidFill>
          </a:ln>
        </p:spPr>
      </p:pic>
      <p:sp>
        <p:nvSpPr>
          <p:cNvPr id="8" name="TextBox 7">
            <a:extLst>
              <a:ext uri="{FF2B5EF4-FFF2-40B4-BE49-F238E27FC236}">
                <a16:creationId xmlns:a16="http://schemas.microsoft.com/office/drawing/2014/main" id="{C9FA0370-31E0-C9DA-A239-2CB026FDF2B5}"/>
              </a:ext>
            </a:extLst>
          </p:cNvPr>
          <p:cNvSpPr txBox="1"/>
          <p:nvPr/>
        </p:nvSpPr>
        <p:spPr>
          <a:xfrm>
            <a:off x="466549" y="2767139"/>
            <a:ext cx="3766653" cy="848495"/>
          </a:xfrm>
          <a:prstGeom prst="rect">
            <a:avLst/>
          </a:prstGeom>
          <a:solidFill>
            <a:schemeClr val="accent3">
              <a:lumMod val="20000"/>
              <a:lumOff val="80000"/>
            </a:schemeClr>
          </a:solidFill>
        </p:spPr>
        <p:txBody>
          <a:bodyPr wrap="square" rtlCol="0">
            <a:noAutofit/>
          </a:bodyPr>
          <a:lstStyle/>
          <a:p>
            <a:pPr algn="ctr"/>
            <a:r>
              <a:rPr lang="en-US" sz="1600" b="1">
                <a:solidFill>
                  <a:srgbClr val="2D2D82"/>
                </a:solidFill>
                <a:latin typeface="Avenir Next LT Pro" panose="020B0504020202020204" pitchFamily="34" charset="0"/>
                <a:cs typeface="Arial" panose="020B0604020202020204" pitchFamily="34" charset="0"/>
              </a:rPr>
              <a:t>Smoker</a:t>
            </a:r>
            <a:r>
              <a:rPr lang="en-US" sz="1600" b="1">
                <a:latin typeface="Avenir Next LT Pro" panose="020B0504020202020204" pitchFamily="34" charset="0"/>
                <a:cs typeface="Arial" panose="020B0604020202020204" pitchFamily="34" charset="0"/>
              </a:rPr>
              <a:t> VS Heart Disease </a:t>
            </a:r>
          </a:p>
          <a:p>
            <a:pPr algn="ctr"/>
            <a:r>
              <a:rPr lang="en-US" sz="1400">
                <a:latin typeface="Avenir Next LT Pro" panose="020B0504020202020204" pitchFamily="34" charset="0"/>
                <a:cs typeface="Arial" panose="020B0604020202020204" pitchFamily="34" charset="0"/>
              </a:rPr>
              <a:t>12% of smokers are heart patients,</a:t>
            </a:r>
          </a:p>
          <a:p>
            <a:pPr algn="ctr"/>
            <a:r>
              <a:rPr lang="en-US" sz="1400">
                <a:latin typeface="Avenir Next LT Pro" panose="020B0504020202020204" pitchFamily="34" charset="0"/>
                <a:cs typeface="Arial" panose="020B0604020202020204" pitchFamily="34" charset="0"/>
              </a:rPr>
              <a:t>2 times of the non-smokers.</a:t>
            </a:r>
            <a:endParaRPr lang="en-US" sz="1200">
              <a:latin typeface="Avenir Next LT Pro" panose="020B0504020202020204" pitchFamily="34" charset="0"/>
              <a:cs typeface="Arial" panose="020B0604020202020204" pitchFamily="34" charset="0"/>
            </a:endParaRPr>
          </a:p>
        </p:txBody>
      </p:sp>
      <p:sp>
        <p:nvSpPr>
          <p:cNvPr id="9" name="Slide Number Placeholder 1">
            <a:extLst>
              <a:ext uri="{FF2B5EF4-FFF2-40B4-BE49-F238E27FC236}">
                <a16:creationId xmlns:a16="http://schemas.microsoft.com/office/drawing/2014/main" id="{3A3B1A3C-B866-31F0-FACC-19171DA0C63D}"/>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Jiang Lei</a:t>
            </a:r>
          </a:p>
        </p:txBody>
      </p:sp>
      <p:cxnSp>
        <p:nvCxnSpPr>
          <p:cNvPr id="2" name="Straight Connector 1">
            <a:extLst>
              <a:ext uri="{FF2B5EF4-FFF2-40B4-BE49-F238E27FC236}">
                <a16:creationId xmlns:a16="http://schemas.microsoft.com/office/drawing/2014/main" id="{2D0E926C-1BA2-C8E5-68E8-E79380F70C44}"/>
              </a:ext>
            </a:extLst>
          </p:cNvPr>
          <p:cNvCxnSpPr>
            <a:cxnSpLocks/>
          </p:cNvCxnSpPr>
          <p:nvPr/>
        </p:nvCxnSpPr>
        <p:spPr>
          <a:xfrm>
            <a:off x="2372179"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0315450-6A58-C939-6285-854B781FC3AF}"/>
              </a:ext>
            </a:extLst>
          </p:cNvPr>
          <p:cNvSpPr/>
          <p:nvPr/>
        </p:nvSpPr>
        <p:spPr>
          <a:xfrm>
            <a:off x="4629151" y="718045"/>
            <a:ext cx="3477730" cy="333857"/>
          </a:xfrm>
          <a:prstGeom prst="rect">
            <a:avLst/>
          </a:prstGeom>
          <a:solidFill>
            <a:srgbClr val="0040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latin typeface="Avenir Next LT Pro" panose="020B0504020202020204" pitchFamily="34" charset="0"/>
                <a:cs typeface="Arial" panose="020B0604020202020204" pitchFamily="34" charset="0"/>
              </a:rPr>
              <a:t>Medical History Variable(s)</a:t>
            </a:r>
          </a:p>
        </p:txBody>
      </p:sp>
      <p:sp>
        <p:nvSpPr>
          <p:cNvPr id="6" name="Rectangle 5">
            <a:extLst>
              <a:ext uri="{FF2B5EF4-FFF2-40B4-BE49-F238E27FC236}">
                <a16:creationId xmlns:a16="http://schemas.microsoft.com/office/drawing/2014/main" id="{6BF476CA-04F8-44A9-4F32-AD5BACBD387D}"/>
              </a:ext>
            </a:extLst>
          </p:cNvPr>
          <p:cNvSpPr/>
          <p:nvPr/>
        </p:nvSpPr>
        <p:spPr>
          <a:xfrm>
            <a:off x="8541399" y="718045"/>
            <a:ext cx="3345801" cy="333857"/>
          </a:xfrm>
          <a:prstGeom prst="rect">
            <a:avLst/>
          </a:prstGeom>
          <a:solidFill>
            <a:srgbClr val="0040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bg1"/>
                </a:solidFill>
                <a:latin typeface="Avenir Next LT Pro" panose="020B0504020202020204" pitchFamily="34" charset="0"/>
                <a:cs typeface="Arial" panose="020B0604020202020204" pitchFamily="34" charset="0"/>
              </a:rPr>
              <a:t>Current Health Variable(s)</a:t>
            </a:r>
          </a:p>
        </p:txBody>
      </p:sp>
      <p:sp>
        <p:nvSpPr>
          <p:cNvPr id="11" name="TextBox 10">
            <a:extLst>
              <a:ext uri="{FF2B5EF4-FFF2-40B4-BE49-F238E27FC236}">
                <a16:creationId xmlns:a16="http://schemas.microsoft.com/office/drawing/2014/main" id="{F095E0D3-3C2D-3173-C8F3-90BF6226046B}"/>
              </a:ext>
            </a:extLst>
          </p:cNvPr>
          <p:cNvSpPr txBox="1"/>
          <p:nvPr/>
        </p:nvSpPr>
        <p:spPr>
          <a:xfrm>
            <a:off x="4612279" y="2767138"/>
            <a:ext cx="3494601" cy="1059345"/>
          </a:xfrm>
          <a:prstGeom prst="rect">
            <a:avLst/>
          </a:prstGeom>
          <a:solidFill>
            <a:schemeClr val="accent3">
              <a:lumMod val="20000"/>
              <a:lumOff val="80000"/>
            </a:schemeClr>
          </a:solidFill>
        </p:spPr>
        <p:txBody>
          <a:bodyPr wrap="square" rtlCol="0">
            <a:noAutofit/>
          </a:bodyPr>
          <a:lstStyle/>
          <a:p>
            <a:pPr algn="ctr"/>
            <a:r>
              <a:rPr lang="en-US" sz="1600" b="1">
                <a:solidFill>
                  <a:srgbClr val="2D2D82"/>
                </a:solidFill>
                <a:latin typeface="Avenir Next LT Pro" panose="020B0504020202020204" pitchFamily="34" charset="0"/>
                <a:cs typeface="Arial" panose="020B0604020202020204" pitchFamily="34" charset="0"/>
              </a:rPr>
              <a:t>Stroke</a:t>
            </a:r>
            <a:r>
              <a:rPr lang="en-US" sz="1600" b="1">
                <a:latin typeface="Avenir Next LT Pro" panose="020B0504020202020204" pitchFamily="34" charset="0"/>
                <a:cs typeface="Arial" panose="020B0604020202020204" pitchFamily="34" charset="0"/>
              </a:rPr>
              <a:t> VS Heart Disease </a:t>
            </a:r>
          </a:p>
          <a:p>
            <a:pPr algn="ctr"/>
            <a:r>
              <a:rPr lang="en-US" sz="1400">
                <a:latin typeface="Avenir Next LT Pro" panose="020B0504020202020204" pitchFamily="34" charset="0"/>
                <a:cs typeface="Arial" panose="020B0604020202020204" pitchFamily="34" charset="0"/>
              </a:rPr>
              <a:t>35.8% of stroke patients also have heart disease, 5 times of the non-stroke patients.</a:t>
            </a:r>
          </a:p>
        </p:txBody>
      </p:sp>
      <p:sp>
        <p:nvSpPr>
          <p:cNvPr id="10" name="TextBox 9">
            <a:extLst>
              <a:ext uri="{FF2B5EF4-FFF2-40B4-BE49-F238E27FC236}">
                <a16:creationId xmlns:a16="http://schemas.microsoft.com/office/drawing/2014/main" id="{2B7D403B-5AF9-16FA-78C4-2F80609E5765}"/>
              </a:ext>
            </a:extLst>
          </p:cNvPr>
          <p:cNvSpPr txBox="1"/>
          <p:nvPr/>
        </p:nvSpPr>
        <p:spPr>
          <a:xfrm>
            <a:off x="4629150" y="5117495"/>
            <a:ext cx="3492064" cy="790007"/>
          </a:xfrm>
          <a:prstGeom prst="rect">
            <a:avLst/>
          </a:prstGeom>
          <a:solidFill>
            <a:schemeClr val="accent3">
              <a:lumMod val="20000"/>
              <a:lumOff val="80000"/>
            </a:schemeClr>
          </a:solidFill>
        </p:spPr>
        <p:txBody>
          <a:bodyPr wrap="square" rtlCol="0">
            <a:noAutofit/>
          </a:bodyPr>
          <a:lstStyle/>
          <a:p>
            <a:pPr algn="ctr"/>
            <a:r>
              <a:rPr lang="en-US" sz="1400">
                <a:latin typeface="Avenir Next LT Pro" panose="020B0504020202020204" pitchFamily="34" charset="0"/>
                <a:cs typeface="Arial" panose="020B0604020202020204" pitchFamily="34" charset="0"/>
              </a:rPr>
              <a:t>High blood sugar caused by </a:t>
            </a:r>
            <a:r>
              <a:rPr lang="en-US" sz="1400" b="1">
                <a:latin typeface="Avenir Next LT Pro" panose="020B0504020202020204" pitchFamily="34" charset="0"/>
                <a:cs typeface="Arial" panose="020B0604020202020204" pitchFamily="34" charset="0"/>
              </a:rPr>
              <a:t>diabetes</a:t>
            </a:r>
            <a:r>
              <a:rPr lang="en-US" sz="1400">
                <a:latin typeface="Avenir Next LT Pro" panose="020B0504020202020204" pitchFamily="34" charset="0"/>
                <a:cs typeface="Arial" panose="020B0604020202020204" pitchFamily="34" charset="0"/>
              </a:rPr>
              <a:t> can damage blood vessels in the heart.</a:t>
            </a:r>
          </a:p>
          <a:p>
            <a:pPr algn="ctr"/>
            <a:r>
              <a:rPr lang="en-US" sz="1400">
                <a:latin typeface="Avenir Next LT Pro" panose="020B0504020202020204" pitchFamily="34" charset="0"/>
                <a:cs typeface="Arial" panose="020B0604020202020204" pitchFamily="34" charset="0"/>
              </a:rPr>
              <a:t>(Singapore Heart Foundation, 2022)</a:t>
            </a:r>
          </a:p>
        </p:txBody>
      </p:sp>
      <p:sp>
        <p:nvSpPr>
          <p:cNvPr id="16" name="TextBox 15">
            <a:extLst>
              <a:ext uri="{FF2B5EF4-FFF2-40B4-BE49-F238E27FC236}">
                <a16:creationId xmlns:a16="http://schemas.microsoft.com/office/drawing/2014/main" id="{5E3A15AD-AB90-396D-DFCA-082406C78593}"/>
              </a:ext>
            </a:extLst>
          </p:cNvPr>
          <p:cNvSpPr txBox="1"/>
          <p:nvPr/>
        </p:nvSpPr>
        <p:spPr>
          <a:xfrm>
            <a:off x="8541399" y="3986215"/>
            <a:ext cx="3492064" cy="816247"/>
          </a:xfrm>
          <a:prstGeom prst="rect">
            <a:avLst/>
          </a:prstGeom>
          <a:solidFill>
            <a:schemeClr val="accent3">
              <a:lumMod val="20000"/>
              <a:lumOff val="80000"/>
            </a:schemeClr>
          </a:solidFill>
        </p:spPr>
        <p:txBody>
          <a:bodyPr wrap="square" rtlCol="0">
            <a:noAutofit/>
          </a:bodyPr>
          <a:lstStyle>
            <a:defPPr>
              <a:defRPr lang="en-GB"/>
            </a:defPPr>
            <a:lvl1pPr algn="ctr">
              <a:defRPr sz="1400">
                <a:latin typeface="Avenir Next LT Pro" panose="020B0504020202020204" pitchFamily="34" charset="0"/>
                <a:cs typeface="Arial" panose="020B0604020202020204" pitchFamily="34" charset="0"/>
              </a:defRPr>
            </a:lvl1pPr>
          </a:lstStyle>
          <a:p>
            <a:r>
              <a:rPr lang="en-US"/>
              <a:t>People walk fast always</a:t>
            </a:r>
          </a:p>
          <a:p>
            <a:r>
              <a:rPr lang="en-US"/>
              <a:t>show better cardiac status.</a:t>
            </a:r>
          </a:p>
          <a:p>
            <a:r>
              <a:rPr lang="en-US"/>
              <a:t>(Yates, et al., 2017) </a:t>
            </a:r>
          </a:p>
        </p:txBody>
      </p:sp>
      <p:sp>
        <p:nvSpPr>
          <p:cNvPr id="17" name="TextBox 16">
            <a:extLst>
              <a:ext uri="{FF2B5EF4-FFF2-40B4-BE49-F238E27FC236}">
                <a16:creationId xmlns:a16="http://schemas.microsoft.com/office/drawing/2014/main" id="{BAC7C0AE-F197-3943-02A7-FD81D5F530B6}"/>
              </a:ext>
            </a:extLst>
          </p:cNvPr>
          <p:cNvSpPr txBox="1"/>
          <p:nvPr/>
        </p:nvSpPr>
        <p:spPr>
          <a:xfrm>
            <a:off x="487043" y="3828885"/>
            <a:ext cx="3726994" cy="971548"/>
          </a:xfrm>
          <a:prstGeom prst="rect">
            <a:avLst/>
          </a:prstGeom>
          <a:solidFill>
            <a:schemeClr val="accent3">
              <a:lumMod val="20000"/>
              <a:lumOff val="80000"/>
            </a:schemeClr>
          </a:solidFill>
        </p:spPr>
        <p:txBody>
          <a:bodyPr wrap="square" rtlCol="0">
            <a:noAutofit/>
          </a:bodyPr>
          <a:lstStyle/>
          <a:p>
            <a:pPr algn="ctr"/>
            <a:r>
              <a:rPr lang="en-US" sz="1400" dirty="0">
                <a:latin typeface="Avenir Next LT Pro" panose="020B0504020202020204" pitchFamily="34" charset="0"/>
                <a:cs typeface="Arial" panose="020B0604020202020204" pitchFamily="34" charset="0"/>
              </a:rPr>
              <a:t>Smoking damages blood vessels, reduces the amount of oxygen in the blood, </a:t>
            </a:r>
          </a:p>
          <a:p>
            <a:pPr algn="ctr"/>
            <a:r>
              <a:rPr lang="en-US" sz="1400" dirty="0">
                <a:latin typeface="Avenir Next LT Pro" panose="020B0504020202020204" pitchFamily="34" charset="0"/>
                <a:cs typeface="Arial" panose="020B0604020202020204" pitchFamily="34" charset="0"/>
              </a:rPr>
              <a:t>worsens heart conditions.</a:t>
            </a:r>
          </a:p>
          <a:p>
            <a:pPr algn="ctr"/>
            <a:r>
              <a:rPr lang="en-US" sz="1400" dirty="0">
                <a:latin typeface="Avenir Next LT Pro" panose="020B0504020202020204" pitchFamily="34" charset="0"/>
                <a:cs typeface="Arial" panose="020B0604020202020204" pitchFamily="34" charset="0"/>
              </a:rPr>
              <a:t>(Health Hub, 2022)</a:t>
            </a:r>
          </a:p>
        </p:txBody>
      </p:sp>
      <p:grpSp>
        <p:nvGrpSpPr>
          <p:cNvPr id="4371" name="Group 4370">
            <a:extLst>
              <a:ext uri="{FF2B5EF4-FFF2-40B4-BE49-F238E27FC236}">
                <a16:creationId xmlns:a16="http://schemas.microsoft.com/office/drawing/2014/main" id="{94DFDEBA-B1BC-63F4-FCA4-5B55F8204BDA}"/>
              </a:ext>
            </a:extLst>
          </p:cNvPr>
          <p:cNvGrpSpPr/>
          <p:nvPr/>
        </p:nvGrpSpPr>
        <p:grpSpPr>
          <a:xfrm>
            <a:off x="1192551" y="4661276"/>
            <a:ext cx="2481434" cy="1513080"/>
            <a:chOff x="4214037" y="1632801"/>
            <a:chExt cx="5114608" cy="3355669"/>
          </a:xfrm>
        </p:grpSpPr>
        <p:pic>
          <p:nvPicPr>
            <p:cNvPr id="4321" name="Google Shape;1785;p54">
              <a:extLst>
                <a:ext uri="{FF2B5EF4-FFF2-40B4-BE49-F238E27FC236}">
                  <a16:creationId xmlns:a16="http://schemas.microsoft.com/office/drawing/2014/main" id="{27C34F78-ECD2-2959-EE51-485C8299F448}"/>
                </a:ext>
              </a:extLst>
            </p:cNvPr>
            <p:cNvPicPr preferRelativeResize="0">
              <a:picLocks/>
            </p:cNvPicPr>
            <p:nvPr/>
          </p:nvPicPr>
          <p:blipFill rotWithShape="1">
            <a:blip r:embed="rId6">
              <a:alphaModFix/>
            </a:blip>
            <a:srcRect l="8921" t="3100" r="8929" b="13329"/>
            <a:stretch/>
          </p:blipFill>
          <p:spPr>
            <a:xfrm>
              <a:off x="4214037" y="2041902"/>
              <a:ext cx="4192800" cy="2846400"/>
            </a:xfrm>
            <a:prstGeom prst="ellipse">
              <a:avLst/>
            </a:prstGeom>
            <a:ln>
              <a:noFill/>
            </a:ln>
            <a:effectLst>
              <a:softEdge rad="112500"/>
            </a:effectLst>
          </p:spPr>
        </p:pic>
        <p:grpSp>
          <p:nvGrpSpPr>
            <p:cNvPr id="4322" name="Google Shape;1835;p54">
              <a:extLst>
                <a:ext uri="{FF2B5EF4-FFF2-40B4-BE49-F238E27FC236}">
                  <a16:creationId xmlns:a16="http://schemas.microsoft.com/office/drawing/2014/main" id="{52307C5F-AD14-250B-44AA-9752E258E72F}"/>
                </a:ext>
              </a:extLst>
            </p:cNvPr>
            <p:cNvGrpSpPr/>
            <p:nvPr/>
          </p:nvGrpSpPr>
          <p:grpSpPr>
            <a:xfrm rot="-4792133">
              <a:off x="7242560" y="3755050"/>
              <a:ext cx="2133420" cy="333420"/>
              <a:chOff x="6872198" y="1912465"/>
              <a:chExt cx="2133436" cy="333422"/>
            </a:xfrm>
          </p:grpSpPr>
          <p:sp>
            <p:nvSpPr>
              <p:cNvPr id="4323" name="Google Shape;1836;p54">
                <a:extLst>
                  <a:ext uri="{FF2B5EF4-FFF2-40B4-BE49-F238E27FC236}">
                    <a16:creationId xmlns:a16="http://schemas.microsoft.com/office/drawing/2014/main" id="{C407A1D8-9725-5DC4-5A18-CC4C77BB9359}"/>
                  </a:ext>
                </a:extLst>
              </p:cNvPr>
              <p:cNvSpPr/>
              <p:nvPr/>
            </p:nvSpPr>
            <p:spPr>
              <a:xfrm>
                <a:off x="8732395" y="1961923"/>
                <a:ext cx="273239" cy="275837"/>
              </a:xfrm>
              <a:custGeom>
                <a:avLst/>
                <a:gdLst/>
                <a:ahLst/>
                <a:cxnLst/>
                <a:rect l="l" t="t" r="r" b="b"/>
                <a:pathLst>
                  <a:path w="2757" h="2783" extrusionOk="0">
                    <a:moveTo>
                      <a:pt x="1360" y="0"/>
                    </a:moveTo>
                    <a:cubicBezTo>
                      <a:pt x="1350" y="0"/>
                      <a:pt x="1340" y="1"/>
                      <a:pt x="1329" y="1"/>
                    </a:cubicBezTo>
                    <a:cubicBezTo>
                      <a:pt x="1255" y="10"/>
                      <a:pt x="1099" y="13"/>
                      <a:pt x="925" y="13"/>
                    </a:cubicBezTo>
                    <a:cubicBezTo>
                      <a:pt x="576" y="13"/>
                      <a:pt x="152" y="1"/>
                      <a:pt x="152" y="1"/>
                    </a:cubicBezTo>
                    <a:cubicBezTo>
                      <a:pt x="63" y="37"/>
                      <a:pt x="27" y="340"/>
                      <a:pt x="18" y="742"/>
                    </a:cubicBezTo>
                    <a:cubicBezTo>
                      <a:pt x="0" y="1545"/>
                      <a:pt x="107" y="2722"/>
                      <a:pt x="152" y="2758"/>
                    </a:cubicBezTo>
                    <a:cubicBezTo>
                      <a:pt x="170" y="2776"/>
                      <a:pt x="196" y="2783"/>
                      <a:pt x="230" y="2783"/>
                    </a:cubicBezTo>
                    <a:cubicBezTo>
                      <a:pt x="324" y="2783"/>
                      <a:pt x="474" y="2731"/>
                      <a:pt x="648" y="2731"/>
                    </a:cubicBezTo>
                    <a:cubicBezTo>
                      <a:pt x="658" y="2731"/>
                      <a:pt x="668" y="2731"/>
                      <a:pt x="678" y="2731"/>
                    </a:cubicBezTo>
                    <a:cubicBezTo>
                      <a:pt x="830" y="2742"/>
                      <a:pt x="1357" y="2759"/>
                      <a:pt x="1778" y="2759"/>
                    </a:cubicBezTo>
                    <a:cubicBezTo>
                      <a:pt x="2049" y="2759"/>
                      <a:pt x="2276" y="2752"/>
                      <a:pt x="2329" y="2731"/>
                    </a:cubicBezTo>
                    <a:cubicBezTo>
                      <a:pt x="2462" y="2687"/>
                      <a:pt x="2757" y="1955"/>
                      <a:pt x="2739" y="1562"/>
                    </a:cubicBezTo>
                    <a:cubicBezTo>
                      <a:pt x="2730" y="1348"/>
                      <a:pt x="2668" y="947"/>
                      <a:pt x="2605" y="626"/>
                    </a:cubicBezTo>
                    <a:cubicBezTo>
                      <a:pt x="2553" y="364"/>
                      <a:pt x="2500" y="162"/>
                      <a:pt x="2465" y="162"/>
                    </a:cubicBezTo>
                    <a:cubicBezTo>
                      <a:pt x="2464" y="162"/>
                      <a:pt x="2463" y="162"/>
                      <a:pt x="2462" y="162"/>
                    </a:cubicBezTo>
                    <a:cubicBezTo>
                      <a:pt x="2449" y="168"/>
                      <a:pt x="2420" y="170"/>
                      <a:pt x="2380" y="170"/>
                    </a:cubicBezTo>
                    <a:cubicBezTo>
                      <a:pt x="2273" y="170"/>
                      <a:pt x="2093" y="154"/>
                      <a:pt x="1973" y="154"/>
                    </a:cubicBezTo>
                    <a:cubicBezTo>
                      <a:pt x="1930" y="154"/>
                      <a:pt x="1894" y="156"/>
                      <a:pt x="1874" y="162"/>
                    </a:cubicBezTo>
                    <a:cubicBezTo>
                      <a:pt x="1870" y="163"/>
                      <a:pt x="1866" y="163"/>
                      <a:pt x="1861" y="163"/>
                    </a:cubicBezTo>
                    <a:cubicBezTo>
                      <a:pt x="1769" y="163"/>
                      <a:pt x="1570" y="0"/>
                      <a:pt x="13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1837;p54">
                <a:extLst>
                  <a:ext uri="{FF2B5EF4-FFF2-40B4-BE49-F238E27FC236}">
                    <a16:creationId xmlns:a16="http://schemas.microsoft.com/office/drawing/2014/main" id="{8F28CAF8-E595-B210-6CA3-D7E50D5A1FC7}"/>
                  </a:ext>
                </a:extLst>
              </p:cNvPr>
              <p:cNvSpPr/>
              <p:nvPr/>
            </p:nvSpPr>
            <p:spPr>
              <a:xfrm>
                <a:off x="8734178" y="1961923"/>
                <a:ext cx="256490" cy="73543"/>
              </a:xfrm>
              <a:custGeom>
                <a:avLst/>
                <a:gdLst/>
                <a:ahLst/>
                <a:cxnLst/>
                <a:rect l="l" t="t" r="r" b="b"/>
                <a:pathLst>
                  <a:path w="2588" h="742" extrusionOk="0">
                    <a:moveTo>
                      <a:pt x="1342" y="0"/>
                    </a:moveTo>
                    <a:cubicBezTo>
                      <a:pt x="1332" y="0"/>
                      <a:pt x="1322" y="1"/>
                      <a:pt x="1311" y="1"/>
                    </a:cubicBezTo>
                    <a:cubicBezTo>
                      <a:pt x="1237" y="10"/>
                      <a:pt x="1081" y="13"/>
                      <a:pt x="907" y="13"/>
                    </a:cubicBezTo>
                    <a:cubicBezTo>
                      <a:pt x="558" y="13"/>
                      <a:pt x="134" y="1"/>
                      <a:pt x="134" y="1"/>
                    </a:cubicBezTo>
                    <a:cubicBezTo>
                      <a:pt x="45" y="37"/>
                      <a:pt x="9" y="340"/>
                      <a:pt x="0" y="742"/>
                    </a:cubicBezTo>
                    <a:cubicBezTo>
                      <a:pt x="27" y="733"/>
                      <a:pt x="45" y="724"/>
                      <a:pt x="62" y="724"/>
                    </a:cubicBezTo>
                    <a:cubicBezTo>
                      <a:pt x="286" y="653"/>
                      <a:pt x="514" y="615"/>
                      <a:pt x="743" y="615"/>
                    </a:cubicBezTo>
                    <a:cubicBezTo>
                      <a:pt x="887" y="615"/>
                      <a:pt x="1032" y="630"/>
                      <a:pt x="1178" y="661"/>
                    </a:cubicBezTo>
                    <a:cubicBezTo>
                      <a:pt x="1278" y="686"/>
                      <a:pt x="1382" y="716"/>
                      <a:pt x="1485" y="716"/>
                    </a:cubicBezTo>
                    <a:cubicBezTo>
                      <a:pt x="1528" y="716"/>
                      <a:pt x="1572" y="710"/>
                      <a:pt x="1615" y="697"/>
                    </a:cubicBezTo>
                    <a:cubicBezTo>
                      <a:pt x="1704" y="670"/>
                      <a:pt x="1784" y="617"/>
                      <a:pt x="1873" y="617"/>
                    </a:cubicBezTo>
                    <a:cubicBezTo>
                      <a:pt x="1945" y="617"/>
                      <a:pt x="2007" y="644"/>
                      <a:pt x="2070" y="661"/>
                    </a:cubicBezTo>
                    <a:cubicBezTo>
                      <a:pt x="2105" y="672"/>
                      <a:pt x="2140" y="676"/>
                      <a:pt x="2175" y="676"/>
                    </a:cubicBezTo>
                    <a:cubicBezTo>
                      <a:pt x="2229" y="676"/>
                      <a:pt x="2283" y="667"/>
                      <a:pt x="2337" y="661"/>
                    </a:cubicBezTo>
                    <a:lnTo>
                      <a:pt x="2587" y="626"/>
                    </a:lnTo>
                    <a:cubicBezTo>
                      <a:pt x="2535" y="364"/>
                      <a:pt x="2482" y="162"/>
                      <a:pt x="2447" y="162"/>
                    </a:cubicBezTo>
                    <a:cubicBezTo>
                      <a:pt x="2446" y="162"/>
                      <a:pt x="2445" y="162"/>
                      <a:pt x="2444" y="162"/>
                    </a:cubicBezTo>
                    <a:cubicBezTo>
                      <a:pt x="2431" y="168"/>
                      <a:pt x="2402" y="170"/>
                      <a:pt x="2362" y="170"/>
                    </a:cubicBezTo>
                    <a:cubicBezTo>
                      <a:pt x="2255" y="170"/>
                      <a:pt x="2075" y="154"/>
                      <a:pt x="1955" y="154"/>
                    </a:cubicBezTo>
                    <a:cubicBezTo>
                      <a:pt x="1912" y="154"/>
                      <a:pt x="1876" y="156"/>
                      <a:pt x="1856" y="162"/>
                    </a:cubicBezTo>
                    <a:cubicBezTo>
                      <a:pt x="1852" y="163"/>
                      <a:pt x="1848" y="163"/>
                      <a:pt x="1843" y="163"/>
                    </a:cubicBezTo>
                    <a:cubicBezTo>
                      <a:pt x="1751" y="163"/>
                      <a:pt x="1552" y="0"/>
                      <a:pt x="1342"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1838;p54">
                <a:extLst>
                  <a:ext uri="{FF2B5EF4-FFF2-40B4-BE49-F238E27FC236}">
                    <a16:creationId xmlns:a16="http://schemas.microsoft.com/office/drawing/2014/main" id="{95B562AC-139C-0564-35F2-E2F89BFD10F5}"/>
                  </a:ext>
                </a:extLst>
              </p:cNvPr>
              <p:cNvSpPr/>
              <p:nvPr/>
            </p:nvSpPr>
            <p:spPr>
              <a:xfrm>
                <a:off x="7008368" y="1913654"/>
                <a:ext cx="1827542" cy="332233"/>
              </a:xfrm>
              <a:custGeom>
                <a:avLst/>
                <a:gdLst/>
                <a:ahLst/>
                <a:cxnLst/>
                <a:rect l="l" t="t" r="r" b="b"/>
                <a:pathLst>
                  <a:path w="18440" h="3352" extrusionOk="0">
                    <a:moveTo>
                      <a:pt x="8211" y="0"/>
                    </a:moveTo>
                    <a:cubicBezTo>
                      <a:pt x="6183" y="0"/>
                      <a:pt x="0" y="176"/>
                      <a:pt x="0" y="176"/>
                    </a:cubicBezTo>
                    <a:lnTo>
                      <a:pt x="0" y="3281"/>
                    </a:lnTo>
                    <a:cubicBezTo>
                      <a:pt x="0" y="3281"/>
                      <a:pt x="4750" y="3225"/>
                      <a:pt x="8575" y="3225"/>
                    </a:cubicBezTo>
                    <a:cubicBezTo>
                      <a:pt x="10487" y="3225"/>
                      <a:pt x="12168" y="3239"/>
                      <a:pt x="12909" y="3281"/>
                    </a:cubicBezTo>
                    <a:cubicBezTo>
                      <a:pt x="13397" y="3308"/>
                      <a:pt x="15205" y="3351"/>
                      <a:pt x="16588" y="3351"/>
                    </a:cubicBezTo>
                    <a:cubicBezTo>
                      <a:pt x="17480" y="3351"/>
                      <a:pt x="18195" y="3333"/>
                      <a:pt x="18262" y="3281"/>
                    </a:cubicBezTo>
                    <a:cubicBezTo>
                      <a:pt x="18422" y="3156"/>
                      <a:pt x="17923" y="2808"/>
                      <a:pt x="17994" y="2674"/>
                    </a:cubicBezTo>
                    <a:cubicBezTo>
                      <a:pt x="18065" y="2549"/>
                      <a:pt x="18137" y="2290"/>
                      <a:pt x="18146" y="2121"/>
                    </a:cubicBezTo>
                    <a:cubicBezTo>
                      <a:pt x="18163" y="1942"/>
                      <a:pt x="18012" y="1862"/>
                      <a:pt x="17994" y="1728"/>
                    </a:cubicBezTo>
                    <a:cubicBezTo>
                      <a:pt x="17976" y="1603"/>
                      <a:pt x="18440" y="479"/>
                      <a:pt x="18262" y="444"/>
                    </a:cubicBezTo>
                    <a:cubicBezTo>
                      <a:pt x="18163" y="420"/>
                      <a:pt x="17701" y="409"/>
                      <a:pt x="17142" y="409"/>
                    </a:cubicBezTo>
                    <a:cubicBezTo>
                      <a:pt x="16643" y="409"/>
                      <a:pt x="16066" y="418"/>
                      <a:pt x="15603" y="435"/>
                    </a:cubicBezTo>
                    <a:cubicBezTo>
                      <a:pt x="15555" y="437"/>
                      <a:pt x="15497" y="438"/>
                      <a:pt x="15431" y="438"/>
                    </a:cubicBezTo>
                    <a:cubicBezTo>
                      <a:pt x="14161" y="438"/>
                      <a:pt x="9809" y="49"/>
                      <a:pt x="8698" y="7"/>
                    </a:cubicBezTo>
                    <a:cubicBezTo>
                      <a:pt x="8589" y="2"/>
                      <a:pt x="8423" y="0"/>
                      <a:pt x="8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1839;p54">
                <a:extLst>
                  <a:ext uri="{FF2B5EF4-FFF2-40B4-BE49-F238E27FC236}">
                    <a16:creationId xmlns:a16="http://schemas.microsoft.com/office/drawing/2014/main" id="{EE26D5C4-E298-00DF-6823-E9C40D1A2B1C}"/>
                  </a:ext>
                </a:extLst>
              </p:cNvPr>
              <p:cNvSpPr/>
              <p:nvPr/>
            </p:nvSpPr>
            <p:spPr>
              <a:xfrm>
                <a:off x="7008368" y="1912465"/>
                <a:ext cx="783445" cy="326386"/>
              </a:xfrm>
              <a:custGeom>
                <a:avLst/>
                <a:gdLst/>
                <a:ahLst/>
                <a:cxnLst/>
                <a:rect l="l" t="t" r="r" b="b"/>
                <a:pathLst>
                  <a:path w="7905" h="3293" extrusionOk="0">
                    <a:moveTo>
                      <a:pt x="7610" y="1"/>
                    </a:moveTo>
                    <a:lnTo>
                      <a:pt x="0" y="188"/>
                    </a:lnTo>
                    <a:lnTo>
                      <a:pt x="0" y="3293"/>
                    </a:lnTo>
                    <a:lnTo>
                      <a:pt x="7904" y="3239"/>
                    </a:lnTo>
                    <a:cubicBezTo>
                      <a:pt x="7904" y="3239"/>
                      <a:pt x="7904" y="1508"/>
                      <a:pt x="7904" y="1116"/>
                    </a:cubicBezTo>
                    <a:cubicBezTo>
                      <a:pt x="7904" y="509"/>
                      <a:pt x="7610" y="1"/>
                      <a:pt x="7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1840;p54">
                <a:extLst>
                  <a:ext uri="{FF2B5EF4-FFF2-40B4-BE49-F238E27FC236}">
                    <a16:creationId xmlns:a16="http://schemas.microsoft.com/office/drawing/2014/main" id="{396C9FE2-08A7-205A-81EC-9AF1D4AD6039}"/>
                  </a:ext>
                </a:extLst>
              </p:cNvPr>
              <p:cNvSpPr/>
              <p:nvPr/>
            </p:nvSpPr>
            <p:spPr>
              <a:xfrm>
                <a:off x="7528118" y="2119425"/>
                <a:ext cx="90287" cy="59568"/>
              </a:xfrm>
              <a:custGeom>
                <a:avLst/>
                <a:gdLst/>
                <a:ahLst/>
                <a:cxnLst/>
                <a:rect l="l" t="t" r="r" b="b"/>
                <a:pathLst>
                  <a:path w="911" h="601" extrusionOk="0">
                    <a:moveTo>
                      <a:pt x="790" y="0"/>
                    </a:moveTo>
                    <a:cubicBezTo>
                      <a:pt x="744" y="0"/>
                      <a:pt x="706" y="40"/>
                      <a:pt x="652" y="61"/>
                    </a:cubicBezTo>
                    <a:cubicBezTo>
                      <a:pt x="509" y="123"/>
                      <a:pt x="393" y="293"/>
                      <a:pt x="233" y="310"/>
                    </a:cubicBezTo>
                    <a:cubicBezTo>
                      <a:pt x="188" y="319"/>
                      <a:pt x="135" y="310"/>
                      <a:pt x="90" y="328"/>
                    </a:cubicBezTo>
                    <a:cubicBezTo>
                      <a:pt x="37" y="346"/>
                      <a:pt x="1" y="400"/>
                      <a:pt x="10" y="444"/>
                    </a:cubicBezTo>
                    <a:cubicBezTo>
                      <a:pt x="19" y="462"/>
                      <a:pt x="37" y="480"/>
                      <a:pt x="54" y="498"/>
                    </a:cubicBezTo>
                    <a:cubicBezTo>
                      <a:pt x="102" y="539"/>
                      <a:pt x="180" y="600"/>
                      <a:pt x="252" y="600"/>
                    </a:cubicBezTo>
                    <a:cubicBezTo>
                      <a:pt x="288" y="600"/>
                      <a:pt x="322" y="584"/>
                      <a:pt x="349" y="542"/>
                    </a:cubicBezTo>
                    <a:cubicBezTo>
                      <a:pt x="367" y="507"/>
                      <a:pt x="376" y="489"/>
                      <a:pt x="411" y="462"/>
                    </a:cubicBezTo>
                    <a:cubicBezTo>
                      <a:pt x="420" y="462"/>
                      <a:pt x="429" y="462"/>
                      <a:pt x="438" y="453"/>
                    </a:cubicBezTo>
                    <a:cubicBezTo>
                      <a:pt x="483" y="435"/>
                      <a:pt x="536" y="435"/>
                      <a:pt x="590" y="435"/>
                    </a:cubicBezTo>
                    <a:cubicBezTo>
                      <a:pt x="652" y="435"/>
                      <a:pt x="723" y="408"/>
                      <a:pt x="795" y="391"/>
                    </a:cubicBezTo>
                    <a:cubicBezTo>
                      <a:pt x="831" y="382"/>
                      <a:pt x="866" y="373"/>
                      <a:pt x="884" y="337"/>
                    </a:cubicBezTo>
                    <a:cubicBezTo>
                      <a:pt x="911" y="301"/>
                      <a:pt x="884" y="43"/>
                      <a:pt x="839" y="16"/>
                    </a:cubicBezTo>
                    <a:cubicBezTo>
                      <a:pt x="822" y="5"/>
                      <a:pt x="805" y="0"/>
                      <a:pt x="790"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1841;p54">
                <a:extLst>
                  <a:ext uri="{FF2B5EF4-FFF2-40B4-BE49-F238E27FC236}">
                    <a16:creationId xmlns:a16="http://schemas.microsoft.com/office/drawing/2014/main" id="{7F323878-A693-DB24-A5C8-908591F5FCB8}"/>
                  </a:ext>
                </a:extLst>
              </p:cNvPr>
              <p:cNvSpPr/>
              <p:nvPr/>
            </p:nvSpPr>
            <p:spPr>
              <a:xfrm>
                <a:off x="7702300" y="2172971"/>
                <a:ext cx="23984" cy="28446"/>
              </a:xfrm>
              <a:custGeom>
                <a:avLst/>
                <a:gdLst/>
                <a:ahLst/>
                <a:cxnLst/>
                <a:rect l="l" t="t" r="r" b="b"/>
                <a:pathLst>
                  <a:path w="242" h="287" extrusionOk="0">
                    <a:moveTo>
                      <a:pt x="152" y="1"/>
                    </a:moveTo>
                    <a:cubicBezTo>
                      <a:pt x="125" y="1"/>
                      <a:pt x="107" y="19"/>
                      <a:pt x="98" y="45"/>
                    </a:cubicBezTo>
                    <a:cubicBezTo>
                      <a:pt x="54" y="99"/>
                      <a:pt x="0" y="144"/>
                      <a:pt x="45" y="206"/>
                    </a:cubicBezTo>
                    <a:cubicBezTo>
                      <a:pt x="54" y="224"/>
                      <a:pt x="63" y="233"/>
                      <a:pt x="81" y="242"/>
                    </a:cubicBezTo>
                    <a:cubicBezTo>
                      <a:pt x="90" y="260"/>
                      <a:pt x="107" y="286"/>
                      <a:pt x="134" y="286"/>
                    </a:cubicBezTo>
                    <a:cubicBezTo>
                      <a:pt x="161" y="286"/>
                      <a:pt x="179" y="268"/>
                      <a:pt x="197" y="242"/>
                    </a:cubicBezTo>
                    <a:cubicBezTo>
                      <a:pt x="241" y="188"/>
                      <a:pt x="241" y="126"/>
                      <a:pt x="214" y="54"/>
                    </a:cubicBezTo>
                    <a:cubicBezTo>
                      <a:pt x="205" y="28"/>
                      <a:pt x="179" y="1"/>
                      <a:pt x="152"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1842;p54">
                <a:extLst>
                  <a:ext uri="{FF2B5EF4-FFF2-40B4-BE49-F238E27FC236}">
                    <a16:creationId xmlns:a16="http://schemas.microsoft.com/office/drawing/2014/main" id="{274DC025-B457-AF28-5B0B-4F5F230041A1}"/>
                  </a:ext>
                </a:extLst>
              </p:cNvPr>
              <p:cNvSpPr/>
              <p:nvPr/>
            </p:nvSpPr>
            <p:spPr>
              <a:xfrm>
                <a:off x="7483080" y="2048152"/>
                <a:ext cx="24876" cy="34195"/>
              </a:xfrm>
              <a:custGeom>
                <a:avLst/>
                <a:gdLst/>
                <a:ahLst/>
                <a:cxnLst/>
                <a:rect l="l" t="t" r="r" b="b"/>
                <a:pathLst>
                  <a:path w="251" h="345" extrusionOk="0">
                    <a:moveTo>
                      <a:pt x="247" y="135"/>
                    </a:moveTo>
                    <a:cubicBezTo>
                      <a:pt x="248" y="136"/>
                      <a:pt x="249" y="138"/>
                      <a:pt x="251" y="139"/>
                    </a:cubicBezTo>
                    <a:cubicBezTo>
                      <a:pt x="251" y="136"/>
                      <a:pt x="249" y="135"/>
                      <a:pt x="247" y="135"/>
                    </a:cubicBezTo>
                    <a:close/>
                    <a:moveTo>
                      <a:pt x="88" y="1"/>
                    </a:moveTo>
                    <a:cubicBezTo>
                      <a:pt x="63" y="1"/>
                      <a:pt x="39" y="9"/>
                      <a:pt x="27" y="32"/>
                    </a:cubicBezTo>
                    <a:cubicBezTo>
                      <a:pt x="10" y="50"/>
                      <a:pt x="10" y="68"/>
                      <a:pt x="10" y="86"/>
                    </a:cubicBezTo>
                    <a:lnTo>
                      <a:pt x="1" y="202"/>
                    </a:lnTo>
                    <a:cubicBezTo>
                      <a:pt x="1" y="238"/>
                      <a:pt x="1" y="264"/>
                      <a:pt x="10" y="291"/>
                    </a:cubicBezTo>
                    <a:cubicBezTo>
                      <a:pt x="19" y="327"/>
                      <a:pt x="54" y="345"/>
                      <a:pt x="81" y="345"/>
                    </a:cubicBezTo>
                    <a:cubicBezTo>
                      <a:pt x="126" y="336"/>
                      <a:pt x="143" y="273"/>
                      <a:pt x="179" y="246"/>
                    </a:cubicBezTo>
                    <a:cubicBezTo>
                      <a:pt x="197" y="229"/>
                      <a:pt x="215" y="220"/>
                      <a:pt x="233" y="193"/>
                    </a:cubicBezTo>
                    <a:cubicBezTo>
                      <a:pt x="249" y="176"/>
                      <a:pt x="250" y="144"/>
                      <a:pt x="229" y="133"/>
                    </a:cubicBezTo>
                    <a:lnTo>
                      <a:pt x="229" y="133"/>
                    </a:lnTo>
                    <a:cubicBezTo>
                      <a:pt x="235" y="135"/>
                      <a:pt x="240" y="135"/>
                      <a:pt x="244" y="135"/>
                    </a:cubicBezTo>
                    <a:cubicBezTo>
                      <a:pt x="245" y="135"/>
                      <a:pt x="246" y="135"/>
                      <a:pt x="247" y="135"/>
                    </a:cubicBezTo>
                    <a:lnTo>
                      <a:pt x="247" y="135"/>
                    </a:lnTo>
                    <a:cubicBezTo>
                      <a:pt x="213" y="91"/>
                      <a:pt x="177" y="31"/>
                      <a:pt x="126" y="6"/>
                    </a:cubicBezTo>
                    <a:cubicBezTo>
                      <a:pt x="114" y="3"/>
                      <a:pt x="101" y="1"/>
                      <a:pt x="88"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1843;p54">
                <a:extLst>
                  <a:ext uri="{FF2B5EF4-FFF2-40B4-BE49-F238E27FC236}">
                    <a16:creationId xmlns:a16="http://schemas.microsoft.com/office/drawing/2014/main" id="{E1B11C4B-ED8C-4D84-75C1-BE5B6180D601}"/>
                  </a:ext>
                </a:extLst>
              </p:cNvPr>
              <p:cNvSpPr/>
              <p:nvPr/>
            </p:nvSpPr>
            <p:spPr>
              <a:xfrm>
                <a:off x="7122342" y="2155179"/>
                <a:ext cx="74430" cy="42421"/>
              </a:xfrm>
              <a:custGeom>
                <a:avLst/>
                <a:gdLst/>
                <a:ahLst/>
                <a:cxnLst/>
                <a:rect l="l" t="t" r="r" b="b"/>
                <a:pathLst>
                  <a:path w="751" h="428" extrusionOk="0">
                    <a:moveTo>
                      <a:pt x="660" y="0"/>
                    </a:moveTo>
                    <a:cubicBezTo>
                      <a:pt x="633" y="0"/>
                      <a:pt x="611" y="15"/>
                      <a:pt x="590" y="30"/>
                    </a:cubicBezTo>
                    <a:cubicBezTo>
                      <a:pt x="563" y="56"/>
                      <a:pt x="545" y="83"/>
                      <a:pt x="518" y="101"/>
                    </a:cubicBezTo>
                    <a:cubicBezTo>
                      <a:pt x="474" y="137"/>
                      <a:pt x="411" y="137"/>
                      <a:pt x="358" y="137"/>
                    </a:cubicBezTo>
                    <a:cubicBezTo>
                      <a:pt x="277" y="145"/>
                      <a:pt x="197" y="145"/>
                      <a:pt x="117" y="145"/>
                    </a:cubicBezTo>
                    <a:cubicBezTo>
                      <a:pt x="1" y="145"/>
                      <a:pt x="161" y="351"/>
                      <a:pt x="197" y="386"/>
                    </a:cubicBezTo>
                    <a:cubicBezTo>
                      <a:pt x="206" y="395"/>
                      <a:pt x="224" y="413"/>
                      <a:pt x="242" y="422"/>
                    </a:cubicBezTo>
                    <a:cubicBezTo>
                      <a:pt x="253" y="426"/>
                      <a:pt x="262" y="428"/>
                      <a:pt x="271" y="428"/>
                    </a:cubicBezTo>
                    <a:cubicBezTo>
                      <a:pt x="283" y="428"/>
                      <a:pt x="294" y="424"/>
                      <a:pt x="304" y="413"/>
                    </a:cubicBezTo>
                    <a:cubicBezTo>
                      <a:pt x="331" y="386"/>
                      <a:pt x="304" y="315"/>
                      <a:pt x="340" y="297"/>
                    </a:cubicBezTo>
                    <a:cubicBezTo>
                      <a:pt x="349" y="288"/>
                      <a:pt x="367" y="288"/>
                      <a:pt x="375" y="288"/>
                    </a:cubicBezTo>
                    <a:cubicBezTo>
                      <a:pt x="392" y="288"/>
                      <a:pt x="409" y="288"/>
                      <a:pt x="425" y="288"/>
                    </a:cubicBezTo>
                    <a:cubicBezTo>
                      <a:pt x="517" y="288"/>
                      <a:pt x="608" y="282"/>
                      <a:pt x="661" y="199"/>
                    </a:cubicBezTo>
                    <a:cubicBezTo>
                      <a:pt x="688" y="163"/>
                      <a:pt x="750" y="21"/>
                      <a:pt x="679" y="3"/>
                    </a:cubicBezTo>
                    <a:cubicBezTo>
                      <a:pt x="672" y="1"/>
                      <a:pt x="666" y="0"/>
                      <a:pt x="660"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1844;p54">
                <a:extLst>
                  <a:ext uri="{FF2B5EF4-FFF2-40B4-BE49-F238E27FC236}">
                    <a16:creationId xmlns:a16="http://schemas.microsoft.com/office/drawing/2014/main" id="{F23A81FB-5ADE-4649-8D9F-474A6C10CF91}"/>
                  </a:ext>
                </a:extLst>
              </p:cNvPr>
              <p:cNvSpPr/>
              <p:nvPr/>
            </p:nvSpPr>
            <p:spPr>
              <a:xfrm>
                <a:off x="7406258" y="2015391"/>
                <a:ext cx="30129" cy="32510"/>
              </a:xfrm>
              <a:custGeom>
                <a:avLst/>
                <a:gdLst/>
                <a:ahLst/>
                <a:cxnLst/>
                <a:rect l="l" t="t" r="r" b="b"/>
                <a:pathLst>
                  <a:path w="304" h="328" extrusionOk="0">
                    <a:moveTo>
                      <a:pt x="220" y="1"/>
                    </a:moveTo>
                    <a:cubicBezTo>
                      <a:pt x="215" y="1"/>
                      <a:pt x="210" y="1"/>
                      <a:pt x="205" y="3"/>
                    </a:cubicBezTo>
                    <a:cubicBezTo>
                      <a:pt x="188" y="12"/>
                      <a:pt x="170" y="39"/>
                      <a:pt x="161" y="65"/>
                    </a:cubicBezTo>
                    <a:cubicBezTo>
                      <a:pt x="143" y="110"/>
                      <a:pt x="125" y="155"/>
                      <a:pt x="81" y="181"/>
                    </a:cubicBezTo>
                    <a:cubicBezTo>
                      <a:pt x="54" y="190"/>
                      <a:pt x="27" y="199"/>
                      <a:pt x="9" y="226"/>
                    </a:cubicBezTo>
                    <a:cubicBezTo>
                      <a:pt x="0" y="244"/>
                      <a:pt x="9" y="270"/>
                      <a:pt x="27" y="288"/>
                    </a:cubicBezTo>
                    <a:cubicBezTo>
                      <a:pt x="36" y="306"/>
                      <a:pt x="63" y="315"/>
                      <a:pt x="89" y="315"/>
                    </a:cubicBezTo>
                    <a:cubicBezTo>
                      <a:pt x="115" y="321"/>
                      <a:pt x="140" y="328"/>
                      <a:pt x="168" y="328"/>
                    </a:cubicBezTo>
                    <a:cubicBezTo>
                      <a:pt x="180" y="328"/>
                      <a:pt x="192" y="327"/>
                      <a:pt x="205" y="324"/>
                    </a:cubicBezTo>
                    <a:cubicBezTo>
                      <a:pt x="214" y="324"/>
                      <a:pt x="232" y="324"/>
                      <a:pt x="241" y="315"/>
                    </a:cubicBezTo>
                    <a:cubicBezTo>
                      <a:pt x="259" y="306"/>
                      <a:pt x="259" y="288"/>
                      <a:pt x="268" y="270"/>
                    </a:cubicBezTo>
                    <a:cubicBezTo>
                      <a:pt x="277" y="217"/>
                      <a:pt x="295" y="163"/>
                      <a:pt x="304" y="110"/>
                    </a:cubicBezTo>
                    <a:lnTo>
                      <a:pt x="304" y="110"/>
                    </a:lnTo>
                    <a:lnTo>
                      <a:pt x="286" y="119"/>
                    </a:lnTo>
                    <a:cubicBezTo>
                      <a:pt x="286" y="92"/>
                      <a:pt x="286" y="65"/>
                      <a:pt x="277" y="39"/>
                    </a:cubicBezTo>
                    <a:cubicBezTo>
                      <a:pt x="269" y="17"/>
                      <a:pt x="244" y="1"/>
                      <a:pt x="220"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1845;p54">
                <a:extLst>
                  <a:ext uri="{FF2B5EF4-FFF2-40B4-BE49-F238E27FC236}">
                    <a16:creationId xmlns:a16="http://schemas.microsoft.com/office/drawing/2014/main" id="{ECEF66C3-ED01-A834-413D-F13E773B5BD4}"/>
                  </a:ext>
                </a:extLst>
              </p:cNvPr>
              <p:cNvSpPr/>
              <p:nvPr/>
            </p:nvSpPr>
            <p:spPr>
              <a:xfrm>
                <a:off x="7305385" y="1947551"/>
                <a:ext cx="71754" cy="30428"/>
              </a:xfrm>
              <a:custGeom>
                <a:avLst/>
                <a:gdLst/>
                <a:ahLst/>
                <a:cxnLst/>
                <a:rect l="l" t="t" r="r" b="b"/>
                <a:pathLst>
                  <a:path w="724" h="307" extrusionOk="0">
                    <a:moveTo>
                      <a:pt x="66" y="1"/>
                    </a:moveTo>
                    <a:cubicBezTo>
                      <a:pt x="44" y="1"/>
                      <a:pt x="24" y="9"/>
                      <a:pt x="18" y="30"/>
                    </a:cubicBezTo>
                    <a:cubicBezTo>
                      <a:pt x="1" y="57"/>
                      <a:pt x="18" y="93"/>
                      <a:pt x="45" y="111"/>
                    </a:cubicBezTo>
                    <a:cubicBezTo>
                      <a:pt x="108" y="164"/>
                      <a:pt x="206" y="155"/>
                      <a:pt x="259" y="209"/>
                    </a:cubicBezTo>
                    <a:cubicBezTo>
                      <a:pt x="286" y="227"/>
                      <a:pt x="295" y="253"/>
                      <a:pt x="322" y="271"/>
                    </a:cubicBezTo>
                    <a:cubicBezTo>
                      <a:pt x="366" y="307"/>
                      <a:pt x="438" y="307"/>
                      <a:pt x="500" y="307"/>
                    </a:cubicBezTo>
                    <a:cubicBezTo>
                      <a:pt x="723" y="298"/>
                      <a:pt x="482" y="146"/>
                      <a:pt x="393" y="128"/>
                    </a:cubicBezTo>
                    <a:cubicBezTo>
                      <a:pt x="331" y="111"/>
                      <a:pt x="250" y="111"/>
                      <a:pt x="197" y="75"/>
                    </a:cubicBezTo>
                    <a:cubicBezTo>
                      <a:pt x="170" y="57"/>
                      <a:pt x="143" y="30"/>
                      <a:pt x="108" y="12"/>
                    </a:cubicBezTo>
                    <a:cubicBezTo>
                      <a:pt x="97" y="5"/>
                      <a:pt x="81" y="1"/>
                      <a:pt x="66"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1846;p54">
                <a:extLst>
                  <a:ext uri="{FF2B5EF4-FFF2-40B4-BE49-F238E27FC236}">
                    <a16:creationId xmlns:a16="http://schemas.microsoft.com/office/drawing/2014/main" id="{36840FCC-BDEE-621C-B14F-32DEF17E6907}"/>
                  </a:ext>
                </a:extLst>
              </p:cNvPr>
              <p:cNvSpPr/>
              <p:nvPr/>
            </p:nvSpPr>
            <p:spPr>
              <a:xfrm>
                <a:off x="7228480" y="2040718"/>
                <a:ext cx="45193" cy="37366"/>
              </a:xfrm>
              <a:custGeom>
                <a:avLst/>
                <a:gdLst/>
                <a:ahLst/>
                <a:cxnLst/>
                <a:rect l="l" t="t" r="r" b="b"/>
                <a:pathLst>
                  <a:path w="456" h="377" extrusionOk="0">
                    <a:moveTo>
                      <a:pt x="286" y="0"/>
                    </a:moveTo>
                    <a:cubicBezTo>
                      <a:pt x="277" y="0"/>
                      <a:pt x="259" y="0"/>
                      <a:pt x="250" y="9"/>
                    </a:cubicBezTo>
                    <a:cubicBezTo>
                      <a:pt x="232" y="18"/>
                      <a:pt x="223" y="36"/>
                      <a:pt x="215" y="45"/>
                    </a:cubicBezTo>
                    <a:cubicBezTo>
                      <a:pt x="188" y="89"/>
                      <a:pt x="0" y="89"/>
                      <a:pt x="9" y="170"/>
                    </a:cubicBezTo>
                    <a:cubicBezTo>
                      <a:pt x="24" y="250"/>
                      <a:pt x="105" y="313"/>
                      <a:pt x="188" y="313"/>
                    </a:cubicBezTo>
                    <a:cubicBezTo>
                      <a:pt x="206" y="313"/>
                      <a:pt x="224" y="310"/>
                      <a:pt x="241" y="304"/>
                    </a:cubicBezTo>
                    <a:lnTo>
                      <a:pt x="241" y="304"/>
                    </a:lnTo>
                    <a:cubicBezTo>
                      <a:pt x="225" y="336"/>
                      <a:pt x="268" y="376"/>
                      <a:pt x="310" y="376"/>
                    </a:cubicBezTo>
                    <a:cubicBezTo>
                      <a:pt x="314" y="376"/>
                      <a:pt x="318" y="376"/>
                      <a:pt x="322" y="375"/>
                    </a:cubicBezTo>
                    <a:cubicBezTo>
                      <a:pt x="357" y="366"/>
                      <a:pt x="384" y="321"/>
                      <a:pt x="402" y="286"/>
                    </a:cubicBezTo>
                    <a:cubicBezTo>
                      <a:pt x="455" y="170"/>
                      <a:pt x="447" y="27"/>
                      <a:pt x="286"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1847;p54">
                <a:extLst>
                  <a:ext uri="{FF2B5EF4-FFF2-40B4-BE49-F238E27FC236}">
                    <a16:creationId xmlns:a16="http://schemas.microsoft.com/office/drawing/2014/main" id="{E5AEE33A-4245-14AF-BC60-1B108FE3DC6E}"/>
                  </a:ext>
                </a:extLst>
              </p:cNvPr>
              <p:cNvSpPr/>
              <p:nvPr/>
            </p:nvSpPr>
            <p:spPr>
              <a:xfrm>
                <a:off x="7287745" y="2119415"/>
                <a:ext cx="52230" cy="23490"/>
              </a:xfrm>
              <a:custGeom>
                <a:avLst/>
                <a:gdLst/>
                <a:ahLst/>
                <a:cxnLst/>
                <a:rect l="l" t="t" r="r" b="b"/>
                <a:pathLst>
                  <a:path w="527" h="237" extrusionOk="0">
                    <a:moveTo>
                      <a:pt x="170" y="0"/>
                    </a:moveTo>
                    <a:cubicBezTo>
                      <a:pt x="161" y="0"/>
                      <a:pt x="152" y="0"/>
                      <a:pt x="143" y="9"/>
                    </a:cubicBezTo>
                    <a:lnTo>
                      <a:pt x="27" y="89"/>
                    </a:lnTo>
                    <a:cubicBezTo>
                      <a:pt x="18" y="98"/>
                      <a:pt x="9" y="116"/>
                      <a:pt x="0" y="125"/>
                    </a:cubicBezTo>
                    <a:cubicBezTo>
                      <a:pt x="0" y="134"/>
                      <a:pt x="9" y="143"/>
                      <a:pt x="9" y="152"/>
                    </a:cubicBezTo>
                    <a:cubicBezTo>
                      <a:pt x="45" y="197"/>
                      <a:pt x="107" y="223"/>
                      <a:pt x="161" y="223"/>
                    </a:cubicBezTo>
                    <a:cubicBezTo>
                      <a:pt x="188" y="228"/>
                      <a:pt x="217" y="228"/>
                      <a:pt x="246" y="228"/>
                    </a:cubicBezTo>
                    <a:cubicBezTo>
                      <a:pt x="275" y="228"/>
                      <a:pt x="303" y="228"/>
                      <a:pt x="330" y="232"/>
                    </a:cubicBezTo>
                    <a:cubicBezTo>
                      <a:pt x="354" y="232"/>
                      <a:pt x="382" y="236"/>
                      <a:pt x="408" y="236"/>
                    </a:cubicBezTo>
                    <a:cubicBezTo>
                      <a:pt x="421" y="236"/>
                      <a:pt x="434" y="235"/>
                      <a:pt x="446" y="232"/>
                    </a:cubicBezTo>
                    <a:cubicBezTo>
                      <a:pt x="527" y="205"/>
                      <a:pt x="500" y="72"/>
                      <a:pt x="437" y="54"/>
                    </a:cubicBezTo>
                    <a:cubicBezTo>
                      <a:pt x="411" y="43"/>
                      <a:pt x="388" y="39"/>
                      <a:pt x="365" y="39"/>
                    </a:cubicBezTo>
                    <a:cubicBezTo>
                      <a:pt x="348" y="39"/>
                      <a:pt x="331" y="41"/>
                      <a:pt x="312" y="45"/>
                    </a:cubicBezTo>
                    <a:cubicBezTo>
                      <a:pt x="277" y="45"/>
                      <a:pt x="232" y="36"/>
                      <a:pt x="196" y="18"/>
                    </a:cubicBezTo>
                    <a:cubicBezTo>
                      <a:pt x="188" y="9"/>
                      <a:pt x="179" y="0"/>
                      <a:pt x="170"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1848;p54">
                <a:extLst>
                  <a:ext uri="{FF2B5EF4-FFF2-40B4-BE49-F238E27FC236}">
                    <a16:creationId xmlns:a16="http://schemas.microsoft.com/office/drawing/2014/main" id="{5E6D01E3-5660-35E1-C4C4-AF9CB450F578}"/>
                  </a:ext>
                </a:extLst>
              </p:cNvPr>
              <p:cNvSpPr/>
              <p:nvPr/>
            </p:nvSpPr>
            <p:spPr>
              <a:xfrm>
                <a:off x="7045434" y="2015246"/>
                <a:ext cx="100693" cy="32807"/>
              </a:xfrm>
              <a:custGeom>
                <a:avLst/>
                <a:gdLst/>
                <a:ahLst/>
                <a:cxnLst/>
                <a:rect l="l" t="t" r="r" b="b"/>
                <a:pathLst>
                  <a:path w="1016" h="331" extrusionOk="0">
                    <a:moveTo>
                      <a:pt x="271" y="1"/>
                    </a:moveTo>
                    <a:cubicBezTo>
                      <a:pt x="186" y="1"/>
                      <a:pt x="100" y="22"/>
                      <a:pt x="28" y="61"/>
                    </a:cubicBezTo>
                    <a:cubicBezTo>
                      <a:pt x="19" y="70"/>
                      <a:pt x="10" y="79"/>
                      <a:pt x="10" y="88"/>
                    </a:cubicBezTo>
                    <a:cubicBezTo>
                      <a:pt x="1" y="97"/>
                      <a:pt x="10" y="106"/>
                      <a:pt x="19" y="115"/>
                    </a:cubicBezTo>
                    <a:cubicBezTo>
                      <a:pt x="54" y="168"/>
                      <a:pt x="126" y="186"/>
                      <a:pt x="188" y="195"/>
                    </a:cubicBezTo>
                    <a:cubicBezTo>
                      <a:pt x="295" y="204"/>
                      <a:pt x="402" y="222"/>
                      <a:pt x="500" y="266"/>
                    </a:cubicBezTo>
                    <a:cubicBezTo>
                      <a:pt x="563" y="284"/>
                      <a:pt x="616" y="320"/>
                      <a:pt x="679" y="329"/>
                    </a:cubicBezTo>
                    <a:cubicBezTo>
                      <a:pt x="688" y="330"/>
                      <a:pt x="697" y="330"/>
                      <a:pt x="706" y="330"/>
                    </a:cubicBezTo>
                    <a:cubicBezTo>
                      <a:pt x="919" y="330"/>
                      <a:pt x="1016" y="34"/>
                      <a:pt x="750" y="25"/>
                    </a:cubicBezTo>
                    <a:cubicBezTo>
                      <a:pt x="744" y="25"/>
                      <a:pt x="737" y="24"/>
                      <a:pt x="731" y="24"/>
                    </a:cubicBezTo>
                    <a:cubicBezTo>
                      <a:pt x="672" y="24"/>
                      <a:pt x="614" y="53"/>
                      <a:pt x="556" y="53"/>
                    </a:cubicBezTo>
                    <a:cubicBezTo>
                      <a:pt x="549" y="53"/>
                      <a:pt x="543" y="53"/>
                      <a:pt x="536" y="52"/>
                    </a:cubicBezTo>
                    <a:cubicBezTo>
                      <a:pt x="491" y="52"/>
                      <a:pt x="456" y="34"/>
                      <a:pt x="420" y="25"/>
                    </a:cubicBezTo>
                    <a:cubicBezTo>
                      <a:pt x="373" y="8"/>
                      <a:pt x="322" y="1"/>
                      <a:pt x="271"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1849;p54">
                <a:extLst>
                  <a:ext uri="{FF2B5EF4-FFF2-40B4-BE49-F238E27FC236}">
                    <a16:creationId xmlns:a16="http://schemas.microsoft.com/office/drawing/2014/main" id="{752D25E7-89BE-DFCE-7805-2E835B9DE7AD}"/>
                  </a:ext>
                </a:extLst>
              </p:cNvPr>
              <p:cNvSpPr/>
              <p:nvPr/>
            </p:nvSpPr>
            <p:spPr>
              <a:xfrm>
                <a:off x="7083490" y="1932783"/>
                <a:ext cx="65510" cy="15759"/>
              </a:xfrm>
              <a:custGeom>
                <a:avLst/>
                <a:gdLst/>
                <a:ahLst/>
                <a:cxnLst/>
                <a:rect l="l" t="t" r="r" b="b"/>
                <a:pathLst>
                  <a:path w="661" h="159" extrusionOk="0">
                    <a:moveTo>
                      <a:pt x="500" y="1"/>
                    </a:moveTo>
                    <a:cubicBezTo>
                      <a:pt x="429" y="1"/>
                      <a:pt x="348" y="28"/>
                      <a:pt x="286" y="54"/>
                    </a:cubicBezTo>
                    <a:cubicBezTo>
                      <a:pt x="257" y="62"/>
                      <a:pt x="228" y="75"/>
                      <a:pt x="199" y="75"/>
                    </a:cubicBezTo>
                    <a:cubicBezTo>
                      <a:pt x="192" y="75"/>
                      <a:pt x="186" y="74"/>
                      <a:pt x="179" y="72"/>
                    </a:cubicBezTo>
                    <a:cubicBezTo>
                      <a:pt x="143" y="72"/>
                      <a:pt x="107" y="54"/>
                      <a:pt x="72" y="54"/>
                    </a:cubicBezTo>
                    <a:cubicBezTo>
                      <a:pt x="36" y="54"/>
                      <a:pt x="0" y="99"/>
                      <a:pt x="27" y="126"/>
                    </a:cubicBezTo>
                    <a:cubicBezTo>
                      <a:pt x="56" y="150"/>
                      <a:pt x="92" y="158"/>
                      <a:pt x="130" y="158"/>
                    </a:cubicBezTo>
                    <a:cubicBezTo>
                      <a:pt x="162" y="158"/>
                      <a:pt x="195" y="152"/>
                      <a:pt x="223" y="144"/>
                    </a:cubicBezTo>
                    <a:cubicBezTo>
                      <a:pt x="286" y="126"/>
                      <a:pt x="348" y="99"/>
                      <a:pt x="420" y="99"/>
                    </a:cubicBezTo>
                    <a:cubicBezTo>
                      <a:pt x="448" y="99"/>
                      <a:pt x="483" y="110"/>
                      <a:pt x="513" y="110"/>
                    </a:cubicBezTo>
                    <a:cubicBezTo>
                      <a:pt x="521" y="110"/>
                      <a:pt x="529" y="110"/>
                      <a:pt x="536" y="108"/>
                    </a:cubicBezTo>
                    <a:cubicBezTo>
                      <a:pt x="661" y="90"/>
                      <a:pt x="571" y="10"/>
                      <a:pt x="500"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1850;p54">
                <a:extLst>
                  <a:ext uri="{FF2B5EF4-FFF2-40B4-BE49-F238E27FC236}">
                    <a16:creationId xmlns:a16="http://schemas.microsoft.com/office/drawing/2014/main" id="{FCC299CB-FD70-E290-17B7-FE4BDCF495A2}"/>
                  </a:ext>
                </a:extLst>
              </p:cNvPr>
              <p:cNvSpPr/>
              <p:nvPr/>
            </p:nvSpPr>
            <p:spPr>
              <a:xfrm>
                <a:off x="7176351" y="1943686"/>
                <a:ext cx="20416" cy="13975"/>
              </a:xfrm>
              <a:custGeom>
                <a:avLst/>
                <a:gdLst/>
                <a:ahLst/>
                <a:cxnLst/>
                <a:rect l="l" t="t" r="r" b="b"/>
                <a:pathLst>
                  <a:path w="206" h="141" extrusionOk="0">
                    <a:moveTo>
                      <a:pt x="82" y="1"/>
                    </a:moveTo>
                    <a:cubicBezTo>
                      <a:pt x="61" y="1"/>
                      <a:pt x="41" y="8"/>
                      <a:pt x="27" y="25"/>
                    </a:cubicBezTo>
                    <a:cubicBezTo>
                      <a:pt x="0" y="43"/>
                      <a:pt x="9" y="87"/>
                      <a:pt x="27" y="105"/>
                    </a:cubicBezTo>
                    <a:cubicBezTo>
                      <a:pt x="54" y="132"/>
                      <a:pt x="89" y="141"/>
                      <a:pt x="116" y="141"/>
                    </a:cubicBezTo>
                    <a:cubicBezTo>
                      <a:pt x="196" y="132"/>
                      <a:pt x="205" y="96"/>
                      <a:pt x="187" y="69"/>
                    </a:cubicBezTo>
                    <a:cubicBezTo>
                      <a:pt x="175" y="33"/>
                      <a:pt x="126" y="1"/>
                      <a:pt x="82"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1851;p54">
                <a:extLst>
                  <a:ext uri="{FF2B5EF4-FFF2-40B4-BE49-F238E27FC236}">
                    <a16:creationId xmlns:a16="http://schemas.microsoft.com/office/drawing/2014/main" id="{6F01B902-8FD6-8996-CFB8-E3FDB5125BBE}"/>
                  </a:ext>
                </a:extLst>
              </p:cNvPr>
              <p:cNvSpPr/>
              <p:nvPr/>
            </p:nvSpPr>
            <p:spPr>
              <a:xfrm>
                <a:off x="7205488" y="1952903"/>
                <a:ext cx="25768" cy="19030"/>
              </a:xfrm>
              <a:custGeom>
                <a:avLst/>
                <a:gdLst/>
                <a:ahLst/>
                <a:cxnLst/>
                <a:rect l="l" t="t" r="r" b="b"/>
                <a:pathLst>
                  <a:path w="260" h="192" extrusionOk="0">
                    <a:moveTo>
                      <a:pt x="98" y="1"/>
                    </a:moveTo>
                    <a:cubicBezTo>
                      <a:pt x="86" y="1"/>
                      <a:pt x="75" y="2"/>
                      <a:pt x="63" y="3"/>
                    </a:cubicBezTo>
                    <a:cubicBezTo>
                      <a:pt x="45" y="12"/>
                      <a:pt x="36" y="12"/>
                      <a:pt x="27" y="21"/>
                    </a:cubicBezTo>
                    <a:cubicBezTo>
                      <a:pt x="1" y="48"/>
                      <a:pt x="9" y="92"/>
                      <a:pt x="36" y="128"/>
                    </a:cubicBezTo>
                    <a:cubicBezTo>
                      <a:pt x="60" y="160"/>
                      <a:pt x="105" y="192"/>
                      <a:pt x="147" y="192"/>
                    </a:cubicBezTo>
                    <a:cubicBezTo>
                      <a:pt x="152" y="192"/>
                      <a:pt x="156" y="191"/>
                      <a:pt x="161" y="190"/>
                    </a:cubicBezTo>
                    <a:cubicBezTo>
                      <a:pt x="215" y="190"/>
                      <a:pt x="259" y="137"/>
                      <a:pt x="259" y="83"/>
                    </a:cubicBezTo>
                    <a:lnTo>
                      <a:pt x="259" y="66"/>
                    </a:lnTo>
                    <a:cubicBezTo>
                      <a:pt x="222" y="21"/>
                      <a:pt x="159" y="1"/>
                      <a:pt x="98"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1852;p54">
                <a:extLst>
                  <a:ext uri="{FF2B5EF4-FFF2-40B4-BE49-F238E27FC236}">
                    <a16:creationId xmlns:a16="http://schemas.microsoft.com/office/drawing/2014/main" id="{B2EBF2F6-1B43-B9C7-16AA-CB835CE1780B}"/>
                  </a:ext>
                </a:extLst>
              </p:cNvPr>
              <p:cNvSpPr/>
              <p:nvPr/>
            </p:nvSpPr>
            <p:spPr>
              <a:xfrm>
                <a:off x="7217876" y="1985016"/>
                <a:ext cx="25768" cy="21310"/>
              </a:xfrm>
              <a:custGeom>
                <a:avLst/>
                <a:gdLst/>
                <a:ahLst/>
                <a:cxnLst/>
                <a:rect l="l" t="t" r="r" b="b"/>
                <a:pathLst>
                  <a:path w="260" h="215" extrusionOk="0">
                    <a:moveTo>
                      <a:pt x="143" y="0"/>
                    </a:moveTo>
                    <a:cubicBezTo>
                      <a:pt x="72" y="0"/>
                      <a:pt x="0" y="89"/>
                      <a:pt x="36" y="152"/>
                    </a:cubicBezTo>
                    <a:cubicBezTo>
                      <a:pt x="52" y="195"/>
                      <a:pt x="93" y="215"/>
                      <a:pt x="136" y="215"/>
                    </a:cubicBezTo>
                    <a:cubicBezTo>
                      <a:pt x="164" y="215"/>
                      <a:pt x="193" y="206"/>
                      <a:pt x="215" y="188"/>
                    </a:cubicBezTo>
                    <a:cubicBezTo>
                      <a:pt x="241" y="152"/>
                      <a:pt x="259" y="116"/>
                      <a:pt x="250" y="72"/>
                    </a:cubicBezTo>
                    <a:lnTo>
                      <a:pt x="250" y="72"/>
                    </a:lnTo>
                    <a:lnTo>
                      <a:pt x="250" y="81"/>
                    </a:lnTo>
                    <a:cubicBezTo>
                      <a:pt x="241" y="36"/>
                      <a:pt x="197" y="0"/>
                      <a:pt x="143"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1853;p54">
                <a:extLst>
                  <a:ext uri="{FF2B5EF4-FFF2-40B4-BE49-F238E27FC236}">
                    <a16:creationId xmlns:a16="http://schemas.microsoft.com/office/drawing/2014/main" id="{0CDA84AF-7431-02BC-59A4-205B68DAE2C4}"/>
                  </a:ext>
                </a:extLst>
              </p:cNvPr>
              <p:cNvSpPr/>
              <p:nvPr/>
            </p:nvSpPr>
            <p:spPr>
              <a:xfrm>
                <a:off x="7308953" y="1948146"/>
                <a:ext cx="63330" cy="32113"/>
              </a:xfrm>
              <a:custGeom>
                <a:avLst/>
                <a:gdLst/>
                <a:ahLst/>
                <a:cxnLst/>
                <a:rect l="l" t="t" r="r" b="b"/>
                <a:pathLst>
                  <a:path w="639" h="324" extrusionOk="0">
                    <a:moveTo>
                      <a:pt x="71" y="1"/>
                    </a:moveTo>
                    <a:cubicBezTo>
                      <a:pt x="48" y="1"/>
                      <a:pt x="28" y="9"/>
                      <a:pt x="18" y="33"/>
                    </a:cubicBezTo>
                    <a:cubicBezTo>
                      <a:pt x="0" y="60"/>
                      <a:pt x="18" y="96"/>
                      <a:pt x="36" y="122"/>
                    </a:cubicBezTo>
                    <a:cubicBezTo>
                      <a:pt x="63" y="140"/>
                      <a:pt x="89" y="149"/>
                      <a:pt x="125" y="167"/>
                    </a:cubicBezTo>
                    <a:cubicBezTo>
                      <a:pt x="161" y="185"/>
                      <a:pt x="197" y="212"/>
                      <a:pt x="223" y="247"/>
                    </a:cubicBezTo>
                    <a:cubicBezTo>
                      <a:pt x="241" y="265"/>
                      <a:pt x="250" y="274"/>
                      <a:pt x="268" y="292"/>
                    </a:cubicBezTo>
                    <a:cubicBezTo>
                      <a:pt x="299" y="314"/>
                      <a:pt x="336" y="323"/>
                      <a:pt x="372" y="323"/>
                    </a:cubicBezTo>
                    <a:cubicBezTo>
                      <a:pt x="510" y="323"/>
                      <a:pt x="639" y="188"/>
                      <a:pt x="420" y="131"/>
                    </a:cubicBezTo>
                    <a:cubicBezTo>
                      <a:pt x="384" y="122"/>
                      <a:pt x="330" y="122"/>
                      <a:pt x="295" y="105"/>
                    </a:cubicBezTo>
                    <a:cubicBezTo>
                      <a:pt x="232" y="87"/>
                      <a:pt x="188" y="42"/>
                      <a:pt x="134" y="15"/>
                    </a:cubicBezTo>
                    <a:cubicBezTo>
                      <a:pt x="113" y="7"/>
                      <a:pt x="91" y="1"/>
                      <a:pt x="71"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1854;p54">
                <a:extLst>
                  <a:ext uri="{FF2B5EF4-FFF2-40B4-BE49-F238E27FC236}">
                    <a16:creationId xmlns:a16="http://schemas.microsoft.com/office/drawing/2014/main" id="{84E5A13A-EDD8-C36F-1140-8AC9C3F076A9}"/>
                  </a:ext>
                </a:extLst>
              </p:cNvPr>
              <p:cNvSpPr/>
              <p:nvPr/>
            </p:nvSpPr>
            <p:spPr>
              <a:xfrm>
                <a:off x="7338090" y="2199301"/>
                <a:ext cx="31913" cy="26959"/>
              </a:xfrm>
              <a:custGeom>
                <a:avLst/>
                <a:gdLst/>
                <a:ahLst/>
                <a:cxnLst/>
                <a:rect l="l" t="t" r="r" b="b"/>
                <a:pathLst>
                  <a:path w="322" h="272" extrusionOk="0">
                    <a:moveTo>
                      <a:pt x="197" y="0"/>
                    </a:moveTo>
                    <a:cubicBezTo>
                      <a:pt x="187" y="0"/>
                      <a:pt x="178" y="2"/>
                      <a:pt x="170" y="6"/>
                    </a:cubicBezTo>
                    <a:cubicBezTo>
                      <a:pt x="152" y="15"/>
                      <a:pt x="143" y="33"/>
                      <a:pt x="126" y="42"/>
                    </a:cubicBezTo>
                    <a:cubicBezTo>
                      <a:pt x="81" y="77"/>
                      <a:pt x="10" y="104"/>
                      <a:pt x="1" y="158"/>
                    </a:cubicBezTo>
                    <a:cubicBezTo>
                      <a:pt x="1" y="193"/>
                      <a:pt x="27" y="220"/>
                      <a:pt x="54" y="238"/>
                    </a:cubicBezTo>
                    <a:cubicBezTo>
                      <a:pt x="86" y="257"/>
                      <a:pt x="123" y="272"/>
                      <a:pt x="161" y="272"/>
                    </a:cubicBezTo>
                    <a:cubicBezTo>
                      <a:pt x="176" y="272"/>
                      <a:pt x="191" y="270"/>
                      <a:pt x="206" y="265"/>
                    </a:cubicBezTo>
                    <a:cubicBezTo>
                      <a:pt x="268" y="247"/>
                      <a:pt x="304" y="202"/>
                      <a:pt x="313" y="158"/>
                    </a:cubicBezTo>
                    <a:cubicBezTo>
                      <a:pt x="322" y="122"/>
                      <a:pt x="313" y="77"/>
                      <a:pt x="286" y="42"/>
                    </a:cubicBezTo>
                    <a:cubicBezTo>
                      <a:pt x="265" y="21"/>
                      <a:pt x="229" y="0"/>
                      <a:pt x="197"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1855;p54">
                <a:extLst>
                  <a:ext uri="{FF2B5EF4-FFF2-40B4-BE49-F238E27FC236}">
                    <a16:creationId xmlns:a16="http://schemas.microsoft.com/office/drawing/2014/main" id="{645E4110-6001-59EB-8F54-0858F60D081F}"/>
                  </a:ext>
                </a:extLst>
              </p:cNvPr>
              <p:cNvSpPr/>
              <p:nvPr/>
            </p:nvSpPr>
            <p:spPr>
              <a:xfrm>
                <a:off x="7402580" y="2137922"/>
                <a:ext cx="24777" cy="22598"/>
              </a:xfrm>
              <a:custGeom>
                <a:avLst/>
                <a:gdLst/>
                <a:ahLst/>
                <a:cxnLst/>
                <a:rect l="l" t="t" r="r" b="b"/>
                <a:pathLst>
                  <a:path w="250" h="228" extrusionOk="0">
                    <a:moveTo>
                      <a:pt x="140" y="0"/>
                    </a:moveTo>
                    <a:cubicBezTo>
                      <a:pt x="135" y="0"/>
                      <a:pt x="130" y="1"/>
                      <a:pt x="125" y="1"/>
                    </a:cubicBezTo>
                    <a:cubicBezTo>
                      <a:pt x="54" y="10"/>
                      <a:pt x="0" y="81"/>
                      <a:pt x="18" y="153"/>
                    </a:cubicBezTo>
                    <a:cubicBezTo>
                      <a:pt x="24" y="151"/>
                      <a:pt x="29" y="150"/>
                      <a:pt x="33" y="150"/>
                    </a:cubicBezTo>
                    <a:cubicBezTo>
                      <a:pt x="77" y="150"/>
                      <a:pt x="104" y="216"/>
                      <a:pt x="152" y="224"/>
                    </a:cubicBezTo>
                    <a:cubicBezTo>
                      <a:pt x="159" y="227"/>
                      <a:pt x="166" y="228"/>
                      <a:pt x="172" y="228"/>
                    </a:cubicBezTo>
                    <a:cubicBezTo>
                      <a:pt x="214" y="228"/>
                      <a:pt x="241" y="180"/>
                      <a:pt x="241" y="126"/>
                    </a:cubicBezTo>
                    <a:cubicBezTo>
                      <a:pt x="250" y="67"/>
                      <a:pt x="218" y="0"/>
                      <a:pt x="140"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1856;p54">
                <a:extLst>
                  <a:ext uri="{FF2B5EF4-FFF2-40B4-BE49-F238E27FC236}">
                    <a16:creationId xmlns:a16="http://schemas.microsoft.com/office/drawing/2014/main" id="{B72E4C3F-83DB-75AB-1A50-C3E8D458EEC2}"/>
                  </a:ext>
                </a:extLst>
              </p:cNvPr>
              <p:cNvSpPr/>
              <p:nvPr/>
            </p:nvSpPr>
            <p:spPr>
              <a:xfrm>
                <a:off x="7726283" y="1999982"/>
                <a:ext cx="39841" cy="21409"/>
              </a:xfrm>
              <a:custGeom>
                <a:avLst/>
                <a:gdLst/>
                <a:ahLst/>
                <a:cxnLst/>
                <a:rect l="l" t="t" r="r" b="b"/>
                <a:pathLst>
                  <a:path w="402" h="216" extrusionOk="0">
                    <a:moveTo>
                      <a:pt x="54" y="1"/>
                    </a:moveTo>
                    <a:cubicBezTo>
                      <a:pt x="18" y="1"/>
                      <a:pt x="0" y="54"/>
                      <a:pt x="18" y="90"/>
                    </a:cubicBezTo>
                    <a:cubicBezTo>
                      <a:pt x="27" y="117"/>
                      <a:pt x="62" y="144"/>
                      <a:pt x="98" y="161"/>
                    </a:cubicBezTo>
                    <a:cubicBezTo>
                      <a:pt x="152" y="188"/>
                      <a:pt x="214" y="215"/>
                      <a:pt x="277" y="215"/>
                    </a:cubicBezTo>
                    <a:cubicBezTo>
                      <a:pt x="339" y="206"/>
                      <a:pt x="401" y="153"/>
                      <a:pt x="393" y="90"/>
                    </a:cubicBezTo>
                    <a:lnTo>
                      <a:pt x="393" y="90"/>
                    </a:lnTo>
                    <a:cubicBezTo>
                      <a:pt x="395" y="98"/>
                      <a:pt x="396" y="101"/>
                      <a:pt x="396" y="101"/>
                    </a:cubicBezTo>
                    <a:cubicBezTo>
                      <a:pt x="397" y="101"/>
                      <a:pt x="395" y="83"/>
                      <a:pt x="393" y="83"/>
                    </a:cubicBezTo>
                    <a:cubicBezTo>
                      <a:pt x="393" y="83"/>
                      <a:pt x="393" y="85"/>
                      <a:pt x="393" y="90"/>
                    </a:cubicBezTo>
                    <a:cubicBezTo>
                      <a:pt x="384" y="46"/>
                      <a:pt x="321" y="28"/>
                      <a:pt x="268" y="28"/>
                    </a:cubicBezTo>
                    <a:cubicBezTo>
                      <a:pt x="237" y="33"/>
                      <a:pt x="209" y="38"/>
                      <a:pt x="180" y="38"/>
                    </a:cubicBezTo>
                    <a:cubicBezTo>
                      <a:pt x="160" y="38"/>
                      <a:pt x="139" y="35"/>
                      <a:pt x="116" y="28"/>
                    </a:cubicBezTo>
                    <a:cubicBezTo>
                      <a:pt x="98" y="19"/>
                      <a:pt x="80" y="1"/>
                      <a:pt x="54"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1857;p54">
                <a:extLst>
                  <a:ext uri="{FF2B5EF4-FFF2-40B4-BE49-F238E27FC236}">
                    <a16:creationId xmlns:a16="http://schemas.microsoft.com/office/drawing/2014/main" id="{5162BBCF-3DE9-3584-BE4A-9C66FF6C5C39}"/>
                  </a:ext>
                </a:extLst>
              </p:cNvPr>
              <p:cNvSpPr/>
              <p:nvPr/>
            </p:nvSpPr>
            <p:spPr>
              <a:xfrm>
                <a:off x="6872198" y="1931098"/>
                <a:ext cx="222001" cy="307752"/>
              </a:xfrm>
              <a:custGeom>
                <a:avLst/>
                <a:gdLst/>
                <a:ahLst/>
                <a:cxnLst/>
                <a:rect l="l" t="t" r="r" b="b"/>
                <a:pathLst>
                  <a:path w="2240" h="3105" extrusionOk="0">
                    <a:moveTo>
                      <a:pt x="1374" y="0"/>
                    </a:moveTo>
                    <a:cubicBezTo>
                      <a:pt x="1374" y="0"/>
                      <a:pt x="0" y="1811"/>
                      <a:pt x="1374" y="3105"/>
                    </a:cubicBezTo>
                    <a:cubicBezTo>
                      <a:pt x="1374" y="3105"/>
                      <a:pt x="2239" y="1945"/>
                      <a:pt x="1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1858;p54">
                <a:extLst>
                  <a:ext uri="{FF2B5EF4-FFF2-40B4-BE49-F238E27FC236}">
                    <a16:creationId xmlns:a16="http://schemas.microsoft.com/office/drawing/2014/main" id="{018B1FB4-17F6-082C-1F02-3C16C4E1CEFA}"/>
                  </a:ext>
                </a:extLst>
              </p:cNvPr>
              <p:cNvSpPr/>
              <p:nvPr/>
            </p:nvSpPr>
            <p:spPr>
              <a:xfrm>
                <a:off x="7820829" y="1913357"/>
                <a:ext cx="51338" cy="320241"/>
              </a:xfrm>
              <a:custGeom>
                <a:avLst/>
                <a:gdLst/>
                <a:ahLst/>
                <a:cxnLst/>
                <a:rect l="l" t="t" r="r" b="b"/>
                <a:pathLst>
                  <a:path w="518" h="3231" extrusionOk="0">
                    <a:moveTo>
                      <a:pt x="1" y="1"/>
                    </a:moveTo>
                    <a:cubicBezTo>
                      <a:pt x="1" y="1"/>
                      <a:pt x="215" y="518"/>
                      <a:pt x="259" y="821"/>
                    </a:cubicBezTo>
                    <a:cubicBezTo>
                      <a:pt x="295" y="1125"/>
                      <a:pt x="259" y="3230"/>
                      <a:pt x="259" y="3230"/>
                    </a:cubicBezTo>
                    <a:lnTo>
                      <a:pt x="509" y="3230"/>
                    </a:lnTo>
                    <a:cubicBezTo>
                      <a:pt x="509" y="3230"/>
                      <a:pt x="500" y="1143"/>
                      <a:pt x="509" y="821"/>
                    </a:cubicBezTo>
                    <a:cubicBezTo>
                      <a:pt x="518" y="500"/>
                      <a:pt x="250" y="10"/>
                      <a:pt x="250" y="10"/>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1859;p54">
                <a:extLst>
                  <a:ext uri="{FF2B5EF4-FFF2-40B4-BE49-F238E27FC236}">
                    <a16:creationId xmlns:a16="http://schemas.microsoft.com/office/drawing/2014/main" id="{1441BAB6-F0DC-0936-059D-5DA90FCAA546}"/>
                  </a:ext>
                </a:extLst>
              </p:cNvPr>
              <p:cNvSpPr/>
              <p:nvPr/>
            </p:nvSpPr>
            <p:spPr>
              <a:xfrm>
                <a:off x="8204537" y="2006573"/>
                <a:ext cx="245886" cy="105657"/>
              </a:xfrm>
              <a:custGeom>
                <a:avLst/>
                <a:gdLst/>
                <a:ahLst/>
                <a:cxnLst/>
                <a:rect l="l" t="t" r="r" b="b"/>
                <a:pathLst>
                  <a:path w="2481" h="1066" extrusionOk="0">
                    <a:moveTo>
                      <a:pt x="204" y="1"/>
                    </a:moveTo>
                    <a:cubicBezTo>
                      <a:pt x="136" y="1"/>
                      <a:pt x="67" y="12"/>
                      <a:pt x="0" y="40"/>
                    </a:cubicBezTo>
                    <a:lnTo>
                      <a:pt x="36" y="111"/>
                    </a:lnTo>
                    <a:cubicBezTo>
                      <a:pt x="89" y="90"/>
                      <a:pt x="143" y="82"/>
                      <a:pt x="198" y="82"/>
                    </a:cubicBezTo>
                    <a:cubicBezTo>
                      <a:pt x="360" y="82"/>
                      <a:pt x="530" y="156"/>
                      <a:pt x="696" y="236"/>
                    </a:cubicBezTo>
                    <a:lnTo>
                      <a:pt x="2445" y="1066"/>
                    </a:lnTo>
                    <a:lnTo>
                      <a:pt x="2480" y="994"/>
                    </a:lnTo>
                    <a:lnTo>
                      <a:pt x="732" y="156"/>
                    </a:lnTo>
                    <a:cubicBezTo>
                      <a:pt x="564" y="78"/>
                      <a:pt x="383" y="1"/>
                      <a:pt x="204" y="1"/>
                    </a:cubicBezTo>
                    <a:close/>
                  </a:path>
                </a:pathLst>
              </a:custGeom>
              <a:solidFill>
                <a:srgbClr val="0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1860;p54">
                <a:extLst>
                  <a:ext uri="{FF2B5EF4-FFF2-40B4-BE49-F238E27FC236}">
                    <a16:creationId xmlns:a16="http://schemas.microsoft.com/office/drawing/2014/main" id="{47E569D1-3907-CE1E-015B-DAB43DF65D28}"/>
                  </a:ext>
                </a:extLst>
              </p:cNvPr>
              <p:cNvSpPr/>
              <p:nvPr/>
            </p:nvSpPr>
            <p:spPr>
              <a:xfrm>
                <a:off x="8511557" y="2076491"/>
                <a:ext cx="32805" cy="16949"/>
              </a:xfrm>
              <a:custGeom>
                <a:avLst/>
                <a:gdLst/>
                <a:ahLst/>
                <a:cxnLst/>
                <a:rect l="l" t="t" r="r" b="b"/>
                <a:pathLst>
                  <a:path w="331" h="171" extrusionOk="0">
                    <a:moveTo>
                      <a:pt x="27" y="1"/>
                    </a:moveTo>
                    <a:lnTo>
                      <a:pt x="0" y="81"/>
                    </a:lnTo>
                    <a:lnTo>
                      <a:pt x="303" y="170"/>
                    </a:lnTo>
                    <a:lnTo>
                      <a:pt x="330" y="90"/>
                    </a:lnTo>
                    <a:lnTo>
                      <a:pt x="27" y="1"/>
                    </a:lnTo>
                    <a:close/>
                  </a:path>
                </a:pathLst>
              </a:custGeom>
              <a:solidFill>
                <a:srgbClr val="0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1861;p54">
                <a:extLst>
                  <a:ext uri="{FF2B5EF4-FFF2-40B4-BE49-F238E27FC236}">
                    <a16:creationId xmlns:a16="http://schemas.microsoft.com/office/drawing/2014/main" id="{98BA743D-C4F5-8D5D-1EFD-4BBB9611E8BC}"/>
                  </a:ext>
                </a:extLst>
              </p:cNvPr>
              <p:cNvSpPr/>
              <p:nvPr/>
            </p:nvSpPr>
            <p:spPr>
              <a:xfrm>
                <a:off x="7978160" y="2133287"/>
                <a:ext cx="54014" cy="64623"/>
              </a:xfrm>
              <a:custGeom>
                <a:avLst/>
                <a:gdLst/>
                <a:ahLst/>
                <a:cxnLst/>
                <a:rect l="l" t="t" r="r" b="b"/>
                <a:pathLst>
                  <a:path w="545" h="652" extrusionOk="0">
                    <a:moveTo>
                      <a:pt x="45" y="0"/>
                    </a:moveTo>
                    <a:lnTo>
                      <a:pt x="1" y="71"/>
                    </a:lnTo>
                    <a:cubicBezTo>
                      <a:pt x="215" y="205"/>
                      <a:pt x="384" y="410"/>
                      <a:pt x="464" y="651"/>
                    </a:cubicBezTo>
                    <a:lnTo>
                      <a:pt x="545" y="625"/>
                    </a:lnTo>
                    <a:cubicBezTo>
                      <a:pt x="456" y="366"/>
                      <a:pt x="277" y="152"/>
                      <a:pt x="45" y="0"/>
                    </a:cubicBezTo>
                    <a:close/>
                  </a:path>
                </a:pathLst>
              </a:custGeom>
              <a:solidFill>
                <a:srgbClr val="0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1862;p54">
                <a:extLst>
                  <a:ext uri="{FF2B5EF4-FFF2-40B4-BE49-F238E27FC236}">
                    <a16:creationId xmlns:a16="http://schemas.microsoft.com/office/drawing/2014/main" id="{16602023-2C39-10F3-72B9-4D20D7A20650}"/>
                  </a:ext>
                </a:extLst>
              </p:cNvPr>
              <p:cNvSpPr/>
              <p:nvPr/>
            </p:nvSpPr>
            <p:spPr>
              <a:xfrm>
                <a:off x="8827634" y="2058757"/>
                <a:ext cx="48067" cy="45692"/>
              </a:xfrm>
              <a:custGeom>
                <a:avLst/>
                <a:gdLst/>
                <a:ahLst/>
                <a:cxnLst/>
                <a:rect l="l" t="t" r="r" b="b"/>
                <a:pathLst>
                  <a:path w="485" h="461" extrusionOk="0">
                    <a:moveTo>
                      <a:pt x="180" y="0"/>
                    </a:moveTo>
                    <a:cubicBezTo>
                      <a:pt x="80" y="0"/>
                      <a:pt x="0" y="124"/>
                      <a:pt x="56" y="220"/>
                    </a:cubicBezTo>
                    <a:cubicBezTo>
                      <a:pt x="56" y="229"/>
                      <a:pt x="56" y="238"/>
                      <a:pt x="56" y="246"/>
                    </a:cubicBezTo>
                    <a:cubicBezTo>
                      <a:pt x="81" y="322"/>
                      <a:pt x="145" y="381"/>
                      <a:pt x="227" y="381"/>
                    </a:cubicBezTo>
                    <a:cubicBezTo>
                      <a:pt x="232" y="381"/>
                      <a:pt x="238" y="381"/>
                      <a:pt x="244" y="380"/>
                    </a:cubicBezTo>
                    <a:lnTo>
                      <a:pt x="252" y="380"/>
                    </a:lnTo>
                    <a:cubicBezTo>
                      <a:pt x="261" y="425"/>
                      <a:pt x="324" y="461"/>
                      <a:pt x="377" y="461"/>
                    </a:cubicBezTo>
                    <a:cubicBezTo>
                      <a:pt x="431" y="443"/>
                      <a:pt x="484" y="371"/>
                      <a:pt x="431" y="327"/>
                    </a:cubicBezTo>
                    <a:cubicBezTo>
                      <a:pt x="422" y="318"/>
                      <a:pt x="413" y="309"/>
                      <a:pt x="395" y="309"/>
                    </a:cubicBezTo>
                    <a:cubicBezTo>
                      <a:pt x="395" y="300"/>
                      <a:pt x="395" y="300"/>
                      <a:pt x="386" y="300"/>
                    </a:cubicBezTo>
                    <a:cubicBezTo>
                      <a:pt x="386" y="291"/>
                      <a:pt x="377" y="291"/>
                      <a:pt x="368" y="282"/>
                    </a:cubicBezTo>
                    <a:cubicBezTo>
                      <a:pt x="368" y="273"/>
                      <a:pt x="377" y="255"/>
                      <a:pt x="377" y="246"/>
                    </a:cubicBezTo>
                    <a:cubicBezTo>
                      <a:pt x="395" y="220"/>
                      <a:pt x="404" y="193"/>
                      <a:pt x="404" y="175"/>
                    </a:cubicBezTo>
                    <a:cubicBezTo>
                      <a:pt x="395" y="113"/>
                      <a:pt x="359" y="77"/>
                      <a:pt x="315" y="50"/>
                    </a:cubicBezTo>
                    <a:cubicBezTo>
                      <a:pt x="297" y="50"/>
                      <a:pt x="288" y="41"/>
                      <a:pt x="270" y="41"/>
                    </a:cubicBezTo>
                    <a:cubicBezTo>
                      <a:pt x="261" y="32"/>
                      <a:pt x="244" y="15"/>
                      <a:pt x="217" y="6"/>
                    </a:cubicBezTo>
                    <a:cubicBezTo>
                      <a:pt x="204" y="2"/>
                      <a:pt x="192" y="0"/>
                      <a:pt x="180"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1863;p54">
                <a:extLst>
                  <a:ext uri="{FF2B5EF4-FFF2-40B4-BE49-F238E27FC236}">
                    <a16:creationId xmlns:a16="http://schemas.microsoft.com/office/drawing/2014/main" id="{C7F73D6B-B40F-A495-FA2D-79EC6BADFCA7}"/>
                  </a:ext>
                </a:extLst>
              </p:cNvPr>
              <p:cNvSpPr/>
              <p:nvPr/>
            </p:nvSpPr>
            <p:spPr>
              <a:xfrm>
                <a:off x="8890665" y="2056577"/>
                <a:ext cx="16848" cy="18733"/>
              </a:xfrm>
              <a:custGeom>
                <a:avLst/>
                <a:gdLst/>
                <a:ahLst/>
                <a:cxnLst/>
                <a:rect l="l" t="t" r="r" b="b"/>
                <a:pathLst>
                  <a:path w="170" h="189" extrusionOk="0">
                    <a:moveTo>
                      <a:pt x="89" y="1"/>
                    </a:moveTo>
                    <a:cubicBezTo>
                      <a:pt x="36" y="1"/>
                      <a:pt x="9" y="45"/>
                      <a:pt x="0" y="90"/>
                    </a:cubicBezTo>
                    <a:cubicBezTo>
                      <a:pt x="0" y="90"/>
                      <a:pt x="0" y="99"/>
                      <a:pt x="0" y="108"/>
                    </a:cubicBezTo>
                    <a:cubicBezTo>
                      <a:pt x="0" y="153"/>
                      <a:pt x="45" y="188"/>
                      <a:pt x="80" y="188"/>
                    </a:cubicBezTo>
                    <a:cubicBezTo>
                      <a:pt x="134" y="188"/>
                      <a:pt x="161" y="153"/>
                      <a:pt x="170" y="108"/>
                    </a:cubicBezTo>
                    <a:cubicBezTo>
                      <a:pt x="170" y="99"/>
                      <a:pt x="170" y="90"/>
                      <a:pt x="170" y="90"/>
                    </a:cubicBezTo>
                    <a:cubicBezTo>
                      <a:pt x="170" y="45"/>
                      <a:pt x="125" y="1"/>
                      <a:pt x="89"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1864;p54">
                <a:extLst>
                  <a:ext uri="{FF2B5EF4-FFF2-40B4-BE49-F238E27FC236}">
                    <a16:creationId xmlns:a16="http://schemas.microsoft.com/office/drawing/2014/main" id="{CDB5FC09-1A64-7CC2-BF5C-E57D53EABFFE}"/>
                  </a:ext>
                </a:extLst>
              </p:cNvPr>
              <p:cNvSpPr/>
              <p:nvPr/>
            </p:nvSpPr>
            <p:spPr>
              <a:xfrm>
                <a:off x="8907414" y="2092852"/>
                <a:ext cx="23092" cy="16949"/>
              </a:xfrm>
              <a:custGeom>
                <a:avLst/>
                <a:gdLst/>
                <a:ahLst/>
                <a:cxnLst/>
                <a:rect l="l" t="t" r="r" b="b"/>
                <a:pathLst>
                  <a:path w="233" h="171" extrusionOk="0">
                    <a:moveTo>
                      <a:pt x="108" y="1"/>
                    </a:moveTo>
                    <a:cubicBezTo>
                      <a:pt x="1" y="1"/>
                      <a:pt x="1" y="170"/>
                      <a:pt x="108" y="170"/>
                    </a:cubicBezTo>
                    <a:lnTo>
                      <a:pt x="125" y="170"/>
                    </a:lnTo>
                    <a:cubicBezTo>
                      <a:pt x="232" y="170"/>
                      <a:pt x="232" y="1"/>
                      <a:pt x="125"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1865;p54">
                <a:extLst>
                  <a:ext uri="{FF2B5EF4-FFF2-40B4-BE49-F238E27FC236}">
                    <a16:creationId xmlns:a16="http://schemas.microsoft.com/office/drawing/2014/main" id="{85F80EEC-BADE-D576-6F9C-D57F0BDF5AE0}"/>
                  </a:ext>
                </a:extLst>
              </p:cNvPr>
              <p:cNvSpPr/>
              <p:nvPr/>
            </p:nvSpPr>
            <p:spPr>
              <a:xfrm>
                <a:off x="8938334" y="2049539"/>
                <a:ext cx="43409" cy="39943"/>
              </a:xfrm>
              <a:custGeom>
                <a:avLst/>
                <a:gdLst/>
                <a:ahLst/>
                <a:cxnLst/>
                <a:rect l="l" t="t" r="r" b="b"/>
                <a:pathLst>
                  <a:path w="438" h="403" extrusionOk="0">
                    <a:moveTo>
                      <a:pt x="217" y="1"/>
                    </a:moveTo>
                    <a:cubicBezTo>
                      <a:pt x="198" y="1"/>
                      <a:pt x="179" y="3"/>
                      <a:pt x="161" y="9"/>
                    </a:cubicBezTo>
                    <a:cubicBezTo>
                      <a:pt x="126" y="18"/>
                      <a:pt x="81" y="36"/>
                      <a:pt x="63" y="63"/>
                    </a:cubicBezTo>
                    <a:cubicBezTo>
                      <a:pt x="19" y="108"/>
                      <a:pt x="10" y="143"/>
                      <a:pt x="1" y="197"/>
                    </a:cubicBezTo>
                    <a:cubicBezTo>
                      <a:pt x="1" y="232"/>
                      <a:pt x="10" y="268"/>
                      <a:pt x="36" y="295"/>
                    </a:cubicBezTo>
                    <a:cubicBezTo>
                      <a:pt x="45" y="331"/>
                      <a:pt x="72" y="357"/>
                      <a:pt x="108" y="375"/>
                    </a:cubicBezTo>
                    <a:cubicBezTo>
                      <a:pt x="140" y="393"/>
                      <a:pt x="175" y="402"/>
                      <a:pt x="211" y="402"/>
                    </a:cubicBezTo>
                    <a:cubicBezTo>
                      <a:pt x="263" y="402"/>
                      <a:pt x="315" y="382"/>
                      <a:pt x="358" y="339"/>
                    </a:cubicBezTo>
                    <a:cubicBezTo>
                      <a:pt x="420" y="277"/>
                      <a:pt x="438" y="170"/>
                      <a:pt x="393" y="99"/>
                    </a:cubicBezTo>
                    <a:cubicBezTo>
                      <a:pt x="352" y="36"/>
                      <a:pt x="283" y="1"/>
                      <a:pt x="217"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1866;p54">
                <a:extLst>
                  <a:ext uri="{FF2B5EF4-FFF2-40B4-BE49-F238E27FC236}">
                    <a16:creationId xmlns:a16="http://schemas.microsoft.com/office/drawing/2014/main" id="{CAF96415-7298-DA6A-BE74-0DB615E3E571}"/>
                  </a:ext>
                </a:extLst>
              </p:cNvPr>
              <p:cNvSpPr/>
              <p:nvPr/>
            </p:nvSpPr>
            <p:spPr>
              <a:xfrm>
                <a:off x="8853401" y="2116640"/>
                <a:ext cx="17146" cy="9614"/>
              </a:xfrm>
              <a:custGeom>
                <a:avLst/>
                <a:gdLst/>
                <a:ahLst/>
                <a:cxnLst/>
                <a:rect l="l" t="t" r="r" b="b"/>
                <a:pathLst>
                  <a:path w="173" h="97" extrusionOk="0">
                    <a:moveTo>
                      <a:pt x="51" y="1"/>
                    </a:moveTo>
                    <a:cubicBezTo>
                      <a:pt x="25" y="1"/>
                      <a:pt x="0" y="30"/>
                      <a:pt x="19" y="55"/>
                    </a:cubicBezTo>
                    <a:cubicBezTo>
                      <a:pt x="33" y="83"/>
                      <a:pt x="59" y="96"/>
                      <a:pt x="86" y="96"/>
                    </a:cubicBezTo>
                    <a:cubicBezTo>
                      <a:pt x="111" y="96"/>
                      <a:pt x="136" y="85"/>
                      <a:pt x="153" y="64"/>
                    </a:cubicBezTo>
                    <a:cubicBezTo>
                      <a:pt x="172" y="32"/>
                      <a:pt x="146" y="5"/>
                      <a:pt x="116" y="5"/>
                    </a:cubicBezTo>
                    <a:cubicBezTo>
                      <a:pt x="104" y="5"/>
                      <a:pt x="92" y="9"/>
                      <a:pt x="82" y="19"/>
                    </a:cubicBezTo>
                    <a:cubicBezTo>
                      <a:pt x="74" y="6"/>
                      <a:pt x="62" y="1"/>
                      <a:pt x="51"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1867;p54">
                <a:extLst>
                  <a:ext uri="{FF2B5EF4-FFF2-40B4-BE49-F238E27FC236}">
                    <a16:creationId xmlns:a16="http://schemas.microsoft.com/office/drawing/2014/main" id="{F993F869-295F-CF63-8B05-8D73995CF354}"/>
                  </a:ext>
                </a:extLst>
              </p:cNvPr>
              <p:cNvSpPr/>
              <p:nvPr/>
            </p:nvSpPr>
            <p:spPr>
              <a:xfrm>
                <a:off x="8849041" y="2039826"/>
                <a:ext cx="16055" cy="8028"/>
              </a:xfrm>
              <a:custGeom>
                <a:avLst/>
                <a:gdLst/>
                <a:ahLst/>
                <a:cxnLst/>
                <a:rect l="l" t="t" r="r" b="b"/>
                <a:pathLst>
                  <a:path w="162" h="81" extrusionOk="0">
                    <a:moveTo>
                      <a:pt x="45" y="0"/>
                    </a:moveTo>
                    <a:cubicBezTo>
                      <a:pt x="1" y="0"/>
                      <a:pt x="1" y="81"/>
                      <a:pt x="45" y="81"/>
                    </a:cubicBezTo>
                    <a:lnTo>
                      <a:pt x="108" y="81"/>
                    </a:lnTo>
                    <a:cubicBezTo>
                      <a:pt x="161" y="81"/>
                      <a:pt x="161" y="0"/>
                      <a:pt x="108"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1868;p54">
                <a:extLst>
                  <a:ext uri="{FF2B5EF4-FFF2-40B4-BE49-F238E27FC236}">
                    <a16:creationId xmlns:a16="http://schemas.microsoft.com/office/drawing/2014/main" id="{1662E1AE-7503-47E2-ED59-54DA9D935004}"/>
                  </a:ext>
                </a:extLst>
              </p:cNvPr>
              <p:cNvSpPr/>
              <p:nvPr/>
            </p:nvSpPr>
            <p:spPr>
              <a:xfrm>
                <a:off x="8810093" y="2039529"/>
                <a:ext cx="13479" cy="10407"/>
              </a:xfrm>
              <a:custGeom>
                <a:avLst/>
                <a:gdLst/>
                <a:ahLst/>
                <a:cxnLst/>
                <a:rect l="l" t="t" r="r" b="b"/>
                <a:pathLst>
                  <a:path w="136" h="105" extrusionOk="0">
                    <a:moveTo>
                      <a:pt x="73" y="1"/>
                    </a:moveTo>
                    <a:cubicBezTo>
                      <a:pt x="64" y="1"/>
                      <a:pt x="54" y="4"/>
                      <a:pt x="46" y="12"/>
                    </a:cubicBezTo>
                    <a:lnTo>
                      <a:pt x="28" y="39"/>
                    </a:lnTo>
                    <a:cubicBezTo>
                      <a:pt x="1" y="66"/>
                      <a:pt x="26" y="104"/>
                      <a:pt x="55" y="104"/>
                    </a:cubicBezTo>
                    <a:cubicBezTo>
                      <a:pt x="64" y="104"/>
                      <a:pt x="73" y="101"/>
                      <a:pt x="82" y="93"/>
                    </a:cubicBezTo>
                    <a:cubicBezTo>
                      <a:pt x="90" y="84"/>
                      <a:pt x="99" y="75"/>
                      <a:pt x="108" y="75"/>
                    </a:cubicBezTo>
                    <a:cubicBezTo>
                      <a:pt x="136" y="40"/>
                      <a:pt x="105" y="1"/>
                      <a:pt x="73"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1869;p54">
                <a:extLst>
                  <a:ext uri="{FF2B5EF4-FFF2-40B4-BE49-F238E27FC236}">
                    <a16:creationId xmlns:a16="http://schemas.microsoft.com/office/drawing/2014/main" id="{0056B3D9-09D2-172F-97EF-F7920FB9A524}"/>
                  </a:ext>
                </a:extLst>
              </p:cNvPr>
              <p:cNvSpPr/>
              <p:nvPr/>
            </p:nvSpPr>
            <p:spPr>
              <a:xfrm>
                <a:off x="8969354" y="2035069"/>
                <a:ext cx="12488" cy="12092"/>
              </a:xfrm>
              <a:custGeom>
                <a:avLst/>
                <a:gdLst/>
                <a:ahLst/>
                <a:cxnLst/>
                <a:rect l="l" t="t" r="r" b="b"/>
                <a:pathLst>
                  <a:path w="126" h="122" extrusionOk="0">
                    <a:moveTo>
                      <a:pt x="53" y="1"/>
                    </a:moveTo>
                    <a:cubicBezTo>
                      <a:pt x="48" y="1"/>
                      <a:pt x="42" y="2"/>
                      <a:pt x="36" y="4"/>
                    </a:cubicBezTo>
                    <a:cubicBezTo>
                      <a:pt x="9" y="22"/>
                      <a:pt x="0" y="48"/>
                      <a:pt x="9" y="66"/>
                    </a:cubicBezTo>
                    <a:cubicBezTo>
                      <a:pt x="0" y="84"/>
                      <a:pt x="9" y="111"/>
                      <a:pt x="36" y="120"/>
                    </a:cubicBezTo>
                    <a:cubicBezTo>
                      <a:pt x="41" y="121"/>
                      <a:pt x="46" y="121"/>
                      <a:pt x="50" y="121"/>
                    </a:cubicBezTo>
                    <a:cubicBezTo>
                      <a:pt x="125" y="121"/>
                      <a:pt x="114" y="1"/>
                      <a:pt x="53"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1870;p54">
                <a:extLst>
                  <a:ext uri="{FF2B5EF4-FFF2-40B4-BE49-F238E27FC236}">
                    <a16:creationId xmlns:a16="http://schemas.microsoft.com/office/drawing/2014/main" id="{0EE4D213-A863-CBCD-7AB6-B717CFF2AE91}"/>
                  </a:ext>
                </a:extLst>
              </p:cNvPr>
              <p:cNvSpPr/>
              <p:nvPr/>
            </p:nvSpPr>
            <p:spPr>
              <a:xfrm>
                <a:off x="8960435" y="2095429"/>
                <a:ext cx="29435" cy="28545"/>
              </a:xfrm>
              <a:custGeom>
                <a:avLst/>
                <a:gdLst/>
                <a:ahLst/>
                <a:cxnLst/>
                <a:rect l="l" t="t" r="r" b="b"/>
                <a:pathLst>
                  <a:path w="297" h="288" extrusionOk="0">
                    <a:moveTo>
                      <a:pt x="238" y="1"/>
                    </a:moveTo>
                    <a:cubicBezTo>
                      <a:pt x="226" y="1"/>
                      <a:pt x="214" y="6"/>
                      <a:pt x="206" y="19"/>
                    </a:cubicBezTo>
                    <a:cubicBezTo>
                      <a:pt x="179" y="46"/>
                      <a:pt x="161" y="82"/>
                      <a:pt x="135" y="117"/>
                    </a:cubicBezTo>
                    <a:cubicBezTo>
                      <a:pt x="135" y="117"/>
                      <a:pt x="126" y="108"/>
                      <a:pt x="126" y="108"/>
                    </a:cubicBezTo>
                    <a:cubicBezTo>
                      <a:pt x="99" y="108"/>
                      <a:pt x="72" y="117"/>
                      <a:pt x="54" y="135"/>
                    </a:cubicBezTo>
                    <a:cubicBezTo>
                      <a:pt x="45" y="144"/>
                      <a:pt x="45" y="144"/>
                      <a:pt x="36" y="153"/>
                    </a:cubicBezTo>
                    <a:cubicBezTo>
                      <a:pt x="28" y="162"/>
                      <a:pt x="19" y="171"/>
                      <a:pt x="10" y="189"/>
                    </a:cubicBezTo>
                    <a:cubicBezTo>
                      <a:pt x="1" y="207"/>
                      <a:pt x="10" y="242"/>
                      <a:pt x="36" y="242"/>
                    </a:cubicBezTo>
                    <a:cubicBezTo>
                      <a:pt x="45" y="251"/>
                      <a:pt x="54" y="251"/>
                      <a:pt x="54" y="251"/>
                    </a:cubicBezTo>
                    <a:cubicBezTo>
                      <a:pt x="63" y="251"/>
                      <a:pt x="63" y="251"/>
                      <a:pt x="72" y="260"/>
                    </a:cubicBezTo>
                    <a:cubicBezTo>
                      <a:pt x="88" y="279"/>
                      <a:pt x="111" y="288"/>
                      <a:pt x="134" y="288"/>
                    </a:cubicBezTo>
                    <a:cubicBezTo>
                      <a:pt x="177" y="288"/>
                      <a:pt x="221" y="256"/>
                      <a:pt x="215" y="198"/>
                    </a:cubicBezTo>
                    <a:cubicBezTo>
                      <a:pt x="224" y="189"/>
                      <a:pt x="224" y="180"/>
                      <a:pt x="224" y="171"/>
                    </a:cubicBezTo>
                    <a:cubicBezTo>
                      <a:pt x="251" y="153"/>
                      <a:pt x="260" y="117"/>
                      <a:pt x="260" y="82"/>
                    </a:cubicBezTo>
                    <a:lnTo>
                      <a:pt x="277" y="55"/>
                    </a:lnTo>
                    <a:cubicBezTo>
                      <a:pt x="296" y="30"/>
                      <a:pt x="267" y="1"/>
                      <a:pt x="238" y="1"/>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1871;p54">
                <a:extLst>
                  <a:ext uri="{FF2B5EF4-FFF2-40B4-BE49-F238E27FC236}">
                    <a16:creationId xmlns:a16="http://schemas.microsoft.com/office/drawing/2014/main" id="{16287FDD-B83F-16CC-1E2F-B3F80321C20A}"/>
                  </a:ext>
                </a:extLst>
              </p:cNvPr>
              <p:cNvSpPr/>
              <p:nvPr/>
            </p:nvSpPr>
            <p:spPr>
              <a:xfrm>
                <a:off x="8916135" y="2122785"/>
                <a:ext cx="14271" cy="10209"/>
              </a:xfrm>
              <a:custGeom>
                <a:avLst/>
                <a:gdLst/>
                <a:ahLst/>
                <a:cxnLst/>
                <a:rect l="l" t="t" r="r" b="b"/>
                <a:pathLst>
                  <a:path w="144" h="103" extrusionOk="0">
                    <a:moveTo>
                      <a:pt x="66" y="0"/>
                    </a:moveTo>
                    <a:cubicBezTo>
                      <a:pt x="33" y="0"/>
                      <a:pt x="0" y="45"/>
                      <a:pt x="29" y="73"/>
                    </a:cubicBezTo>
                    <a:lnTo>
                      <a:pt x="55" y="91"/>
                    </a:lnTo>
                    <a:cubicBezTo>
                      <a:pt x="64" y="99"/>
                      <a:pt x="73" y="103"/>
                      <a:pt x="83" y="103"/>
                    </a:cubicBezTo>
                    <a:cubicBezTo>
                      <a:pt x="114" y="103"/>
                      <a:pt x="143" y="65"/>
                      <a:pt x="109" y="38"/>
                    </a:cubicBezTo>
                    <a:lnTo>
                      <a:pt x="91" y="11"/>
                    </a:lnTo>
                    <a:cubicBezTo>
                      <a:pt x="83" y="3"/>
                      <a:pt x="75" y="0"/>
                      <a:pt x="66"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1872;p54">
                <a:extLst>
                  <a:ext uri="{FF2B5EF4-FFF2-40B4-BE49-F238E27FC236}">
                    <a16:creationId xmlns:a16="http://schemas.microsoft.com/office/drawing/2014/main" id="{350AAF97-470A-8BC9-13FA-1A314B06D1A9}"/>
                  </a:ext>
                </a:extLst>
              </p:cNvPr>
              <p:cNvSpPr/>
              <p:nvPr/>
            </p:nvSpPr>
            <p:spPr>
              <a:xfrm>
                <a:off x="8834968" y="1998694"/>
                <a:ext cx="15064" cy="11993"/>
              </a:xfrm>
              <a:custGeom>
                <a:avLst/>
                <a:gdLst/>
                <a:ahLst/>
                <a:cxnLst/>
                <a:rect l="l" t="t" r="r" b="b"/>
                <a:pathLst>
                  <a:path w="152" h="121" extrusionOk="0">
                    <a:moveTo>
                      <a:pt x="71" y="0"/>
                    </a:moveTo>
                    <a:cubicBezTo>
                      <a:pt x="49" y="0"/>
                      <a:pt x="28" y="12"/>
                      <a:pt x="18" y="32"/>
                    </a:cubicBezTo>
                    <a:cubicBezTo>
                      <a:pt x="0" y="50"/>
                      <a:pt x="9" y="67"/>
                      <a:pt x="27" y="76"/>
                    </a:cubicBezTo>
                    <a:cubicBezTo>
                      <a:pt x="27" y="103"/>
                      <a:pt x="36" y="121"/>
                      <a:pt x="62" y="121"/>
                    </a:cubicBezTo>
                    <a:cubicBezTo>
                      <a:pt x="107" y="112"/>
                      <a:pt x="152" y="67"/>
                      <a:pt x="116" y="23"/>
                    </a:cubicBezTo>
                    <a:cubicBezTo>
                      <a:pt x="104" y="7"/>
                      <a:pt x="87"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1873;p54">
                <a:extLst>
                  <a:ext uri="{FF2B5EF4-FFF2-40B4-BE49-F238E27FC236}">
                    <a16:creationId xmlns:a16="http://schemas.microsoft.com/office/drawing/2014/main" id="{7E123CFB-F7C5-5740-4B43-D337F62A6D16}"/>
                  </a:ext>
                </a:extLst>
              </p:cNvPr>
              <p:cNvSpPr/>
              <p:nvPr/>
            </p:nvSpPr>
            <p:spPr>
              <a:xfrm>
                <a:off x="8863114" y="2009597"/>
                <a:ext cx="13479" cy="10308"/>
              </a:xfrm>
              <a:custGeom>
                <a:avLst/>
                <a:gdLst/>
                <a:ahLst/>
                <a:cxnLst/>
                <a:rect l="l" t="t" r="r" b="b"/>
                <a:pathLst>
                  <a:path w="136" h="104" extrusionOk="0">
                    <a:moveTo>
                      <a:pt x="62" y="0"/>
                    </a:moveTo>
                    <a:cubicBezTo>
                      <a:pt x="28" y="0"/>
                      <a:pt x="0" y="45"/>
                      <a:pt x="28" y="73"/>
                    </a:cubicBezTo>
                    <a:cubicBezTo>
                      <a:pt x="37" y="82"/>
                      <a:pt x="46" y="82"/>
                      <a:pt x="55" y="91"/>
                    </a:cubicBezTo>
                    <a:cubicBezTo>
                      <a:pt x="63" y="100"/>
                      <a:pt x="73" y="103"/>
                      <a:pt x="81" y="103"/>
                    </a:cubicBezTo>
                    <a:cubicBezTo>
                      <a:pt x="111" y="103"/>
                      <a:pt x="136" y="65"/>
                      <a:pt x="109" y="38"/>
                    </a:cubicBezTo>
                    <a:cubicBezTo>
                      <a:pt x="100" y="29"/>
                      <a:pt x="91" y="20"/>
                      <a:pt x="91" y="11"/>
                    </a:cubicBezTo>
                    <a:cubicBezTo>
                      <a:pt x="81" y="3"/>
                      <a:pt x="7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1874;p54">
                <a:extLst>
                  <a:ext uri="{FF2B5EF4-FFF2-40B4-BE49-F238E27FC236}">
                    <a16:creationId xmlns:a16="http://schemas.microsoft.com/office/drawing/2014/main" id="{BD95EF4A-1844-1D3B-ED89-2B7B6BC6A2D2}"/>
                  </a:ext>
                </a:extLst>
              </p:cNvPr>
              <p:cNvSpPr/>
              <p:nvPr/>
            </p:nvSpPr>
            <p:spPr>
              <a:xfrm>
                <a:off x="8903846" y="1989972"/>
                <a:ext cx="23092" cy="17940"/>
              </a:xfrm>
              <a:custGeom>
                <a:avLst/>
                <a:gdLst/>
                <a:ahLst/>
                <a:cxnLst/>
                <a:rect l="l" t="t" r="r" b="b"/>
                <a:pathLst>
                  <a:path w="233" h="181" extrusionOk="0">
                    <a:moveTo>
                      <a:pt x="90" y="0"/>
                    </a:moveTo>
                    <a:cubicBezTo>
                      <a:pt x="72" y="0"/>
                      <a:pt x="50" y="9"/>
                      <a:pt x="37" y="22"/>
                    </a:cubicBezTo>
                    <a:cubicBezTo>
                      <a:pt x="10" y="48"/>
                      <a:pt x="1" y="120"/>
                      <a:pt x="28" y="147"/>
                    </a:cubicBezTo>
                    <a:cubicBezTo>
                      <a:pt x="43" y="173"/>
                      <a:pt x="78" y="181"/>
                      <a:pt x="113" y="181"/>
                    </a:cubicBezTo>
                    <a:cubicBezTo>
                      <a:pt x="137" y="181"/>
                      <a:pt x="161" y="177"/>
                      <a:pt x="179" y="173"/>
                    </a:cubicBezTo>
                    <a:cubicBezTo>
                      <a:pt x="197" y="164"/>
                      <a:pt x="206" y="147"/>
                      <a:pt x="206" y="129"/>
                    </a:cubicBezTo>
                    <a:cubicBezTo>
                      <a:pt x="206" y="120"/>
                      <a:pt x="206" y="111"/>
                      <a:pt x="206" y="102"/>
                    </a:cubicBezTo>
                    <a:cubicBezTo>
                      <a:pt x="233" y="84"/>
                      <a:pt x="233" y="31"/>
                      <a:pt x="188" y="31"/>
                    </a:cubicBezTo>
                    <a:lnTo>
                      <a:pt x="179" y="31"/>
                    </a:lnTo>
                    <a:cubicBezTo>
                      <a:pt x="170" y="13"/>
                      <a:pt x="161" y="4"/>
                      <a:pt x="144" y="4"/>
                    </a:cubicBezTo>
                    <a:lnTo>
                      <a:pt x="108" y="4"/>
                    </a:lnTo>
                    <a:cubicBezTo>
                      <a:pt x="103" y="1"/>
                      <a:pt x="97" y="0"/>
                      <a:pt x="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1875;p54">
                <a:extLst>
                  <a:ext uri="{FF2B5EF4-FFF2-40B4-BE49-F238E27FC236}">
                    <a16:creationId xmlns:a16="http://schemas.microsoft.com/office/drawing/2014/main" id="{5C12D0A3-7044-48E6-4B84-BCCA411D9C37}"/>
                  </a:ext>
                </a:extLst>
              </p:cNvPr>
              <p:cNvSpPr/>
              <p:nvPr/>
            </p:nvSpPr>
            <p:spPr>
              <a:xfrm>
                <a:off x="8944578" y="1992945"/>
                <a:ext cx="15064" cy="8028"/>
              </a:xfrm>
              <a:custGeom>
                <a:avLst/>
                <a:gdLst/>
                <a:ahLst/>
                <a:cxnLst/>
                <a:rect l="l" t="t" r="r" b="b"/>
                <a:pathLst>
                  <a:path w="152" h="81" extrusionOk="0">
                    <a:moveTo>
                      <a:pt x="54" y="1"/>
                    </a:moveTo>
                    <a:cubicBezTo>
                      <a:pt x="0" y="1"/>
                      <a:pt x="0" y="81"/>
                      <a:pt x="54" y="81"/>
                    </a:cubicBezTo>
                    <a:lnTo>
                      <a:pt x="98" y="81"/>
                    </a:lnTo>
                    <a:cubicBezTo>
                      <a:pt x="152" y="81"/>
                      <a:pt x="152" y="1"/>
                      <a:pt x="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1876;p54">
                <a:extLst>
                  <a:ext uri="{FF2B5EF4-FFF2-40B4-BE49-F238E27FC236}">
                    <a16:creationId xmlns:a16="http://schemas.microsoft.com/office/drawing/2014/main" id="{53F529B9-B0E2-7E78-EB60-AE5E4786EE17}"/>
                  </a:ext>
                </a:extLst>
              </p:cNvPr>
              <p:cNvSpPr/>
              <p:nvPr/>
            </p:nvSpPr>
            <p:spPr>
              <a:xfrm>
                <a:off x="8864997" y="1969951"/>
                <a:ext cx="15560" cy="11993"/>
              </a:xfrm>
              <a:custGeom>
                <a:avLst/>
                <a:gdLst/>
                <a:ahLst/>
                <a:cxnLst/>
                <a:rect l="l" t="t" r="r" b="b"/>
                <a:pathLst>
                  <a:path w="157" h="121" extrusionOk="0">
                    <a:moveTo>
                      <a:pt x="81" y="1"/>
                    </a:moveTo>
                    <a:cubicBezTo>
                      <a:pt x="45" y="10"/>
                      <a:pt x="18" y="27"/>
                      <a:pt x="9" y="63"/>
                    </a:cubicBezTo>
                    <a:cubicBezTo>
                      <a:pt x="0" y="90"/>
                      <a:pt x="18" y="108"/>
                      <a:pt x="45" y="108"/>
                    </a:cubicBezTo>
                    <a:cubicBezTo>
                      <a:pt x="56" y="117"/>
                      <a:pt x="69" y="120"/>
                      <a:pt x="82" y="120"/>
                    </a:cubicBezTo>
                    <a:cubicBezTo>
                      <a:pt x="120" y="120"/>
                      <a:pt x="156" y="85"/>
                      <a:pt x="143" y="45"/>
                    </a:cubicBezTo>
                    <a:cubicBezTo>
                      <a:pt x="134" y="18"/>
                      <a:pt x="107" y="1"/>
                      <a:pt x="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1877;p54">
                <a:extLst>
                  <a:ext uri="{FF2B5EF4-FFF2-40B4-BE49-F238E27FC236}">
                    <a16:creationId xmlns:a16="http://schemas.microsoft.com/office/drawing/2014/main" id="{D60A5126-D0C9-7C0D-922C-9CD3CAE6650F}"/>
                  </a:ext>
                </a:extLst>
              </p:cNvPr>
              <p:cNvSpPr/>
              <p:nvPr/>
            </p:nvSpPr>
            <p:spPr>
              <a:xfrm>
                <a:off x="7993271" y="1977880"/>
                <a:ext cx="23092" cy="23094"/>
              </a:xfrm>
              <a:custGeom>
                <a:avLst/>
                <a:gdLst/>
                <a:ahLst/>
                <a:cxnLst/>
                <a:rect l="l" t="t" r="r" b="b"/>
                <a:pathLst>
                  <a:path w="233" h="233" extrusionOk="0">
                    <a:moveTo>
                      <a:pt x="116" y="1"/>
                    </a:moveTo>
                    <a:cubicBezTo>
                      <a:pt x="54" y="1"/>
                      <a:pt x="0" y="54"/>
                      <a:pt x="0" y="117"/>
                    </a:cubicBezTo>
                    <a:cubicBezTo>
                      <a:pt x="0" y="179"/>
                      <a:pt x="54" y="233"/>
                      <a:pt x="116" y="233"/>
                    </a:cubicBezTo>
                    <a:cubicBezTo>
                      <a:pt x="179" y="233"/>
                      <a:pt x="232" y="179"/>
                      <a:pt x="232" y="117"/>
                    </a:cubicBezTo>
                    <a:cubicBezTo>
                      <a:pt x="232" y="54"/>
                      <a:pt x="179" y="1"/>
                      <a:pt x="116" y="1"/>
                    </a:cubicBezTo>
                    <a:close/>
                  </a:path>
                </a:pathLst>
              </a:custGeom>
              <a:solidFill>
                <a:srgbClr val="0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1878;p54">
                <a:extLst>
                  <a:ext uri="{FF2B5EF4-FFF2-40B4-BE49-F238E27FC236}">
                    <a16:creationId xmlns:a16="http://schemas.microsoft.com/office/drawing/2014/main" id="{F2742891-88B3-9FD5-6D61-90A30AF8CDFA}"/>
                  </a:ext>
                </a:extLst>
              </p:cNvPr>
              <p:cNvSpPr/>
              <p:nvPr/>
            </p:nvSpPr>
            <p:spPr>
              <a:xfrm>
                <a:off x="8699690" y="1977880"/>
                <a:ext cx="23092" cy="23094"/>
              </a:xfrm>
              <a:custGeom>
                <a:avLst/>
                <a:gdLst/>
                <a:ahLst/>
                <a:cxnLst/>
                <a:rect l="l" t="t" r="r" b="b"/>
                <a:pathLst>
                  <a:path w="233" h="233" extrusionOk="0">
                    <a:moveTo>
                      <a:pt x="116" y="1"/>
                    </a:moveTo>
                    <a:cubicBezTo>
                      <a:pt x="54" y="1"/>
                      <a:pt x="0" y="54"/>
                      <a:pt x="0" y="117"/>
                    </a:cubicBezTo>
                    <a:cubicBezTo>
                      <a:pt x="0" y="179"/>
                      <a:pt x="54" y="233"/>
                      <a:pt x="116" y="233"/>
                    </a:cubicBezTo>
                    <a:cubicBezTo>
                      <a:pt x="179" y="233"/>
                      <a:pt x="232" y="179"/>
                      <a:pt x="232" y="117"/>
                    </a:cubicBezTo>
                    <a:cubicBezTo>
                      <a:pt x="232" y="54"/>
                      <a:pt x="179" y="1"/>
                      <a:pt x="116" y="1"/>
                    </a:cubicBezTo>
                    <a:close/>
                  </a:path>
                </a:pathLst>
              </a:custGeom>
              <a:solidFill>
                <a:srgbClr val="0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1879;p54">
                <a:extLst>
                  <a:ext uri="{FF2B5EF4-FFF2-40B4-BE49-F238E27FC236}">
                    <a16:creationId xmlns:a16="http://schemas.microsoft.com/office/drawing/2014/main" id="{BDB3B900-FFF3-C8D5-48B7-57457A63050B}"/>
                  </a:ext>
                </a:extLst>
              </p:cNvPr>
              <p:cNvSpPr/>
              <p:nvPr/>
            </p:nvSpPr>
            <p:spPr>
              <a:xfrm rot="3433724">
                <a:off x="7573318" y="1951000"/>
                <a:ext cx="90286" cy="59568"/>
              </a:xfrm>
              <a:custGeom>
                <a:avLst/>
                <a:gdLst/>
                <a:ahLst/>
                <a:cxnLst/>
                <a:rect l="l" t="t" r="r" b="b"/>
                <a:pathLst>
                  <a:path w="911" h="601" extrusionOk="0">
                    <a:moveTo>
                      <a:pt x="790" y="0"/>
                    </a:moveTo>
                    <a:cubicBezTo>
                      <a:pt x="744" y="0"/>
                      <a:pt x="706" y="40"/>
                      <a:pt x="652" y="61"/>
                    </a:cubicBezTo>
                    <a:cubicBezTo>
                      <a:pt x="509" y="123"/>
                      <a:pt x="393" y="293"/>
                      <a:pt x="233" y="310"/>
                    </a:cubicBezTo>
                    <a:cubicBezTo>
                      <a:pt x="188" y="319"/>
                      <a:pt x="135" y="310"/>
                      <a:pt x="90" y="328"/>
                    </a:cubicBezTo>
                    <a:cubicBezTo>
                      <a:pt x="37" y="346"/>
                      <a:pt x="1" y="400"/>
                      <a:pt x="10" y="444"/>
                    </a:cubicBezTo>
                    <a:cubicBezTo>
                      <a:pt x="19" y="462"/>
                      <a:pt x="37" y="480"/>
                      <a:pt x="54" y="498"/>
                    </a:cubicBezTo>
                    <a:cubicBezTo>
                      <a:pt x="102" y="539"/>
                      <a:pt x="180" y="600"/>
                      <a:pt x="252" y="600"/>
                    </a:cubicBezTo>
                    <a:cubicBezTo>
                      <a:pt x="288" y="600"/>
                      <a:pt x="322" y="584"/>
                      <a:pt x="349" y="542"/>
                    </a:cubicBezTo>
                    <a:cubicBezTo>
                      <a:pt x="367" y="507"/>
                      <a:pt x="376" y="489"/>
                      <a:pt x="411" y="462"/>
                    </a:cubicBezTo>
                    <a:cubicBezTo>
                      <a:pt x="420" y="462"/>
                      <a:pt x="429" y="462"/>
                      <a:pt x="438" y="453"/>
                    </a:cubicBezTo>
                    <a:cubicBezTo>
                      <a:pt x="483" y="435"/>
                      <a:pt x="536" y="435"/>
                      <a:pt x="590" y="435"/>
                    </a:cubicBezTo>
                    <a:cubicBezTo>
                      <a:pt x="652" y="435"/>
                      <a:pt x="723" y="408"/>
                      <a:pt x="795" y="391"/>
                    </a:cubicBezTo>
                    <a:cubicBezTo>
                      <a:pt x="831" y="382"/>
                      <a:pt x="866" y="373"/>
                      <a:pt x="884" y="337"/>
                    </a:cubicBezTo>
                    <a:cubicBezTo>
                      <a:pt x="911" y="301"/>
                      <a:pt x="884" y="43"/>
                      <a:pt x="839" y="16"/>
                    </a:cubicBezTo>
                    <a:cubicBezTo>
                      <a:pt x="822" y="5"/>
                      <a:pt x="805" y="0"/>
                      <a:pt x="790"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1880;p54">
                <a:extLst>
                  <a:ext uri="{FF2B5EF4-FFF2-40B4-BE49-F238E27FC236}">
                    <a16:creationId xmlns:a16="http://schemas.microsoft.com/office/drawing/2014/main" id="{3D56355D-F3F9-66E2-3701-073246913C39}"/>
                  </a:ext>
                </a:extLst>
              </p:cNvPr>
              <p:cNvSpPr/>
              <p:nvPr/>
            </p:nvSpPr>
            <p:spPr>
              <a:xfrm>
                <a:off x="7667951" y="2053879"/>
                <a:ext cx="25768" cy="21310"/>
              </a:xfrm>
              <a:custGeom>
                <a:avLst/>
                <a:gdLst/>
                <a:ahLst/>
                <a:cxnLst/>
                <a:rect l="l" t="t" r="r" b="b"/>
                <a:pathLst>
                  <a:path w="260" h="215" extrusionOk="0">
                    <a:moveTo>
                      <a:pt x="143" y="0"/>
                    </a:moveTo>
                    <a:cubicBezTo>
                      <a:pt x="72" y="0"/>
                      <a:pt x="0" y="89"/>
                      <a:pt x="36" y="152"/>
                    </a:cubicBezTo>
                    <a:cubicBezTo>
                      <a:pt x="52" y="195"/>
                      <a:pt x="93" y="215"/>
                      <a:pt x="136" y="215"/>
                    </a:cubicBezTo>
                    <a:cubicBezTo>
                      <a:pt x="164" y="215"/>
                      <a:pt x="193" y="206"/>
                      <a:pt x="215" y="188"/>
                    </a:cubicBezTo>
                    <a:cubicBezTo>
                      <a:pt x="241" y="152"/>
                      <a:pt x="259" y="116"/>
                      <a:pt x="250" y="72"/>
                    </a:cubicBezTo>
                    <a:lnTo>
                      <a:pt x="250" y="72"/>
                    </a:lnTo>
                    <a:lnTo>
                      <a:pt x="250" y="81"/>
                    </a:lnTo>
                    <a:cubicBezTo>
                      <a:pt x="241" y="36"/>
                      <a:pt x="197" y="0"/>
                      <a:pt x="143" y="0"/>
                    </a:cubicBezTo>
                    <a:close/>
                  </a:path>
                </a:pathLst>
              </a:custGeom>
              <a:solidFill>
                <a:srgbClr val="3D1D03">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9" name="Google Shape;1882;p54">
              <a:extLst>
                <a:ext uri="{FF2B5EF4-FFF2-40B4-BE49-F238E27FC236}">
                  <a16:creationId xmlns:a16="http://schemas.microsoft.com/office/drawing/2014/main" id="{8DA0CC8F-0BEB-D679-270C-DCAACA3A2A80}"/>
                </a:ext>
              </a:extLst>
            </p:cNvPr>
            <p:cNvSpPr/>
            <p:nvPr/>
          </p:nvSpPr>
          <p:spPr>
            <a:xfrm>
              <a:off x="7394099" y="1632801"/>
              <a:ext cx="1934546" cy="1279516"/>
            </a:xfrm>
            <a:custGeom>
              <a:avLst/>
              <a:gdLst/>
              <a:ahLst/>
              <a:cxnLst/>
              <a:rect l="l" t="t" r="r" b="b"/>
              <a:pathLst>
                <a:path w="13618" h="9007" extrusionOk="0">
                  <a:moveTo>
                    <a:pt x="11993" y="1"/>
                  </a:moveTo>
                  <a:cubicBezTo>
                    <a:pt x="10991" y="1"/>
                    <a:pt x="9827" y="496"/>
                    <a:pt x="9827" y="496"/>
                  </a:cubicBezTo>
                  <a:cubicBezTo>
                    <a:pt x="10085" y="472"/>
                    <a:pt x="10311" y="458"/>
                    <a:pt x="10506" y="458"/>
                  </a:cubicBezTo>
                  <a:cubicBezTo>
                    <a:pt x="11112" y="458"/>
                    <a:pt x="11415" y="597"/>
                    <a:pt x="11442" y="1022"/>
                  </a:cubicBezTo>
                  <a:cubicBezTo>
                    <a:pt x="11487" y="1816"/>
                    <a:pt x="4448" y="1460"/>
                    <a:pt x="4046" y="2548"/>
                  </a:cubicBezTo>
                  <a:cubicBezTo>
                    <a:pt x="3654" y="3636"/>
                    <a:pt x="6910" y="3663"/>
                    <a:pt x="3841" y="4341"/>
                  </a:cubicBezTo>
                  <a:cubicBezTo>
                    <a:pt x="1005" y="4978"/>
                    <a:pt x="1" y="8059"/>
                    <a:pt x="2291" y="8059"/>
                  </a:cubicBezTo>
                  <a:cubicBezTo>
                    <a:pt x="2472" y="8059"/>
                    <a:pt x="2673" y="8040"/>
                    <a:pt x="2896" y="7999"/>
                  </a:cubicBezTo>
                  <a:cubicBezTo>
                    <a:pt x="4020" y="7792"/>
                    <a:pt x="4897" y="7710"/>
                    <a:pt x="5580" y="7710"/>
                  </a:cubicBezTo>
                  <a:cubicBezTo>
                    <a:pt x="8289" y="7710"/>
                    <a:pt x="7954" y="9007"/>
                    <a:pt x="7954" y="9007"/>
                  </a:cubicBezTo>
                  <a:cubicBezTo>
                    <a:pt x="9203" y="6250"/>
                    <a:pt x="3565" y="7374"/>
                    <a:pt x="3582" y="6214"/>
                  </a:cubicBezTo>
                  <a:cubicBezTo>
                    <a:pt x="3609" y="5233"/>
                    <a:pt x="7695" y="4957"/>
                    <a:pt x="8382" y="4091"/>
                  </a:cubicBezTo>
                  <a:cubicBezTo>
                    <a:pt x="9078" y="3226"/>
                    <a:pt x="5920" y="3056"/>
                    <a:pt x="6223" y="2477"/>
                  </a:cubicBezTo>
                  <a:cubicBezTo>
                    <a:pt x="6313" y="2308"/>
                    <a:pt x="7007" y="2286"/>
                    <a:pt x="7931" y="2286"/>
                  </a:cubicBezTo>
                  <a:cubicBezTo>
                    <a:pt x="8250" y="2286"/>
                    <a:pt x="8597" y="2289"/>
                    <a:pt x="8957" y="2289"/>
                  </a:cubicBezTo>
                  <a:cubicBezTo>
                    <a:pt x="11078" y="2289"/>
                    <a:pt x="13618" y="2199"/>
                    <a:pt x="13387" y="951"/>
                  </a:cubicBezTo>
                  <a:cubicBezTo>
                    <a:pt x="13255" y="220"/>
                    <a:pt x="12660" y="1"/>
                    <a:pt x="11993" y="1"/>
                  </a:cubicBezTo>
                  <a:close/>
                </a:path>
              </a:pathLst>
            </a:custGeom>
            <a:solidFill>
              <a:schemeClr val="bg1">
                <a:lumMod val="65000"/>
                <a:alpha val="369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roup 4404">
            <a:extLst>
              <a:ext uri="{FF2B5EF4-FFF2-40B4-BE49-F238E27FC236}">
                <a16:creationId xmlns:a16="http://schemas.microsoft.com/office/drawing/2014/main" id="{9B4906B6-4BA3-C64C-7645-5FF306D648E0}"/>
              </a:ext>
            </a:extLst>
          </p:cNvPr>
          <p:cNvGrpSpPr/>
          <p:nvPr/>
        </p:nvGrpSpPr>
        <p:grpSpPr>
          <a:xfrm>
            <a:off x="9522543" y="4958424"/>
            <a:ext cx="1794241" cy="1412388"/>
            <a:chOff x="1259656" y="2866596"/>
            <a:chExt cx="1520914" cy="1396718"/>
          </a:xfrm>
        </p:grpSpPr>
        <p:sp>
          <p:nvSpPr>
            <p:cNvPr id="4372" name="Google Shape;1853;p69">
              <a:extLst>
                <a:ext uri="{FF2B5EF4-FFF2-40B4-BE49-F238E27FC236}">
                  <a16:creationId xmlns:a16="http://schemas.microsoft.com/office/drawing/2014/main" id="{771ADC55-5F45-68AF-E07C-36BCDA8BF533}"/>
                </a:ext>
              </a:extLst>
            </p:cNvPr>
            <p:cNvSpPr/>
            <p:nvPr/>
          </p:nvSpPr>
          <p:spPr>
            <a:xfrm>
              <a:off x="1396104" y="3299872"/>
              <a:ext cx="373367" cy="933201"/>
            </a:xfrm>
            <a:custGeom>
              <a:avLst/>
              <a:gdLst/>
              <a:ahLst/>
              <a:cxnLst/>
              <a:rect l="l" t="t" r="r" b="b"/>
              <a:pathLst>
                <a:path w="5210" h="13022" extrusionOk="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1854;p69">
              <a:extLst>
                <a:ext uri="{FF2B5EF4-FFF2-40B4-BE49-F238E27FC236}">
                  <a16:creationId xmlns:a16="http://schemas.microsoft.com/office/drawing/2014/main" id="{9B713F76-C12A-2D54-9F3A-FD65784CDC44}"/>
                </a:ext>
              </a:extLst>
            </p:cNvPr>
            <p:cNvSpPr/>
            <p:nvPr/>
          </p:nvSpPr>
          <p:spPr>
            <a:xfrm>
              <a:off x="1412515" y="3324453"/>
              <a:ext cx="338466" cy="888125"/>
            </a:xfrm>
            <a:custGeom>
              <a:avLst/>
              <a:gdLst/>
              <a:ahLst/>
              <a:cxnLst/>
              <a:rect l="l" t="t" r="r" b="b"/>
              <a:pathLst>
                <a:path w="4723" h="12393" extrusionOk="0">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1855;p69">
              <a:extLst>
                <a:ext uri="{FF2B5EF4-FFF2-40B4-BE49-F238E27FC236}">
                  <a16:creationId xmlns:a16="http://schemas.microsoft.com/office/drawing/2014/main" id="{7B2A2229-CF97-4883-BD05-9651F8512B61}"/>
                </a:ext>
              </a:extLst>
            </p:cNvPr>
            <p:cNvSpPr/>
            <p:nvPr/>
          </p:nvSpPr>
          <p:spPr>
            <a:xfrm>
              <a:off x="1718088" y="4138691"/>
              <a:ext cx="170344" cy="124623"/>
            </a:xfrm>
            <a:custGeom>
              <a:avLst/>
              <a:gdLst/>
              <a:ahLst/>
              <a:cxnLst/>
              <a:rect l="l" t="t" r="r" b="b"/>
              <a:pathLst>
                <a:path w="2377" h="1739" extrusionOk="0">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1856;p69">
              <a:extLst>
                <a:ext uri="{FF2B5EF4-FFF2-40B4-BE49-F238E27FC236}">
                  <a16:creationId xmlns:a16="http://schemas.microsoft.com/office/drawing/2014/main" id="{E7E9F4F9-4CCA-5CC0-654C-B6F090A2E933}"/>
                </a:ext>
              </a:extLst>
            </p:cNvPr>
            <p:cNvSpPr/>
            <p:nvPr/>
          </p:nvSpPr>
          <p:spPr>
            <a:xfrm>
              <a:off x="1611452" y="3256731"/>
              <a:ext cx="685103" cy="847134"/>
            </a:xfrm>
            <a:custGeom>
              <a:avLst/>
              <a:gdLst/>
              <a:ahLst/>
              <a:cxnLst/>
              <a:rect l="l" t="t" r="r" b="b"/>
              <a:pathLst>
                <a:path w="9560" h="11821" extrusionOk="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1857;p69">
              <a:extLst>
                <a:ext uri="{FF2B5EF4-FFF2-40B4-BE49-F238E27FC236}">
                  <a16:creationId xmlns:a16="http://schemas.microsoft.com/office/drawing/2014/main" id="{80853138-1D1E-3F92-B557-3AF23394F147}"/>
                </a:ext>
              </a:extLst>
            </p:cNvPr>
            <p:cNvSpPr/>
            <p:nvPr/>
          </p:nvSpPr>
          <p:spPr>
            <a:xfrm>
              <a:off x="1634026" y="3275507"/>
              <a:ext cx="644039" cy="803777"/>
            </a:xfrm>
            <a:custGeom>
              <a:avLst/>
              <a:gdLst/>
              <a:ahLst/>
              <a:cxnLst/>
              <a:rect l="l" t="t" r="r" b="b"/>
              <a:pathLst>
                <a:path w="8987" h="11216" extrusionOk="0">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1858;p69">
              <a:extLst>
                <a:ext uri="{FF2B5EF4-FFF2-40B4-BE49-F238E27FC236}">
                  <a16:creationId xmlns:a16="http://schemas.microsoft.com/office/drawing/2014/main" id="{C6214BE1-D143-AA8E-0325-E63E9D29A673}"/>
                </a:ext>
              </a:extLst>
            </p:cNvPr>
            <p:cNvSpPr/>
            <p:nvPr/>
          </p:nvSpPr>
          <p:spPr>
            <a:xfrm>
              <a:off x="1960525" y="4011489"/>
              <a:ext cx="196573" cy="174644"/>
            </a:xfrm>
            <a:custGeom>
              <a:avLst/>
              <a:gdLst/>
              <a:ahLst/>
              <a:cxnLst/>
              <a:rect l="l" t="t" r="r" b="b"/>
              <a:pathLst>
                <a:path w="2743" h="2437" extrusionOk="0">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1859;p69">
              <a:extLst>
                <a:ext uri="{FF2B5EF4-FFF2-40B4-BE49-F238E27FC236}">
                  <a16:creationId xmlns:a16="http://schemas.microsoft.com/office/drawing/2014/main" id="{9A41E2A4-4F85-5215-9FCA-15285330E8F9}"/>
                </a:ext>
              </a:extLst>
            </p:cNvPr>
            <p:cNvSpPr/>
            <p:nvPr/>
          </p:nvSpPr>
          <p:spPr>
            <a:xfrm>
              <a:off x="1502739" y="2888310"/>
              <a:ext cx="1064561" cy="1180727"/>
            </a:xfrm>
            <a:custGeom>
              <a:avLst/>
              <a:gdLst/>
              <a:ahLst/>
              <a:cxnLst/>
              <a:rect l="l" t="t" r="r" b="b"/>
              <a:pathLst>
                <a:path w="14855" h="16476" extrusionOk="0">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1860;p69">
              <a:extLst>
                <a:ext uri="{FF2B5EF4-FFF2-40B4-BE49-F238E27FC236}">
                  <a16:creationId xmlns:a16="http://schemas.microsoft.com/office/drawing/2014/main" id="{FB77832D-3FCD-162A-E4D3-889F88A4913C}"/>
                </a:ext>
              </a:extLst>
            </p:cNvPr>
            <p:cNvSpPr/>
            <p:nvPr/>
          </p:nvSpPr>
          <p:spPr>
            <a:xfrm>
              <a:off x="1529398" y="2907301"/>
              <a:ext cx="1019413" cy="1141240"/>
            </a:xfrm>
            <a:custGeom>
              <a:avLst/>
              <a:gdLst/>
              <a:ahLst/>
              <a:cxnLst/>
              <a:rect l="l" t="t" r="r" b="b"/>
              <a:pathLst>
                <a:path w="14225" h="15925" extrusionOk="0">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1861;p69">
              <a:extLst>
                <a:ext uri="{FF2B5EF4-FFF2-40B4-BE49-F238E27FC236}">
                  <a16:creationId xmlns:a16="http://schemas.microsoft.com/office/drawing/2014/main" id="{8B33EB9E-C595-265F-586A-CEED899055EF}"/>
                </a:ext>
              </a:extLst>
            </p:cNvPr>
            <p:cNvSpPr/>
            <p:nvPr/>
          </p:nvSpPr>
          <p:spPr>
            <a:xfrm>
              <a:off x="1554050" y="3245480"/>
              <a:ext cx="153861" cy="150852"/>
            </a:xfrm>
            <a:custGeom>
              <a:avLst/>
              <a:gdLst/>
              <a:ahLst/>
              <a:cxnLst/>
              <a:rect l="l" t="t" r="r" b="b"/>
              <a:pathLst>
                <a:path w="2147" h="2105" extrusionOk="0">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1862;p69">
              <a:extLst>
                <a:ext uri="{FF2B5EF4-FFF2-40B4-BE49-F238E27FC236}">
                  <a16:creationId xmlns:a16="http://schemas.microsoft.com/office/drawing/2014/main" id="{7A94792D-F08F-1044-2327-F13A2B54B891}"/>
                </a:ext>
              </a:extLst>
            </p:cNvPr>
            <p:cNvSpPr/>
            <p:nvPr/>
          </p:nvSpPr>
          <p:spPr>
            <a:xfrm>
              <a:off x="1590957" y="3279305"/>
              <a:ext cx="82126" cy="82126"/>
            </a:xfrm>
            <a:custGeom>
              <a:avLst/>
              <a:gdLst/>
              <a:ahLst/>
              <a:cxnLst/>
              <a:rect l="l" t="t" r="r" b="b"/>
              <a:pathLst>
                <a:path w="1146" h="1146" extrusionOk="0">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1863;p69">
              <a:extLst>
                <a:ext uri="{FF2B5EF4-FFF2-40B4-BE49-F238E27FC236}">
                  <a16:creationId xmlns:a16="http://schemas.microsoft.com/office/drawing/2014/main" id="{ECC5D8ED-8E7D-F26B-7146-4E0B34BA362A}"/>
                </a:ext>
              </a:extLst>
            </p:cNvPr>
            <p:cNvSpPr/>
            <p:nvPr/>
          </p:nvSpPr>
          <p:spPr>
            <a:xfrm>
              <a:off x="2280073" y="3949787"/>
              <a:ext cx="262288" cy="217714"/>
            </a:xfrm>
            <a:custGeom>
              <a:avLst/>
              <a:gdLst/>
              <a:ahLst/>
              <a:cxnLst/>
              <a:rect l="l" t="t" r="r" b="b"/>
              <a:pathLst>
                <a:path w="3660" h="3038" extrusionOk="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1864;p69">
              <a:extLst>
                <a:ext uri="{FF2B5EF4-FFF2-40B4-BE49-F238E27FC236}">
                  <a16:creationId xmlns:a16="http://schemas.microsoft.com/office/drawing/2014/main" id="{6D37AB6B-28F8-5E41-B671-B8B3BE2388B0}"/>
                </a:ext>
              </a:extLst>
            </p:cNvPr>
            <p:cNvSpPr/>
            <p:nvPr/>
          </p:nvSpPr>
          <p:spPr>
            <a:xfrm>
              <a:off x="2310816" y="3973292"/>
              <a:ext cx="205817" cy="172351"/>
            </a:xfrm>
            <a:custGeom>
              <a:avLst/>
              <a:gdLst/>
              <a:ahLst/>
              <a:cxnLst/>
              <a:rect l="l" t="t" r="r" b="b"/>
              <a:pathLst>
                <a:path w="2872" h="2405" extrusionOk="0">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1865;p69">
              <a:extLst>
                <a:ext uri="{FF2B5EF4-FFF2-40B4-BE49-F238E27FC236}">
                  <a16:creationId xmlns:a16="http://schemas.microsoft.com/office/drawing/2014/main" id="{43ACFC94-AACC-9879-BBFE-78EC09BDF2FC}"/>
                </a:ext>
              </a:extLst>
            </p:cNvPr>
            <p:cNvSpPr/>
            <p:nvPr/>
          </p:nvSpPr>
          <p:spPr>
            <a:xfrm>
              <a:off x="2374382" y="4023026"/>
              <a:ext cx="86784" cy="72882"/>
            </a:xfrm>
            <a:custGeom>
              <a:avLst/>
              <a:gdLst/>
              <a:ahLst/>
              <a:cxnLst/>
              <a:rect l="l" t="t" r="r" b="b"/>
              <a:pathLst>
                <a:path w="1211" h="1017" extrusionOk="0">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1866;p69">
              <a:extLst>
                <a:ext uri="{FF2B5EF4-FFF2-40B4-BE49-F238E27FC236}">
                  <a16:creationId xmlns:a16="http://schemas.microsoft.com/office/drawing/2014/main" id="{72A17560-3EC2-BD9C-3073-D4FCD94F6E63}"/>
                </a:ext>
              </a:extLst>
            </p:cNvPr>
            <p:cNvSpPr/>
            <p:nvPr/>
          </p:nvSpPr>
          <p:spPr>
            <a:xfrm>
              <a:off x="1718088" y="4198171"/>
              <a:ext cx="168266" cy="65142"/>
            </a:xfrm>
            <a:custGeom>
              <a:avLst/>
              <a:gdLst/>
              <a:ahLst/>
              <a:cxnLst/>
              <a:rect l="l" t="t" r="r" b="b"/>
              <a:pathLst>
                <a:path w="2348" h="909" extrusionOk="0">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1867;p69">
              <a:extLst>
                <a:ext uri="{FF2B5EF4-FFF2-40B4-BE49-F238E27FC236}">
                  <a16:creationId xmlns:a16="http://schemas.microsoft.com/office/drawing/2014/main" id="{739723C8-381B-A98A-2CF6-B6B06658D646}"/>
                </a:ext>
              </a:extLst>
            </p:cNvPr>
            <p:cNvSpPr/>
            <p:nvPr/>
          </p:nvSpPr>
          <p:spPr>
            <a:xfrm>
              <a:off x="2003165" y="4052552"/>
              <a:ext cx="153933" cy="132864"/>
            </a:xfrm>
            <a:custGeom>
              <a:avLst/>
              <a:gdLst/>
              <a:ahLst/>
              <a:cxnLst/>
              <a:rect l="l" t="t" r="r" b="b"/>
              <a:pathLst>
                <a:path w="2148" h="1854" extrusionOk="0">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1960;p69">
              <a:extLst>
                <a:ext uri="{FF2B5EF4-FFF2-40B4-BE49-F238E27FC236}">
                  <a16:creationId xmlns:a16="http://schemas.microsoft.com/office/drawing/2014/main" id="{3B6A6549-71A0-DDAC-F749-3B48BA561363}"/>
                </a:ext>
              </a:extLst>
            </p:cNvPr>
            <p:cNvSpPr/>
            <p:nvPr/>
          </p:nvSpPr>
          <p:spPr>
            <a:xfrm>
              <a:off x="1769399" y="3619777"/>
              <a:ext cx="131287" cy="114948"/>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FF00"/>
                </a:highlight>
              </a:endParaRPr>
            </a:p>
          </p:txBody>
        </p:sp>
        <p:sp>
          <p:nvSpPr>
            <p:cNvPr id="4394" name="Google Shape;1961;p69">
              <a:extLst>
                <a:ext uri="{FF2B5EF4-FFF2-40B4-BE49-F238E27FC236}">
                  <a16:creationId xmlns:a16="http://schemas.microsoft.com/office/drawing/2014/main" id="{31CA9686-7911-5A64-4088-780F131AE348}"/>
                </a:ext>
              </a:extLst>
            </p:cNvPr>
            <p:cNvSpPr/>
            <p:nvPr/>
          </p:nvSpPr>
          <p:spPr>
            <a:xfrm>
              <a:off x="1689064" y="3569971"/>
              <a:ext cx="141894" cy="117600"/>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1963;p69">
              <a:extLst>
                <a:ext uri="{FF2B5EF4-FFF2-40B4-BE49-F238E27FC236}">
                  <a16:creationId xmlns:a16="http://schemas.microsoft.com/office/drawing/2014/main" id="{52A065CC-C9FD-00B9-B52E-11ED3851DCA6}"/>
                </a:ext>
              </a:extLst>
            </p:cNvPr>
            <p:cNvSpPr/>
            <p:nvPr/>
          </p:nvSpPr>
          <p:spPr>
            <a:xfrm>
              <a:off x="1259656" y="3218391"/>
              <a:ext cx="144688" cy="120323"/>
            </a:xfrm>
            <a:custGeom>
              <a:avLst/>
              <a:gdLst/>
              <a:ahLst/>
              <a:cxnLst/>
              <a:rect l="l" t="t" r="r" b="b"/>
              <a:pathLst>
                <a:path w="2019" h="1679" extrusionOk="0">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1964;p69">
              <a:extLst>
                <a:ext uri="{FF2B5EF4-FFF2-40B4-BE49-F238E27FC236}">
                  <a16:creationId xmlns:a16="http://schemas.microsoft.com/office/drawing/2014/main" id="{7854705E-F07D-4AFD-392E-F2FD367695F0}"/>
                </a:ext>
              </a:extLst>
            </p:cNvPr>
            <p:cNvSpPr/>
            <p:nvPr/>
          </p:nvSpPr>
          <p:spPr>
            <a:xfrm>
              <a:off x="1297638" y="3242399"/>
              <a:ext cx="69800" cy="73885"/>
            </a:xfrm>
            <a:custGeom>
              <a:avLst/>
              <a:gdLst/>
              <a:ahLst/>
              <a:cxnLst/>
              <a:rect l="l" t="t" r="r" b="b"/>
              <a:pathLst>
                <a:path w="974" h="1031" extrusionOk="0">
                  <a:moveTo>
                    <a:pt x="201" y="1"/>
                  </a:moveTo>
                  <a:lnTo>
                    <a:pt x="1" y="172"/>
                  </a:lnTo>
                  <a:lnTo>
                    <a:pt x="773" y="1031"/>
                  </a:lnTo>
                  <a:lnTo>
                    <a:pt x="974" y="859"/>
                  </a:lnTo>
                  <a:lnTo>
                    <a:pt x="201" y="1"/>
                  </a:lnTo>
                  <a:close/>
                </a:path>
              </a:pathLst>
            </a:custGeom>
            <a:solidFill>
              <a:srgbClr val="88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1965;p69">
              <a:extLst>
                <a:ext uri="{FF2B5EF4-FFF2-40B4-BE49-F238E27FC236}">
                  <a16:creationId xmlns:a16="http://schemas.microsoft.com/office/drawing/2014/main" id="{97CED0A8-5B4C-3095-B5DF-546A31751DF8}"/>
                </a:ext>
              </a:extLst>
            </p:cNvPr>
            <p:cNvSpPr/>
            <p:nvPr/>
          </p:nvSpPr>
          <p:spPr>
            <a:xfrm>
              <a:off x="1568383" y="3833119"/>
              <a:ext cx="201088" cy="201016"/>
            </a:xfrm>
            <a:custGeom>
              <a:avLst/>
              <a:gdLst/>
              <a:ahLst/>
              <a:cxnLst/>
              <a:rect l="l" t="t" r="r" b="b"/>
              <a:pathLst>
                <a:path w="2806" h="2805" extrusionOk="0">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1966;p69">
              <a:extLst>
                <a:ext uri="{FF2B5EF4-FFF2-40B4-BE49-F238E27FC236}">
                  <a16:creationId xmlns:a16="http://schemas.microsoft.com/office/drawing/2014/main" id="{CC381D1F-6068-DEEC-0EFD-B8D735D49DCC}"/>
                </a:ext>
              </a:extLst>
            </p:cNvPr>
            <p:cNvSpPr/>
            <p:nvPr/>
          </p:nvSpPr>
          <p:spPr>
            <a:xfrm>
              <a:off x="1720166" y="3004477"/>
              <a:ext cx="201016" cy="201088"/>
            </a:xfrm>
            <a:custGeom>
              <a:avLst/>
              <a:gdLst/>
              <a:ahLst/>
              <a:cxnLst/>
              <a:rect l="l" t="t" r="r" b="b"/>
              <a:pathLst>
                <a:path w="2805" h="2806" extrusionOk="0">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1967;p69">
              <a:extLst>
                <a:ext uri="{FF2B5EF4-FFF2-40B4-BE49-F238E27FC236}">
                  <a16:creationId xmlns:a16="http://schemas.microsoft.com/office/drawing/2014/main" id="{43B3AD8E-7BE5-82FB-0031-EA71769094DA}"/>
                </a:ext>
              </a:extLst>
            </p:cNvPr>
            <p:cNvSpPr/>
            <p:nvPr/>
          </p:nvSpPr>
          <p:spPr>
            <a:xfrm>
              <a:off x="2688196" y="3990993"/>
              <a:ext cx="92374" cy="92374"/>
            </a:xfrm>
            <a:custGeom>
              <a:avLst/>
              <a:gdLst/>
              <a:ahLst/>
              <a:cxnLst/>
              <a:rect l="l" t="t" r="r" b="b"/>
              <a:pathLst>
                <a:path w="1289" h="1289" extrusionOk="0">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1968;p69">
              <a:extLst>
                <a:ext uri="{FF2B5EF4-FFF2-40B4-BE49-F238E27FC236}">
                  <a16:creationId xmlns:a16="http://schemas.microsoft.com/office/drawing/2014/main" id="{E7A9AD63-40B1-F932-9DFA-A753EBA1CC89}"/>
                </a:ext>
              </a:extLst>
            </p:cNvPr>
            <p:cNvSpPr/>
            <p:nvPr/>
          </p:nvSpPr>
          <p:spPr>
            <a:xfrm>
              <a:off x="2386708" y="3264972"/>
              <a:ext cx="92374" cy="94381"/>
            </a:xfrm>
            <a:custGeom>
              <a:avLst/>
              <a:gdLst/>
              <a:ahLst/>
              <a:cxnLst/>
              <a:rect l="l" t="t" r="r" b="b"/>
              <a:pathLst>
                <a:path w="1289" h="1317" extrusionOk="0">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1969;p69">
              <a:extLst>
                <a:ext uri="{FF2B5EF4-FFF2-40B4-BE49-F238E27FC236}">
                  <a16:creationId xmlns:a16="http://schemas.microsoft.com/office/drawing/2014/main" id="{5197D324-B481-369F-AEB0-75BBC23440AF}"/>
                </a:ext>
              </a:extLst>
            </p:cNvPr>
            <p:cNvSpPr/>
            <p:nvPr/>
          </p:nvSpPr>
          <p:spPr>
            <a:xfrm>
              <a:off x="2134452" y="2866596"/>
              <a:ext cx="156943" cy="125698"/>
            </a:xfrm>
            <a:custGeom>
              <a:avLst/>
              <a:gdLst/>
              <a:ahLst/>
              <a:cxnLst/>
              <a:rect l="l" t="t" r="r" b="b"/>
              <a:pathLst>
                <a:path w="2190" h="1754" extrusionOk="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1970;p69">
              <a:extLst>
                <a:ext uri="{FF2B5EF4-FFF2-40B4-BE49-F238E27FC236}">
                  <a16:creationId xmlns:a16="http://schemas.microsoft.com/office/drawing/2014/main" id="{DF0057AF-E392-C342-D21D-D0611DF9CBCA}"/>
                </a:ext>
              </a:extLst>
            </p:cNvPr>
            <p:cNvSpPr/>
            <p:nvPr/>
          </p:nvSpPr>
          <p:spPr>
            <a:xfrm>
              <a:off x="2610298" y="3746980"/>
              <a:ext cx="156800" cy="127203"/>
            </a:xfrm>
            <a:custGeom>
              <a:avLst/>
              <a:gdLst/>
              <a:ahLst/>
              <a:cxnLst/>
              <a:rect l="l" t="t" r="r" b="b"/>
              <a:pathLst>
                <a:path w="2188" h="1775" extrusionOk="0">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EFD3A2EB-B89D-13F2-798D-1BDB8D37855B}"/>
              </a:ext>
            </a:extLst>
          </p:cNvPr>
          <p:cNvSpPr txBox="1"/>
          <p:nvPr/>
        </p:nvSpPr>
        <p:spPr>
          <a:xfrm>
            <a:off x="597904" y="6191207"/>
            <a:ext cx="7146953" cy="276999"/>
          </a:xfrm>
          <a:prstGeom prst="rect">
            <a:avLst/>
          </a:prstGeom>
          <a:noFill/>
        </p:spPr>
        <p:txBody>
          <a:bodyPr wrap="square" lIns="91440" tIns="45720" rIns="91440" bIns="45720" rtlCol="0" anchor="t">
            <a:spAutoFit/>
          </a:bodyPr>
          <a:lstStyle/>
          <a:p>
            <a:r>
              <a:rPr lang="en-US" sz="1200" i="1" dirty="0">
                <a:latin typeface="Arial"/>
                <a:cs typeface="Arial"/>
              </a:rPr>
              <a:t>Sources: </a:t>
            </a:r>
            <a:r>
              <a:rPr lang="en-US" sz="1200" i="1">
                <a:latin typeface="Arial"/>
                <a:cs typeface="Arial"/>
              </a:rPr>
              <a:t>HealthHub</a:t>
            </a:r>
            <a:r>
              <a:rPr lang="en-US" sz="1200" i="1" dirty="0">
                <a:latin typeface="Arial"/>
                <a:cs typeface="Arial"/>
              </a:rPr>
              <a:t> (2022), Singapore Heart Foundation (2022), Yates, </a:t>
            </a:r>
            <a:r>
              <a:rPr lang="en-US" sz="1200" i="1">
                <a:latin typeface="Arial"/>
                <a:cs typeface="Arial"/>
              </a:rPr>
              <a:t>et.al</a:t>
            </a:r>
            <a:r>
              <a:rPr lang="en-US" sz="1200" i="1" dirty="0">
                <a:latin typeface="Arial"/>
                <a:cs typeface="Arial"/>
              </a:rPr>
              <a:t>. (2017) </a:t>
            </a:r>
            <a:endParaRPr lang="en-US"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2225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BEC38-01CA-F7F1-BEAC-D6F49D3BB6CC}"/>
              </a:ext>
            </a:extLst>
          </p:cNvPr>
          <p:cNvSpPr>
            <a:spLocks noGrp="1"/>
          </p:cNvSpPr>
          <p:nvPr>
            <p:ph type="sldNum" sz="quarter" idx="12"/>
          </p:nvPr>
        </p:nvSpPr>
        <p:spPr>
          <a:xfrm>
            <a:off x="9448800" y="6539955"/>
            <a:ext cx="2743200" cy="365125"/>
          </a:xfrm>
        </p:spPr>
        <p:txBody>
          <a:bodyPr/>
          <a:lstStyle/>
          <a:p>
            <a:fld id="{330EA680-D336-4FF7-8B7A-9848BB0A1C32}" type="slidenum">
              <a:rPr lang="en-GB" smtClean="0"/>
              <a:pPr/>
              <a:t>9</a:t>
            </a:fld>
            <a:endParaRPr lang="en-GB"/>
          </a:p>
        </p:txBody>
      </p:sp>
      <p:sp>
        <p:nvSpPr>
          <p:cNvPr id="3" name="TextBox 2">
            <a:extLst>
              <a:ext uri="{FF2B5EF4-FFF2-40B4-BE49-F238E27FC236}">
                <a16:creationId xmlns:a16="http://schemas.microsoft.com/office/drawing/2014/main" id="{03F253E7-42E3-79C3-EE3D-D200F8FC1A13}"/>
              </a:ext>
            </a:extLst>
          </p:cNvPr>
          <p:cNvSpPr txBox="1"/>
          <p:nvPr/>
        </p:nvSpPr>
        <p:spPr>
          <a:xfrm>
            <a:off x="399367" y="224454"/>
            <a:ext cx="10020300" cy="461665"/>
          </a:xfrm>
          <a:prstGeom prst="rect">
            <a:avLst/>
          </a:prstGeom>
          <a:noFill/>
        </p:spPr>
        <p:txBody>
          <a:bodyPr wrap="square" rtlCol="0">
            <a:spAutoFit/>
          </a:bodyPr>
          <a:lstStyle/>
          <a:p>
            <a:r>
              <a:rPr lang="en-US" sz="2400" b="1" dirty="0">
                <a:latin typeface="Avenir Next LT Pro" panose="020B0504020202020204" pitchFamily="34" charset="77"/>
                <a:cs typeface="Arial"/>
              </a:rPr>
              <a:t>Stage 1: </a:t>
            </a:r>
            <a:r>
              <a:rPr lang="en-US" sz="2400" b="1" i="1" dirty="0">
                <a:solidFill>
                  <a:srgbClr val="372DA0"/>
                </a:solidFill>
                <a:latin typeface="Avenir Next LT Pro" panose="020B0504020202020204" pitchFamily="34" charset="77"/>
                <a:cs typeface="Arial"/>
              </a:rPr>
              <a:t>Individual Empowerment – </a:t>
            </a:r>
            <a:r>
              <a:rPr lang="en-US" sz="2400" b="1" dirty="0">
                <a:latin typeface="Avenir Next LT Pro" panose="020B0504020202020204" pitchFamily="34" charset="77"/>
                <a:cs typeface="Arial"/>
              </a:rPr>
              <a:t>Pre-Modelling</a:t>
            </a:r>
            <a:endParaRPr lang="en-US" sz="2400" b="1" dirty="0">
              <a:solidFill>
                <a:srgbClr val="372DA0"/>
              </a:solidFill>
              <a:latin typeface="Avenir Next LT Pro" panose="020B0504020202020204" pitchFamily="34" charset="77"/>
            </a:endParaRPr>
          </a:p>
        </p:txBody>
      </p:sp>
      <p:sp>
        <p:nvSpPr>
          <p:cNvPr id="4" name="Rectangle 3">
            <a:extLst>
              <a:ext uri="{FF2B5EF4-FFF2-40B4-BE49-F238E27FC236}">
                <a16:creationId xmlns:a16="http://schemas.microsoft.com/office/drawing/2014/main" id="{B0A13045-E0A9-41BC-8EDC-989D6A962C0C}"/>
              </a:ext>
            </a:extLst>
          </p:cNvPr>
          <p:cNvSpPr/>
          <p:nvPr/>
        </p:nvSpPr>
        <p:spPr>
          <a:xfrm>
            <a:off x="638629" y="2511082"/>
            <a:ext cx="3203402" cy="35558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Arial" panose="020B0604020202020204" pitchFamily="34" charset="0"/>
                <a:cs typeface="Arial" panose="020B0604020202020204" pitchFamily="34" charset="0"/>
              </a:rPr>
              <a:t>The data set is randomly divided into training and test sets in a ratio of 7:3.</a:t>
            </a:r>
          </a:p>
          <a:p>
            <a:pPr algn="ctr"/>
            <a:endParaRPr lang="en-US" sz="1600">
              <a:solidFill>
                <a:schemeClr val="tx1"/>
              </a:solidFill>
              <a:latin typeface="Arial" panose="020B0604020202020204" pitchFamily="34" charset="0"/>
              <a:cs typeface="Arial" panose="020B0604020202020204" pitchFamily="34" charset="0"/>
            </a:endParaRPr>
          </a:p>
          <a:p>
            <a:pPr algn="ctr"/>
            <a:r>
              <a:rPr lang="en-US" sz="1600" b="1">
                <a:solidFill>
                  <a:schemeClr val="accent1"/>
                </a:solidFill>
                <a:latin typeface="Arial" panose="020B0604020202020204" pitchFamily="34" charset="0"/>
                <a:cs typeface="Arial" panose="020B0604020202020204" pitchFamily="34" charset="0"/>
              </a:rPr>
              <a:t>Sampling</a:t>
            </a:r>
            <a:r>
              <a:rPr lang="en-US" sz="1600">
                <a:solidFill>
                  <a:schemeClr val="tx1"/>
                </a:solidFill>
                <a:latin typeface="Arial" panose="020B0604020202020204" pitchFamily="34" charset="0"/>
                <a:cs typeface="Arial" panose="020B0604020202020204" pitchFamily="34" charset="0"/>
              </a:rPr>
              <a:t> was required due to the disease-:non-disease imbalance distribution of 1:10.</a:t>
            </a:r>
            <a:endParaRPr lang="en-US" sz="1600" b="1">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2E7369A-8090-5314-1F25-EDA6BD720443}"/>
              </a:ext>
            </a:extLst>
          </p:cNvPr>
          <p:cNvSpPr/>
          <p:nvPr/>
        </p:nvSpPr>
        <p:spPr>
          <a:xfrm>
            <a:off x="4261915" y="2511079"/>
            <a:ext cx="3544053" cy="367200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latin typeface="Arial" panose="020B0604020202020204" pitchFamily="34" charset="0"/>
                <a:cs typeface="Arial" panose="020B0604020202020204" pitchFamily="34" charset="0"/>
              </a:rPr>
              <a:t>Synthetic Minority Oversampling Technique (SMOTE) employed to </a:t>
            </a:r>
            <a:r>
              <a:rPr lang="en-GB" sz="1600" b="1">
                <a:solidFill>
                  <a:schemeClr val="accent1"/>
                </a:solidFill>
                <a:latin typeface="Arial" panose="020B0604020202020204" pitchFamily="34" charset="0"/>
                <a:cs typeface="Arial" panose="020B0604020202020204" pitchFamily="34" charset="0"/>
              </a:rPr>
              <a:t>oversample</a:t>
            </a:r>
            <a:r>
              <a:rPr lang="en-GB" sz="1600">
                <a:solidFill>
                  <a:schemeClr val="tx1"/>
                </a:solidFill>
                <a:latin typeface="Arial" panose="020B0604020202020204" pitchFamily="34" charset="0"/>
                <a:cs typeface="Arial" panose="020B0604020202020204" pitchFamily="34" charset="0"/>
              </a:rPr>
              <a:t> the trainset </a:t>
            </a:r>
          </a:p>
          <a:p>
            <a:pPr algn="ctr"/>
            <a:endParaRPr lang="en-GB" sz="1600">
              <a:solidFill>
                <a:schemeClr val="tx1"/>
              </a:solidFill>
              <a:latin typeface="Arial" panose="020B0604020202020204" pitchFamily="34" charset="0"/>
              <a:cs typeface="Arial" panose="020B0604020202020204" pitchFamily="34" charset="0"/>
            </a:endParaRPr>
          </a:p>
          <a:p>
            <a:pPr algn="ctr"/>
            <a:r>
              <a:rPr lang="en-GB" sz="1600">
                <a:solidFill>
                  <a:schemeClr val="tx1"/>
                </a:solidFill>
                <a:latin typeface="Arial" panose="020B0604020202020204" pitchFamily="34" charset="0"/>
                <a:cs typeface="Arial" panose="020B0604020202020204" pitchFamily="34" charset="0"/>
              </a:rPr>
              <a:t>Generates synthetic samples for “Heart Disease - Yes” group using other variables </a:t>
            </a:r>
          </a:p>
          <a:p>
            <a:pPr algn="ctr"/>
            <a:endParaRPr lang="en-GB" sz="1600">
              <a:solidFill>
                <a:schemeClr val="tx1"/>
              </a:solidFill>
              <a:latin typeface="Arial" panose="020B0604020202020204" pitchFamily="34" charset="0"/>
              <a:cs typeface="Arial" panose="020B0604020202020204" pitchFamily="34" charset="0"/>
            </a:endParaRPr>
          </a:p>
          <a:p>
            <a:pPr algn="ctr"/>
            <a:r>
              <a:rPr lang="en-GB" sz="1600">
                <a:solidFill>
                  <a:schemeClr val="tx1"/>
                </a:solidFill>
                <a:latin typeface="Arial" panose="020B0604020202020204" pitchFamily="34" charset="0"/>
                <a:cs typeface="Arial" panose="020B0604020202020204" pitchFamily="34" charset="0"/>
              </a:rPr>
              <a:t>Overcomes the overfitting problem</a:t>
            </a:r>
          </a:p>
          <a:p>
            <a:pPr marL="342900" indent="-342900" algn="ctr">
              <a:buAutoNum type="arabicPeriod"/>
            </a:pPr>
            <a:endParaRPr lang="en-GB" sz="160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E2C137E-29F8-9154-5658-7D398AC825D0}"/>
              </a:ext>
            </a:extLst>
          </p:cNvPr>
          <p:cNvSpPr/>
          <p:nvPr/>
        </p:nvSpPr>
        <p:spPr>
          <a:xfrm>
            <a:off x="8225853" y="2511080"/>
            <a:ext cx="3586736" cy="36720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latin typeface="Arial" panose="020B0604020202020204" pitchFamily="34" charset="0"/>
              <a:cs typeface="Arial" panose="020B0604020202020204" pitchFamily="34" charset="0"/>
            </a:endParaRPr>
          </a:p>
          <a:p>
            <a:pPr algn="ctr"/>
            <a:r>
              <a:rPr lang="en-GB" sz="1600" b="1">
                <a:solidFill>
                  <a:schemeClr val="tx1"/>
                </a:solidFill>
                <a:latin typeface="Arial" panose="020B0604020202020204" pitchFamily="34" charset="0"/>
                <a:cs typeface="Arial" panose="020B0604020202020204" pitchFamily="34" charset="0"/>
              </a:rPr>
              <a:t>Classification Accuracy</a:t>
            </a:r>
          </a:p>
          <a:p>
            <a:pPr algn="ctr"/>
            <a:r>
              <a:rPr lang="en-GB" sz="1600">
                <a:solidFill>
                  <a:schemeClr val="tx1"/>
                </a:solidFill>
                <a:latin typeface="Arial" panose="020B0604020202020204" pitchFamily="34" charset="0"/>
                <a:cs typeface="Arial" panose="020B0604020202020204" pitchFamily="34" charset="0"/>
              </a:rPr>
              <a:t>Percentage of correct prediction</a:t>
            </a:r>
          </a:p>
          <a:p>
            <a:pPr algn="ctr"/>
            <a:r>
              <a:rPr lang="en-GB" sz="1600" b="1" i="1">
                <a:solidFill>
                  <a:srgbClr val="FF0000"/>
                </a:solidFill>
                <a:latin typeface="Arial" panose="020B0604020202020204" pitchFamily="34" charset="0"/>
                <a:cs typeface="Arial" panose="020B0604020202020204" pitchFamily="34" charset="0"/>
              </a:rPr>
              <a:t>(&gt;80%)</a:t>
            </a:r>
            <a:endParaRPr lang="en-GB" sz="1600">
              <a:solidFill>
                <a:schemeClr val="tx1"/>
              </a:solidFill>
              <a:latin typeface="Arial" panose="020B0604020202020204" pitchFamily="34" charset="0"/>
              <a:cs typeface="Arial" panose="020B0604020202020204" pitchFamily="34" charset="0"/>
            </a:endParaRPr>
          </a:p>
          <a:p>
            <a:pPr algn="ctr"/>
            <a:endParaRPr lang="en-GB" sz="1600" b="1">
              <a:solidFill>
                <a:schemeClr val="tx1"/>
              </a:solidFill>
              <a:latin typeface="Arial" panose="020B0604020202020204" pitchFamily="34" charset="0"/>
              <a:cs typeface="Arial" panose="020B0604020202020204" pitchFamily="34" charset="0"/>
            </a:endParaRPr>
          </a:p>
          <a:p>
            <a:pPr algn="ctr"/>
            <a:r>
              <a:rPr lang="en-GB" sz="1600" b="1">
                <a:solidFill>
                  <a:schemeClr val="tx1"/>
                </a:solidFill>
                <a:latin typeface="Arial" panose="020B0604020202020204" pitchFamily="34" charset="0"/>
                <a:cs typeface="Arial" panose="020B0604020202020204" pitchFamily="34" charset="0"/>
              </a:rPr>
              <a:t>ROC AUC score </a:t>
            </a:r>
          </a:p>
          <a:p>
            <a:pPr algn="ctr"/>
            <a:r>
              <a:rPr lang="en-GB" sz="1600">
                <a:solidFill>
                  <a:schemeClr val="tx1"/>
                </a:solidFill>
                <a:latin typeface="Arial" panose="020B0604020202020204" pitchFamily="34" charset="0"/>
                <a:cs typeface="Arial" panose="020B0604020202020204" pitchFamily="34" charset="0"/>
              </a:rPr>
              <a:t>Evaluate the performance of single model at different thresholds</a:t>
            </a:r>
          </a:p>
          <a:p>
            <a:pPr algn="ctr"/>
            <a:r>
              <a:rPr lang="en-GB" sz="1600" b="1" i="1">
                <a:solidFill>
                  <a:srgbClr val="FF0000"/>
                </a:solidFill>
                <a:latin typeface="Arial" panose="020B0604020202020204" pitchFamily="34" charset="0"/>
                <a:cs typeface="Arial" panose="020B0604020202020204" pitchFamily="34" charset="0"/>
              </a:rPr>
              <a:t>(&gt;70%)</a:t>
            </a:r>
            <a:endParaRPr lang="en-GB" sz="1600">
              <a:solidFill>
                <a:schemeClr val="tx1"/>
              </a:solidFill>
              <a:latin typeface="Arial" panose="020B0604020202020204" pitchFamily="34" charset="0"/>
              <a:cs typeface="Arial" panose="020B0604020202020204" pitchFamily="34" charset="0"/>
            </a:endParaRPr>
          </a:p>
          <a:p>
            <a:pPr algn="ctr"/>
            <a:endParaRPr lang="en-GB" sz="1600" b="1">
              <a:solidFill>
                <a:schemeClr val="tx1"/>
              </a:solidFill>
              <a:latin typeface="Arial" panose="020B0604020202020204" pitchFamily="34" charset="0"/>
              <a:cs typeface="Arial" panose="020B0604020202020204" pitchFamily="34" charset="0"/>
            </a:endParaRPr>
          </a:p>
          <a:p>
            <a:pPr algn="ctr"/>
            <a:r>
              <a:rPr lang="en-GB" sz="1600" b="1">
                <a:solidFill>
                  <a:schemeClr val="tx1"/>
                </a:solidFill>
                <a:latin typeface="Arial" panose="020B0604020202020204" pitchFamily="34" charset="0"/>
                <a:cs typeface="Arial" panose="020B0604020202020204" pitchFamily="34" charset="0"/>
              </a:rPr>
              <a:t>False Negative Rate </a:t>
            </a:r>
          </a:p>
          <a:p>
            <a:pPr algn="ctr"/>
            <a:r>
              <a:rPr lang="en-GB" sz="1600">
                <a:solidFill>
                  <a:schemeClr val="tx1"/>
                </a:solidFill>
                <a:latin typeface="Arial" panose="020B0604020202020204" pitchFamily="34" charset="0"/>
                <a:cs typeface="Arial" panose="020B0604020202020204" pitchFamily="34" charset="0"/>
              </a:rPr>
              <a:t>Error of misclassifying high-risk populations as low risk </a:t>
            </a:r>
          </a:p>
          <a:p>
            <a:pPr algn="ctr"/>
            <a:r>
              <a:rPr lang="en-GB" sz="1600">
                <a:solidFill>
                  <a:schemeClr val="tx1"/>
                </a:solidFill>
                <a:latin typeface="Arial" panose="020B0604020202020204" pitchFamily="34" charset="0"/>
                <a:cs typeface="Arial" panose="020B0604020202020204" pitchFamily="34" charset="0"/>
              </a:rPr>
              <a:t>(prediction 0, truth 1)</a:t>
            </a:r>
          </a:p>
          <a:p>
            <a:pPr algn="ctr"/>
            <a:r>
              <a:rPr lang="en-GB" sz="1600" b="1" i="1">
                <a:solidFill>
                  <a:srgbClr val="FF0000"/>
                </a:solidFill>
                <a:latin typeface="Arial" panose="020B0604020202020204" pitchFamily="34" charset="0"/>
                <a:cs typeface="Arial" panose="020B0604020202020204" pitchFamily="34" charset="0"/>
              </a:rPr>
              <a:t>(&lt;20%)</a:t>
            </a:r>
          </a:p>
          <a:p>
            <a:pPr algn="ctr"/>
            <a:endParaRPr lang="en-GB" sz="1600" b="1">
              <a:solidFill>
                <a:schemeClr val="tx1"/>
              </a:solidFill>
              <a:latin typeface="Arial" panose="020B0604020202020204" pitchFamily="34" charset="0"/>
              <a:cs typeface="Arial" panose="020B0604020202020204" pitchFamily="34" charset="0"/>
            </a:endParaRPr>
          </a:p>
        </p:txBody>
      </p:sp>
      <p:sp>
        <p:nvSpPr>
          <p:cNvPr id="7" name="Down Arrow 6">
            <a:extLst>
              <a:ext uri="{FF2B5EF4-FFF2-40B4-BE49-F238E27FC236}">
                <a16:creationId xmlns:a16="http://schemas.microsoft.com/office/drawing/2014/main" id="{5E47F5FD-CB70-5FC8-64DA-75EE27DFBA53}"/>
              </a:ext>
            </a:extLst>
          </p:cNvPr>
          <p:cNvSpPr/>
          <p:nvPr/>
        </p:nvSpPr>
        <p:spPr>
          <a:xfrm rot="16200000">
            <a:off x="5849062" y="-3713726"/>
            <a:ext cx="522400" cy="11404653"/>
          </a:xfrm>
          <a:prstGeom prst="downArrow">
            <a:avLst>
              <a:gd name="adj1" fmla="val 50000"/>
              <a:gd name="adj2" fmla="val 53574"/>
            </a:avLst>
          </a:prstGeom>
          <a:solidFill>
            <a:schemeClr val="bg1">
              <a:lumMod val="8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32347A0-DDD2-4063-1392-A79709583767}"/>
              </a:ext>
            </a:extLst>
          </p:cNvPr>
          <p:cNvSpPr/>
          <p:nvPr/>
        </p:nvSpPr>
        <p:spPr>
          <a:xfrm>
            <a:off x="1180391" y="1655829"/>
            <a:ext cx="2218506" cy="6655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Train-Test Split</a:t>
            </a:r>
          </a:p>
        </p:txBody>
      </p:sp>
      <p:sp>
        <p:nvSpPr>
          <p:cNvPr id="9" name="Rectangle 8">
            <a:extLst>
              <a:ext uri="{FF2B5EF4-FFF2-40B4-BE49-F238E27FC236}">
                <a16:creationId xmlns:a16="http://schemas.microsoft.com/office/drawing/2014/main" id="{654DC23C-64E0-8B44-555E-40CC259E931F}"/>
              </a:ext>
            </a:extLst>
          </p:cNvPr>
          <p:cNvSpPr/>
          <p:nvPr/>
        </p:nvSpPr>
        <p:spPr>
          <a:xfrm>
            <a:off x="4924689" y="1655830"/>
            <a:ext cx="2218506" cy="6655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Oversampling by SMOTE</a:t>
            </a:r>
          </a:p>
        </p:txBody>
      </p:sp>
      <p:sp>
        <p:nvSpPr>
          <p:cNvPr id="10" name="Rectangle 9">
            <a:extLst>
              <a:ext uri="{FF2B5EF4-FFF2-40B4-BE49-F238E27FC236}">
                <a16:creationId xmlns:a16="http://schemas.microsoft.com/office/drawing/2014/main" id="{A8D8347F-77AE-C5F4-D6FE-8F0A0790E894}"/>
              </a:ext>
            </a:extLst>
          </p:cNvPr>
          <p:cNvSpPr/>
          <p:nvPr/>
        </p:nvSpPr>
        <p:spPr>
          <a:xfrm>
            <a:off x="8967277" y="1655829"/>
            <a:ext cx="2218506" cy="6655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Performance Metric</a:t>
            </a:r>
          </a:p>
        </p:txBody>
      </p:sp>
      <p:pic>
        <p:nvPicPr>
          <p:cNvPr id="16" name="Picture 15">
            <a:extLst>
              <a:ext uri="{FF2B5EF4-FFF2-40B4-BE49-F238E27FC236}">
                <a16:creationId xmlns:a16="http://schemas.microsoft.com/office/drawing/2014/main" id="{75FF3B5C-80A1-AA58-ED53-41EDB907C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754" y="880270"/>
            <a:ext cx="693422" cy="693422"/>
          </a:xfrm>
          <a:prstGeom prst="rect">
            <a:avLst/>
          </a:prstGeom>
        </p:spPr>
      </p:pic>
      <p:pic>
        <p:nvPicPr>
          <p:cNvPr id="18" name="Picture 17">
            <a:extLst>
              <a:ext uri="{FF2B5EF4-FFF2-40B4-BE49-F238E27FC236}">
                <a16:creationId xmlns:a16="http://schemas.microsoft.com/office/drawing/2014/main" id="{967F9E19-8618-71AE-1E00-EC61E0EA5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780" y="880270"/>
            <a:ext cx="608440" cy="608440"/>
          </a:xfrm>
          <a:prstGeom prst="rect">
            <a:avLst/>
          </a:prstGeom>
        </p:spPr>
      </p:pic>
      <p:pic>
        <p:nvPicPr>
          <p:cNvPr id="20" name="Picture 19">
            <a:extLst>
              <a:ext uri="{FF2B5EF4-FFF2-40B4-BE49-F238E27FC236}">
                <a16:creationId xmlns:a16="http://schemas.microsoft.com/office/drawing/2014/main" id="{736CFB74-4596-0920-C92F-2A54E67683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3996" y="837681"/>
            <a:ext cx="608440" cy="608440"/>
          </a:xfrm>
          <a:prstGeom prst="rect">
            <a:avLst/>
          </a:prstGeom>
        </p:spPr>
      </p:pic>
      <p:sp>
        <p:nvSpPr>
          <p:cNvPr id="21" name="Slide Number Placeholder 1">
            <a:extLst>
              <a:ext uri="{FF2B5EF4-FFF2-40B4-BE49-F238E27FC236}">
                <a16:creationId xmlns:a16="http://schemas.microsoft.com/office/drawing/2014/main" id="{327D1861-AE87-2454-DFCD-2E429D6039CA}"/>
              </a:ext>
            </a:extLst>
          </p:cNvPr>
          <p:cNvSpPr txBox="1">
            <a:spLocks/>
          </p:cNvSpPr>
          <p:nvPr/>
        </p:nvSpPr>
        <p:spPr>
          <a:xfrm>
            <a:off x="9237262" y="251763"/>
            <a:ext cx="2743200" cy="365125"/>
          </a:xfrm>
          <a:prstGeom prst="rect">
            <a:avLst/>
          </a:prstGeom>
        </p:spPr>
        <p:txBody>
          <a:bodyPr/>
          <a:lstStyle>
            <a:defPPr>
              <a:defRPr lang="en-GB"/>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Jiang Lei</a:t>
            </a:r>
          </a:p>
        </p:txBody>
      </p:sp>
      <p:cxnSp>
        <p:nvCxnSpPr>
          <p:cNvPr id="22" name="Straight Connector 21">
            <a:extLst>
              <a:ext uri="{FF2B5EF4-FFF2-40B4-BE49-F238E27FC236}">
                <a16:creationId xmlns:a16="http://schemas.microsoft.com/office/drawing/2014/main" id="{536E6F75-B004-68A0-B0BC-6C03DE378FB2}"/>
              </a:ext>
            </a:extLst>
          </p:cNvPr>
          <p:cNvCxnSpPr>
            <a:cxnSpLocks/>
          </p:cNvCxnSpPr>
          <p:nvPr/>
        </p:nvCxnSpPr>
        <p:spPr>
          <a:xfrm>
            <a:off x="2372179" y="6535272"/>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692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25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5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25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118E0C001B1D47AC6AB1D88A6B72E7" ma:contentTypeVersion="2" ma:contentTypeDescription="Create a new document." ma:contentTypeScope="" ma:versionID="3930b7f5f99bbe72984d61d0383b72a3">
  <xsd:schema xmlns:xsd="http://www.w3.org/2001/XMLSchema" xmlns:xs="http://www.w3.org/2001/XMLSchema" xmlns:p="http://schemas.microsoft.com/office/2006/metadata/properties" xmlns:ns2="a50841f6-4aa7-4fc7-b9cb-e331935810f3" targetNamespace="http://schemas.microsoft.com/office/2006/metadata/properties" ma:root="true" ma:fieldsID="3420160fa956e79a7ea436ac998b990b" ns2:_="">
    <xsd:import namespace="a50841f6-4aa7-4fc7-b9cb-e331935810f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0841f6-4aa7-4fc7-b9cb-e331935810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4AA35D-EE35-4AA3-9470-ED9BD4396DAF}">
  <ds:schemaRefs>
    <ds:schemaRef ds:uri="http://schemas.microsoft.com/sharepoint/v3/contenttype/forms"/>
  </ds:schemaRefs>
</ds:datastoreItem>
</file>

<file path=customXml/itemProps2.xml><?xml version="1.0" encoding="utf-8"?>
<ds:datastoreItem xmlns:ds="http://schemas.openxmlformats.org/officeDocument/2006/customXml" ds:itemID="{01111638-A864-45DB-A2D5-C7BB833D239A}">
  <ds:schemaRefs>
    <ds:schemaRef ds:uri="a50841f6-4aa7-4fc7-b9cb-e331935810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AC9D1CFF-8B7C-402C-B484-4B815F5E61AE}">
  <ds:schemaRefs>
    <ds:schemaRef ds:uri="a50841f6-4aa7-4fc7-b9cb-e331935810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4582</Words>
  <Application>Microsoft Macintosh PowerPoint</Application>
  <PresentationFormat>Widescreen</PresentationFormat>
  <Paragraphs>826</Paragraphs>
  <Slides>43</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source-serif-pro</vt:lpstr>
      <vt:lpstr>Arial</vt:lpstr>
      <vt:lpstr>Avenir Next LT Pro</vt:lpstr>
      <vt:lpstr>Calibri</vt:lpstr>
      <vt:lpstr>Helvetica Neue</vt:lpstr>
      <vt:lpstr>Lato</vt:lpstr>
      <vt:lpstr>Montserrat</vt:lpstr>
      <vt:lpstr>Montserrat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#JIANG LEI#</cp:lastModifiedBy>
  <cp:revision>1</cp:revision>
  <cp:lastPrinted>2022-03-25T13:43:54Z</cp:lastPrinted>
  <dcterms:created xsi:type="dcterms:W3CDTF">2022-01-08T10:09:49Z</dcterms:created>
  <dcterms:modified xsi:type="dcterms:W3CDTF">2022-10-29T15:01:31Z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0x0101004F118E0C001B1D47AC6AB1D88A6B72E7</vt:lpwstr>
  </property>
</Properties>
</file>